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1082" r:id="rId2"/>
    <p:sldId id="1083" r:id="rId3"/>
    <p:sldId id="274" r:id="rId4"/>
    <p:sldId id="296" r:id="rId5"/>
    <p:sldId id="282" r:id="rId6"/>
    <p:sldId id="287" r:id="rId7"/>
    <p:sldId id="1089" r:id="rId8"/>
    <p:sldId id="289" r:id="rId9"/>
    <p:sldId id="297" r:id="rId10"/>
    <p:sldId id="839" r:id="rId11"/>
    <p:sldId id="840" r:id="rId12"/>
    <p:sldId id="1084" r:id="rId13"/>
    <p:sldId id="848" r:id="rId14"/>
    <p:sldId id="847" r:id="rId15"/>
    <p:sldId id="1091" r:id="rId16"/>
    <p:sldId id="295" r:id="rId17"/>
    <p:sldId id="1087" r:id="rId18"/>
    <p:sldId id="10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2BCCA9-FC41-4FEB-A7C2-A20A414E4589}" type="datetimeFigureOut">
              <a:rPr lang="en-GB" smtClean="0"/>
              <a:t>08/03/2021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6CC4B-F8D2-4036-A4E3-AF4A6BD62BD1}" type="slidenum">
              <a:rPr lang="en-GB" smtClean="0"/>
              <a:t>‹#›</a:t>
            </a:fld>
            <a:endParaRPr lang="en-GB"/>
          </a:p>
        </p:txBody>
      </p:sp>
    </p:spTree>
    <p:extLst>
      <p:ext uri="{BB962C8B-B14F-4D97-AF65-F5344CB8AC3E}">
        <p14:creationId xmlns:p14="http://schemas.microsoft.com/office/powerpoint/2010/main" val="11429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10F0A-5835-4A13-868A-470AB937607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430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10F0A-5835-4A13-868A-470AB937607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110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BB1CE-AFFA-4AAE-9A45-8F510584C7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9F9C631-D09A-420B-994C-012EA5A829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966F135-74E4-407C-80C1-879DC7C54B12}"/>
              </a:ext>
            </a:extLst>
          </p:cNvPr>
          <p:cNvSpPr>
            <a:spLocks noGrp="1"/>
          </p:cNvSpPr>
          <p:nvPr>
            <p:ph type="dt" sz="half" idx="10"/>
          </p:nvPr>
        </p:nvSpPr>
        <p:spPr/>
        <p:txBody>
          <a:bodyPr/>
          <a:lstStyle/>
          <a:p>
            <a:fld id="{4EADC9DD-3504-4831-9B8A-D4A1266DFD00}" type="datetimeFigureOut">
              <a:rPr lang="en-GB" smtClean="0"/>
              <a:t>08/03/2021</a:t>
            </a:fld>
            <a:endParaRPr lang="en-GB"/>
          </a:p>
        </p:txBody>
      </p:sp>
      <p:sp>
        <p:nvSpPr>
          <p:cNvPr id="5" name="Footer Placeholder 4">
            <a:extLst>
              <a:ext uri="{FF2B5EF4-FFF2-40B4-BE49-F238E27FC236}">
                <a16:creationId xmlns:a16="http://schemas.microsoft.com/office/drawing/2014/main" id="{0A330505-5329-458D-9F2D-646BA900B9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72F234-5848-4863-8286-A90BED31CE63}"/>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2004866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7C7D4-E799-406E-B63E-DD7151C31B7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05CD6BC-0AFF-471B-8BC5-D4B7D69E3A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176582-EF29-443E-A349-77BDFB903E88}"/>
              </a:ext>
            </a:extLst>
          </p:cNvPr>
          <p:cNvSpPr>
            <a:spLocks noGrp="1"/>
          </p:cNvSpPr>
          <p:nvPr>
            <p:ph type="dt" sz="half" idx="10"/>
          </p:nvPr>
        </p:nvSpPr>
        <p:spPr/>
        <p:txBody>
          <a:bodyPr/>
          <a:lstStyle/>
          <a:p>
            <a:fld id="{4EADC9DD-3504-4831-9B8A-D4A1266DFD00}" type="datetimeFigureOut">
              <a:rPr lang="en-GB" smtClean="0"/>
              <a:t>08/03/2021</a:t>
            </a:fld>
            <a:endParaRPr lang="en-GB"/>
          </a:p>
        </p:txBody>
      </p:sp>
      <p:sp>
        <p:nvSpPr>
          <p:cNvPr id="5" name="Footer Placeholder 4">
            <a:extLst>
              <a:ext uri="{FF2B5EF4-FFF2-40B4-BE49-F238E27FC236}">
                <a16:creationId xmlns:a16="http://schemas.microsoft.com/office/drawing/2014/main" id="{B22DE438-5CB9-4F34-B936-ACAC13CF01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44C48-9B7F-4E03-9F3F-991541AA6445}"/>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2625622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895CD7-752A-4468-9B71-A4F99489AB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A974C4-51A8-401F-B714-2DBF23B357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1C143D-354C-4F51-A3DE-74C1C8C6CC7C}"/>
              </a:ext>
            </a:extLst>
          </p:cNvPr>
          <p:cNvSpPr>
            <a:spLocks noGrp="1"/>
          </p:cNvSpPr>
          <p:nvPr>
            <p:ph type="dt" sz="half" idx="10"/>
          </p:nvPr>
        </p:nvSpPr>
        <p:spPr/>
        <p:txBody>
          <a:bodyPr/>
          <a:lstStyle/>
          <a:p>
            <a:fld id="{4EADC9DD-3504-4831-9B8A-D4A1266DFD00}" type="datetimeFigureOut">
              <a:rPr lang="en-GB" smtClean="0"/>
              <a:t>08/03/2021</a:t>
            </a:fld>
            <a:endParaRPr lang="en-GB"/>
          </a:p>
        </p:txBody>
      </p:sp>
      <p:sp>
        <p:nvSpPr>
          <p:cNvPr id="5" name="Footer Placeholder 4">
            <a:extLst>
              <a:ext uri="{FF2B5EF4-FFF2-40B4-BE49-F238E27FC236}">
                <a16:creationId xmlns:a16="http://schemas.microsoft.com/office/drawing/2014/main" id="{755011D2-CD28-41D5-8B8E-3EE10B3209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2AE38C-F67E-430D-96C7-D6A1F2F604EE}"/>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548588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7AE256-B6AD-4CA5-B158-2C2FAB59B56D}"/>
              </a:ext>
            </a:extLst>
          </p:cNvPr>
          <p:cNvSpPr/>
          <p:nvPr userDrawn="1"/>
        </p:nvSpPr>
        <p:spPr>
          <a:xfrm>
            <a:off x="0" y="0"/>
            <a:ext cx="12192000" cy="6858000"/>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n>
                <a:solidFill>
                  <a:sysClr val="windowText" lastClr="000000"/>
                </a:solidFill>
              </a:ln>
            </a:endParaRPr>
          </a:p>
        </p:txBody>
      </p:sp>
      <p:sp>
        <p:nvSpPr>
          <p:cNvPr id="9" name="Right Triangle 26">
            <a:extLst>
              <a:ext uri="{FF2B5EF4-FFF2-40B4-BE49-F238E27FC236}">
                <a16:creationId xmlns:a16="http://schemas.microsoft.com/office/drawing/2014/main" id="{016DA2BB-4180-4B2D-A434-9C62455C1A1A}"/>
              </a:ext>
            </a:extLst>
          </p:cNvPr>
          <p:cNvSpPr/>
          <p:nvPr userDrawn="1"/>
        </p:nvSpPr>
        <p:spPr>
          <a:xfrm>
            <a:off x="7754648" y="2266522"/>
            <a:ext cx="4431324" cy="4591477"/>
          </a:xfrm>
          <a:prstGeom prst="rect">
            <a:avLst/>
          </a:prstGeom>
          <a:gradFill flip="none" rotWithShape="1">
            <a:gsLst>
              <a:gs pos="16000">
                <a:srgbClr val="9406BA">
                  <a:alpha val="67000"/>
                </a:srgbClr>
              </a:gs>
              <a:gs pos="89000">
                <a:srgbClr val="FDD25B">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Rectangle 10">
            <a:extLst>
              <a:ext uri="{FF2B5EF4-FFF2-40B4-BE49-F238E27FC236}">
                <a16:creationId xmlns:a16="http://schemas.microsoft.com/office/drawing/2014/main" id="{2FBBBF9F-B05A-4780-9F69-9DDB07F68969}"/>
              </a:ext>
            </a:extLst>
          </p:cNvPr>
          <p:cNvSpPr/>
          <p:nvPr userDrawn="1"/>
        </p:nvSpPr>
        <p:spPr>
          <a:xfrm>
            <a:off x="0" y="-1"/>
            <a:ext cx="3540034" cy="4611189"/>
          </a:xfrm>
          <a:prstGeom prst="rect">
            <a:avLst/>
          </a:prstGeom>
          <a:gradFill flip="none" rotWithShape="1">
            <a:gsLst>
              <a:gs pos="0">
                <a:srgbClr val="0070C0">
                  <a:alpha val="60000"/>
                </a:srgbClr>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Oval 9">
            <a:extLst>
              <a:ext uri="{FF2B5EF4-FFF2-40B4-BE49-F238E27FC236}">
                <a16:creationId xmlns:a16="http://schemas.microsoft.com/office/drawing/2014/main" id="{3765724B-6EC8-4AE3-B11D-8BC9AFFD31C8}"/>
              </a:ext>
            </a:extLst>
          </p:cNvPr>
          <p:cNvSpPr/>
          <p:nvPr userDrawn="1"/>
        </p:nvSpPr>
        <p:spPr>
          <a:xfrm>
            <a:off x="2850048" y="3915952"/>
            <a:ext cx="1027276" cy="1027276"/>
          </a:xfrm>
          <a:prstGeom prst="ellipse">
            <a:avLst/>
          </a:prstGeom>
          <a:gradFill flip="none" rotWithShape="1">
            <a:gsLst>
              <a:gs pos="0">
                <a:srgbClr val="FDD25B"/>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Oval 7">
            <a:extLst>
              <a:ext uri="{FF2B5EF4-FFF2-40B4-BE49-F238E27FC236}">
                <a16:creationId xmlns:a16="http://schemas.microsoft.com/office/drawing/2014/main" id="{3EC18234-E0FE-47BA-BE36-79EEEBD4AF78}"/>
              </a:ext>
            </a:extLst>
          </p:cNvPr>
          <p:cNvSpPr/>
          <p:nvPr userDrawn="1"/>
        </p:nvSpPr>
        <p:spPr>
          <a:xfrm>
            <a:off x="6450210" y="1319132"/>
            <a:ext cx="2596820" cy="2596820"/>
          </a:xfrm>
          <a:prstGeom prst="ellipse">
            <a:avLst/>
          </a:prstGeom>
          <a:gradFill flip="none" rotWithShape="1">
            <a:gsLst>
              <a:gs pos="0">
                <a:srgbClr val="0070C0">
                  <a:alpha val="60000"/>
                </a:srgbClr>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65044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A8F7DA-2B72-4C14-8CBA-657183A4F2AD}"/>
              </a:ext>
            </a:extLst>
          </p:cNvPr>
          <p:cNvSpPr>
            <a:spLocks noGrp="1"/>
          </p:cNvSpPr>
          <p:nvPr>
            <p:ph type="pic" sz="quarter" idx="16"/>
          </p:nvPr>
        </p:nvSpPr>
        <p:spPr>
          <a:xfrm>
            <a:off x="5892800" y="1335314"/>
            <a:ext cx="6299200" cy="5522686"/>
          </a:xfrm>
          <a:prstGeom prst="rect">
            <a:avLst/>
          </a:prstGeom>
          <a:pattFill prst="divot">
            <a:fgClr>
              <a:schemeClr val="accent1"/>
            </a:fgClr>
            <a:bgClr>
              <a:schemeClr val="bg1"/>
            </a:bgClr>
          </a:pattFill>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6" name="Rectangle 5">
            <a:extLst>
              <a:ext uri="{FF2B5EF4-FFF2-40B4-BE49-F238E27FC236}">
                <a16:creationId xmlns:a16="http://schemas.microsoft.com/office/drawing/2014/main" id="{7DD38C7A-5787-4979-9C59-D9FFE8E7138F}"/>
              </a:ext>
            </a:extLst>
          </p:cNvPr>
          <p:cNvSpPr/>
          <p:nvPr userDrawn="1"/>
        </p:nvSpPr>
        <p:spPr>
          <a:xfrm>
            <a:off x="0" y="0"/>
            <a:ext cx="12192000" cy="537029"/>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n>
                <a:solidFill>
                  <a:sysClr val="windowText" lastClr="000000"/>
                </a:solidFill>
              </a:ln>
            </a:endParaRPr>
          </a:p>
        </p:txBody>
      </p:sp>
    </p:spTree>
    <p:extLst>
      <p:ext uri="{BB962C8B-B14F-4D97-AF65-F5344CB8AC3E}">
        <p14:creationId xmlns:p14="http://schemas.microsoft.com/office/powerpoint/2010/main" val="695020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16B909-B5A4-4BF9-BA1E-5FA7B693D719}"/>
              </a:ext>
            </a:extLst>
          </p:cNvPr>
          <p:cNvSpPr/>
          <p:nvPr userDrawn="1"/>
        </p:nvSpPr>
        <p:spPr>
          <a:xfrm>
            <a:off x="0" y="0"/>
            <a:ext cx="12192000" cy="537029"/>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n>
                <a:solidFill>
                  <a:sysClr val="windowText" lastClr="000000"/>
                </a:solidFill>
              </a:ln>
            </a:endParaRPr>
          </a:p>
        </p:txBody>
      </p:sp>
    </p:spTree>
    <p:extLst>
      <p:ext uri="{BB962C8B-B14F-4D97-AF65-F5344CB8AC3E}">
        <p14:creationId xmlns:p14="http://schemas.microsoft.com/office/powerpoint/2010/main" val="349580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18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55C0F6E-A8C3-4573-A4C1-5A0D4D8FAFF2}"/>
              </a:ext>
            </a:extLst>
          </p:cNvPr>
          <p:cNvSpPr>
            <a:spLocks noGrp="1"/>
          </p:cNvSpPr>
          <p:nvPr>
            <p:ph type="pic" sz="quarter" idx="10" hasCustomPrompt="1"/>
          </p:nvPr>
        </p:nvSpPr>
        <p:spPr>
          <a:xfrm>
            <a:off x="6181030" y="457201"/>
            <a:ext cx="5543938" cy="2841631"/>
          </a:xfrm>
          <a:custGeom>
            <a:avLst/>
            <a:gdLst>
              <a:gd name="connsiteX0" fmla="*/ 0 w 5543938"/>
              <a:gd name="connsiteY0" fmla="*/ 0 h 2841631"/>
              <a:gd name="connsiteX1" fmla="*/ 5543938 w 5543938"/>
              <a:gd name="connsiteY1" fmla="*/ 0 h 2841631"/>
              <a:gd name="connsiteX2" fmla="*/ 5543938 w 5543938"/>
              <a:gd name="connsiteY2" fmla="*/ 2841631 h 2841631"/>
              <a:gd name="connsiteX3" fmla="*/ 0 w 5543938"/>
              <a:gd name="connsiteY3" fmla="*/ 2841631 h 2841631"/>
            </a:gdLst>
            <a:ahLst/>
            <a:cxnLst>
              <a:cxn ang="0">
                <a:pos x="connsiteX0" y="connsiteY0"/>
              </a:cxn>
              <a:cxn ang="0">
                <a:pos x="connsiteX1" y="connsiteY1"/>
              </a:cxn>
              <a:cxn ang="0">
                <a:pos x="connsiteX2" y="connsiteY2"/>
              </a:cxn>
              <a:cxn ang="0">
                <a:pos x="connsiteX3" y="connsiteY3"/>
              </a:cxn>
            </a:cxnLst>
            <a:rect l="l" t="t" r="r" b="b"/>
            <a:pathLst>
              <a:path w="5543938" h="2841631">
                <a:moveTo>
                  <a:pt x="0" y="0"/>
                </a:moveTo>
                <a:lnTo>
                  <a:pt x="5543938" y="0"/>
                </a:lnTo>
                <a:lnTo>
                  <a:pt x="5543938" y="2841631"/>
                </a:lnTo>
                <a:lnTo>
                  <a:pt x="0" y="2841631"/>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latin typeface="Open Sans Light" panose="020B03060305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4" name="Picture Placeholder 13">
            <a:extLst>
              <a:ext uri="{FF2B5EF4-FFF2-40B4-BE49-F238E27FC236}">
                <a16:creationId xmlns:a16="http://schemas.microsoft.com/office/drawing/2014/main" id="{29048B7A-AD0E-41C6-B130-42E790A9F3F4}"/>
              </a:ext>
            </a:extLst>
          </p:cNvPr>
          <p:cNvSpPr>
            <a:spLocks noGrp="1"/>
          </p:cNvSpPr>
          <p:nvPr>
            <p:ph type="pic" sz="quarter" idx="11" hasCustomPrompt="1"/>
          </p:nvPr>
        </p:nvSpPr>
        <p:spPr>
          <a:xfrm>
            <a:off x="467032" y="3455930"/>
            <a:ext cx="3235107" cy="2841631"/>
          </a:xfrm>
          <a:custGeom>
            <a:avLst/>
            <a:gdLst>
              <a:gd name="connsiteX0" fmla="*/ 0 w 3235107"/>
              <a:gd name="connsiteY0" fmla="*/ 0 h 2841631"/>
              <a:gd name="connsiteX1" fmla="*/ 3235107 w 3235107"/>
              <a:gd name="connsiteY1" fmla="*/ 0 h 2841631"/>
              <a:gd name="connsiteX2" fmla="*/ 3235107 w 3235107"/>
              <a:gd name="connsiteY2" fmla="*/ 2841631 h 2841631"/>
              <a:gd name="connsiteX3" fmla="*/ 0 w 3235107"/>
              <a:gd name="connsiteY3" fmla="*/ 2841631 h 2841631"/>
            </a:gdLst>
            <a:ahLst/>
            <a:cxnLst>
              <a:cxn ang="0">
                <a:pos x="connsiteX0" y="connsiteY0"/>
              </a:cxn>
              <a:cxn ang="0">
                <a:pos x="connsiteX1" y="connsiteY1"/>
              </a:cxn>
              <a:cxn ang="0">
                <a:pos x="connsiteX2" y="connsiteY2"/>
              </a:cxn>
              <a:cxn ang="0">
                <a:pos x="connsiteX3" y="connsiteY3"/>
              </a:cxn>
            </a:cxnLst>
            <a:rect l="l" t="t" r="r" b="b"/>
            <a:pathLst>
              <a:path w="3235107" h="2841631">
                <a:moveTo>
                  <a:pt x="0" y="0"/>
                </a:moveTo>
                <a:lnTo>
                  <a:pt x="3235107" y="0"/>
                </a:lnTo>
                <a:lnTo>
                  <a:pt x="3235107" y="2841631"/>
                </a:lnTo>
                <a:lnTo>
                  <a:pt x="0" y="2841631"/>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latin typeface="Open Sans Light" panose="020B03060305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5" name="Picture Placeholder 14">
            <a:extLst>
              <a:ext uri="{FF2B5EF4-FFF2-40B4-BE49-F238E27FC236}">
                <a16:creationId xmlns:a16="http://schemas.microsoft.com/office/drawing/2014/main" id="{EDEE8755-F5B3-4772-8EDD-C20062D61B21}"/>
              </a:ext>
            </a:extLst>
          </p:cNvPr>
          <p:cNvSpPr>
            <a:spLocks noGrp="1"/>
          </p:cNvSpPr>
          <p:nvPr>
            <p:ph type="pic" sz="quarter" idx="12" hasCustomPrompt="1"/>
          </p:nvPr>
        </p:nvSpPr>
        <p:spPr>
          <a:xfrm>
            <a:off x="3868222" y="3455930"/>
            <a:ext cx="3235107" cy="2841631"/>
          </a:xfrm>
          <a:custGeom>
            <a:avLst/>
            <a:gdLst>
              <a:gd name="connsiteX0" fmla="*/ 0 w 3235107"/>
              <a:gd name="connsiteY0" fmla="*/ 0 h 2841631"/>
              <a:gd name="connsiteX1" fmla="*/ 3235107 w 3235107"/>
              <a:gd name="connsiteY1" fmla="*/ 0 h 2841631"/>
              <a:gd name="connsiteX2" fmla="*/ 3235107 w 3235107"/>
              <a:gd name="connsiteY2" fmla="*/ 2841631 h 2841631"/>
              <a:gd name="connsiteX3" fmla="*/ 0 w 3235107"/>
              <a:gd name="connsiteY3" fmla="*/ 2841631 h 2841631"/>
            </a:gdLst>
            <a:ahLst/>
            <a:cxnLst>
              <a:cxn ang="0">
                <a:pos x="connsiteX0" y="connsiteY0"/>
              </a:cxn>
              <a:cxn ang="0">
                <a:pos x="connsiteX1" y="connsiteY1"/>
              </a:cxn>
              <a:cxn ang="0">
                <a:pos x="connsiteX2" y="connsiteY2"/>
              </a:cxn>
              <a:cxn ang="0">
                <a:pos x="connsiteX3" y="connsiteY3"/>
              </a:cxn>
            </a:cxnLst>
            <a:rect l="l" t="t" r="r" b="b"/>
            <a:pathLst>
              <a:path w="3235107" h="2841631">
                <a:moveTo>
                  <a:pt x="0" y="0"/>
                </a:moveTo>
                <a:lnTo>
                  <a:pt x="3235107" y="0"/>
                </a:lnTo>
                <a:lnTo>
                  <a:pt x="3235107" y="2841631"/>
                </a:lnTo>
                <a:lnTo>
                  <a:pt x="0" y="2841631"/>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latin typeface="Open Sans Light" panose="020B03060305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6" name="Picture Placeholder 15">
            <a:extLst>
              <a:ext uri="{FF2B5EF4-FFF2-40B4-BE49-F238E27FC236}">
                <a16:creationId xmlns:a16="http://schemas.microsoft.com/office/drawing/2014/main" id="{8B42D91D-2687-47F0-A9BC-7C2C9189F7D7}"/>
              </a:ext>
            </a:extLst>
          </p:cNvPr>
          <p:cNvSpPr>
            <a:spLocks noGrp="1"/>
          </p:cNvSpPr>
          <p:nvPr>
            <p:ph type="pic" sz="quarter" idx="13" hasCustomPrompt="1"/>
          </p:nvPr>
        </p:nvSpPr>
        <p:spPr>
          <a:xfrm>
            <a:off x="7269411" y="3455930"/>
            <a:ext cx="4455557" cy="2841631"/>
          </a:xfrm>
          <a:custGeom>
            <a:avLst/>
            <a:gdLst>
              <a:gd name="connsiteX0" fmla="*/ 0 w 4455557"/>
              <a:gd name="connsiteY0" fmla="*/ 0 h 2841631"/>
              <a:gd name="connsiteX1" fmla="*/ 4455557 w 4455557"/>
              <a:gd name="connsiteY1" fmla="*/ 0 h 2841631"/>
              <a:gd name="connsiteX2" fmla="*/ 4455557 w 4455557"/>
              <a:gd name="connsiteY2" fmla="*/ 2841631 h 2841631"/>
              <a:gd name="connsiteX3" fmla="*/ 0 w 4455557"/>
              <a:gd name="connsiteY3" fmla="*/ 2841631 h 2841631"/>
            </a:gdLst>
            <a:ahLst/>
            <a:cxnLst>
              <a:cxn ang="0">
                <a:pos x="connsiteX0" y="connsiteY0"/>
              </a:cxn>
              <a:cxn ang="0">
                <a:pos x="connsiteX1" y="connsiteY1"/>
              </a:cxn>
              <a:cxn ang="0">
                <a:pos x="connsiteX2" y="connsiteY2"/>
              </a:cxn>
              <a:cxn ang="0">
                <a:pos x="connsiteX3" y="connsiteY3"/>
              </a:cxn>
            </a:cxnLst>
            <a:rect l="l" t="t" r="r" b="b"/>
            <a:pathLst>
              <a:path w="4455557" h="2841631">
                <a:moveTo>
                  <a:pt x="0" y="0"/>
                </a:moveTo>
                <a:lnTo>
                  <a:pt x="4455557" y="0"/>
                </a:lnTo>
                <a:lnTo>
                  <a:pt x="4455557" y="2841631"/>
                </a:lnTo>
                <a:lnTo>
                  <a:pt x="0" y="2841631"/>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latin typeface="Open Sans Light" panose="020B03060305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5358825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16B909-B5A4-4BF9-BA1E-5FA7B693D719}"/>
              </a:ext>
            </a:extLst>
          </p:cNvPr>
          <p:cNvSpPr/>
          <p:nvPr userDrawn="1"/>
        </p:nvSpPr>
        <p:spPr>
          <a:xfrm>
            <a:off x="0" y="0"/>
            <a:ext cx="12192000" cy="537029"/>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n>
                <a:solidFill>
                  <a:sysClr val="windowText" lastClr="000000"/>
                </a:solidFill>
              </a:ln>
            </a:endParaRPr>
          </a:p>
        </p:txBody>
      </p:sp>
      <p:sp>
        <p:nvSpPr>
          <p:cNvPr id="2" name="Rectangle 1">
            <a:extLst>
              <a:ext uri="{FF2B5EF4-FFF2-40B4-BE49-F238E27FC236}">
                <a16:creationId xmlns:a16="http://schemas.microsoft.com/office/drawing/2014/main" id="{350D1D81-EF41-45CD-9750-E7382EB7B5D9}"/>
              </a:ext>
            </a:extLst>
          </p:cNvPr>
          <p:cNvSpPr/>
          <p:nvPr userDrawn="1"/>
        </p:nvSpPr>
        <p:spPr>
          <a:xfrm>
            <a:off x="5847390" y="537028"/>
            <a:ext cx="4576770" cy="6320971"/>
          </a:xfrm>
          <a:prstGeom prst="rect">
            <a:avLst/>
          </a:prstGeom>
          <a:gradFill flip="none" rotWithShape="1">
            <a:gsLst>
              <a:gs pos="0">
                <a:srgbClr val="FDD25B"/>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Picture Placeholder 3">
            <a:extLst>
              <a:ext uri="{FF2B5EF4-FFF2-40B4-BE49-F238E27FC236}">
                <a16:creationId xmlns:a16="http://schemas.microsoft.com/office/drawing/2014/main" id="{40CFD3B0-2CA1-44AA-81BA-D77606497DE6}"/>
              </a:ext>
            </a:extLst>
          </p:cNvPr>
          <p:cNvSpPr>
            <a:spLocks noGrp="1"/>
          </p:cNvSpPr>
          <p:nvPr>
            <p:ph type="pic" sz="quarter" idx="16"/>
          </p:nvPr>
        </p:nvSpPr>
        <p:spPr>
          <a:xfrm>
            <a:off x="5847390" y="23391"/>
            <a:ext cx="4576770" cy="6858000"/>
          </a:xfrm>
          <a:prstGeom prst="rect">
            <a:avLst/>
          </a:prstGeom>
          <a:noFill/>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Tree>
    <p:extLst>
      <p:ext uri="{BB962C8B-B14F-4D97-AF65-F5344CB8AC3E}">
        <p14:creationId xmlns:p14="http://schemas.microsoft.com/office/powerpoint/2010/main" val="4183490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8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B75E34-197A-46CE-8E8B-08952E950888}"/>
              </a:ext>
            </a:extLst>
          </p:cNvPr>
          <p:cNvSpPr/>
          <p:nvPr userDrawn="1"/>
        </p:nvSpPr>
        <p:spPr>
          <a:xfrm>
            <a:off x="0" y="0"/>
            <a:ext cx="12192000" cy="6858000"/>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n>
                <a:solidFill>
                  <a:sysClr val="windowText" lastClr="000000"/>
                </a:solidFill>
              </a:ln>
            </a:endParaRPr>
          </a:p>
        </p:txBody>
      </p:sp>
      <p:sp>
        <p:nvSpPr>
          <p:cNvPr id="5" name="Right Triangle 10">
            <a:extLst>
              <a:ext uri="{FF2B5EF4-FFF2-40B4-BE49-F238E27FC236}">
                <a16:creationId xmlns:a16="http://schemas.microsoft.com/office/drawing/2014/main" id="{54701439-8766-4FF3-B8A0-4B024D4FA942}"/>
              </a:ext>
            </a:extLst>
          </p:cNvPr>
          <p:cNvSpPr/>
          <p:nvPr userDrawn="1"/>
        </p:nvSpPr>
        <p:spPr>
          <a:xfrm flipH="1">
            <a:off x="4180114" y="-2"/>
            <a:ext cx="8011886" cy="6857999"/>
          </a:xfrm>
          <a:custGeom>
            <a:avLst/>
            <a:gdLst>
              <a:gd name="connsiteX0" fmla="*/ 0 w 8011886"/>
              <a:gd name="connsiteY0" fmla="*/ 6857999 h 6857999"/>
              <a:gd name="connsiteX1" fmla="*/ 0 w 8011886"/>
              <a:gd name="connsiteY1" fmla="*/ 0 h 6857999"/>
              <a:gd name="connsiteX2" fmla="*/ 8011886 w 8011886"/>
              <a:gd name="connsiteY2" fmla="*/ 6857999 h 6857999"/>
              <a:gd name="connsiteX3" fmla="*/ 0 w 8011886"/>
              <a:gd name="connsiteY3" fmla="*/ 6857999 h 6857999"/>
              <a:gd name="connsiteX0" fmla="*/ 0 w 8011886"/>
              <a:gd name="connsiteY0" fmla="*/ 6857999 h 6857999"/>
              <a:gd name="connsiteX1" fmla="*/ 0 w 8011886"/>
              <a:gd name="connsiteY1" fmla="*/ 0 h 6857999"/>
              <a:gd name="connsiteX2" fmla="*/ 3788229 w 8011886"/>
              <a:gd name="connsiteY2" fmla="*/ 4405084 h 6857999"/>
              <a:gd name="connsiteX3" fmla="*/ 8011886 w 8011886"/>
              <a:gd name="connsiteY3" fmla="*/ 6857999 h 6857999"/>
              <a:gd name="connsiteX4" fmla="*/ 0 w 8011886"/>
              <a:gd name="connsiteY4" fmla="*/ 6857999 h 6857999"/>
              <a:gd name="connsiteX0" fmla="*/ 0 w 8011886"/>
              <a:gd name="connsiteY0" fmla="*/ 6857999 h 6857999"/>
              <a:gd name="connsiteX1" fmla="*/ 0 w 8011886"/>
              <a:gd name="connsiteY1" fmla="*/ 0 h 6857999"/>
              <a:gd name="connsiteX2" fmla="*/ 3788229 w 8011886"/>
              <a:gd name="connsiteY2" fmla="*/ 4405084 h 6857999"/>
              <a:gd name="connsiteX3" fmla="*/ 8011886 w 8011886"/>
              <a:gd name="connsiteY3" fmla="*/ 6857999 h 6857999"/>
              <a:gd name="connsiteX4" fmla="*/ 0 w 8011886"/>
              <a:gd name="connsiteY4" fmla="*/ 6857999 h 6857999"/>
              <a:gd name="connsiteX0" fmla="*/ 0 w 8011886"/>
              <a:gd name="connsiteY0" fmla="*/ 6857999 h 6857999"/>
              <a:gd name="connsiteX1" fmla="*/ 0 w 8011886"/>
              <a:gd name="connsiteY1" fmla="*/ 0 h 6857999"/>
              <a:gd name="connsiteX2" fmla="*/ 4368801 w 8011886"/>
              <a:gd name="connsiteY2" fmla="*/ 5101769 h 6857999"/>
              <a:gd name="connsiteX3" fmla="*/ 8011886 w 8011886"/>
              <a:gd name="connsiteY3" fmla="*/ 6857999 h 6857999"/>
              <a:gd name="connsiteX4" fmla="*/ 0 w 8011886"/>
              <a:gd name="connsiteY4" fmla="*/ 6857999 h 6857999"/>
              <a:gd name="connsiteX0" fmla="*/ 0 w 8011886"/>
              <a:gd name="connsiteY0" fmla="*/ 7033233 h 7033233"/>
              <a:gd name="connsiteX1" fmla="*/ 0 w 8011886"/>
              <a:gd name="connsiteY1" fmla="*/ 175234 h 7033233"/>
              <a:gd name="connsiteX2" fmla="*/ 2873829 w 8011886"/>
              <a:gd name="connsiteY2" fmla="*/ 1953232 h 7033233"/>
              <a:gd name="connsiteX3" fmla="*/ 4368801 w 8011886"/>
              <a:gd name="connsiteY3" fmla="*/ 5277003 h 7033233"/>
              <a:gd name="connsiteX4" fmla="*/ 8011886 w 8011886"/>
              <a:gd name="connsiteY4" fmla="*/ 7033233 h 7033233"/>
              <a:gd name="connsiteX5" fmla="*/ 0 w 8011886"/>
              <a:gd name="connsiteY5" fmla="*/ 7033233 h 7033233"/>
              <a:gd name="connsiteX0" fmla="*/ 0 w 8011886"/>
              <a:gd name="connsiteY0" fmla="*/ 6969092 h 6969092"/>
              <a:gd name="connsiteX1" fmla="*/ 0 w 8011886"/>
              <a:gd name="connsiteY1" fmla="*/ 111093 h 6969092"/>
              <a:gd name="connsiteX2" fmla="*/ 2873829 w 8011886"/>
              <a:gd name="connsiteY2" fmla="*/ 1889091 h 6969092"/>
              <a:gd name="connsiteX3" fmla="*/ 4368801 w 8011886"/>
              <a:gd name="connsiteY3" fmla="*/ 5212862 h 6969092"/>
              <a:gd name="connsiteX4" fmla="*/ 8011886 w 8011886"/>
              <a:gd name="connsiteY4" fmla="*/ 6969092 h 6969092"/>
              <a:gd name="connsiteX5" fmla="*/ 0 w 8011886"/>
              <a:gd name="connsiteY5" fmla="*/ 6969092 h 6969092"/>
              <a:gd name="connsiteX0" fmla="*/ 0 w 8011886"/>
              <a:gd name="connsiteY0" fmla="*/ 6857999 h 6857999"/>
              <a:gd name="connsiteX1" fmla="*/ 0 w 8011886"/>
              <a:gd name="connsiteY1" fmla="*/ 0 h 6857999"/>
              <a:gd name="connsiteX2" fmla="*/ 2873829 w 8011886"/>
              <a:gd name="connsiteY2" fmla="*/ 1777998 h 6857999"/>
              <a:gd name="connsiteX3" fmla="*/ 4368801 w 8011886"/>
              <a:gd name="connsiteY3" fmla="*/ 5101769 h 6857999"/>
              <a:gd name="connsiteX4" fmla="*/ 8011886 w 8011886"/>
              <a:gd name="connsiteY4" fmla="*/ 6857999 h 6857999"/>
              <a:gd name="connsiteX5" fmla="*/ 0 w 8011886"/>
              <a:gd name="connsiteY5" fmla="*/ 6857999 h 6857999"/>
              <a:gd name="connsiteX0" fmla="*/ 0 w 8011886"/>
              <a:gd name="connsiteY0" fmla="*/ 6857999 h 6857999"/>
              <a:gd name="connsiteX1" fmla="*/ 0 w 8011886"/>
              <a:gd name="connsiteY1" fmla="*/ 0 h 6857999"/>
              <a:gd name="connsiteX2" fmla="*/ 2873829 w 8011886"/>
              <a:gd name="connsiteY2" fmla="*/ 1777998 h 6857999"/>
              <a:gd name="connsiteX3" fmla="*/ 4368801 w 8011886"/>
              <a:gd name="connsiteY3" fmla="*/ 5101769 h 6857999"/>
              <a:gd name="connsiteX4" fmla="*/ 8011886 w 8011886"/>
              <a:gd name="connsiteY4" fmla="*/ 6857999 h 6857999"/>
              <a:gd name="connsiteX5" fmla="*/ 0 w 8011886"/>
              <a:gd name="connsiteY5" fmla="*/ 6857999 h 6857999"/>
              <a:gd name="connsiteX0" fmla="*/ 0 w 8011886"/>
              <a:gd name="connsiteY0" fmla="*/ 6857999 h 6857999"/>
              <a:gd name="connsiteX1" fmla="*/ 0 w 8011886"/>
              <a:gd name="connsiteY1" fmla="*/ 0 h 6857999"/>
              <a:gd name="connsiteX2" fmla="*/ 2873829 w 8011886"/>
              <a:gd name="connsiteY2" fmla="*/ 1777998 h 6857999"/>
              <a:gd name="connsiteX3" fmla="*/ 5355773 w 8011886"/>
              <a:gd name="connsiteY3" fmla="*/ 4622798 h 6857999"/>
              <a:gd name="connsiteX4" fmla="*/ 8011886 w 8011886"/>
              <a:gd name="connsiteY4" fmla="*/ 6857999 h 6857999"/>
              <a:gd name="connsiteX5" fmla="*/ 0 w 8011886"/>
              <a:gd name="connsiteY5" fmla="*/ 6857999 h 6857999"/>
              <a:gd name="connsiteX0" fmla="*/ 0 w 8011886"/>
              <a:gd name="connsiteY0" fmla="*/ 7081231 h 7081231"/>
              <a:gd name="connsiteX1" fmla="*/ 0 w 8011886"/>
              <a:gd name="connsiteY1" fmla="*/ 223232 h 7081231"/>
              <a:gd name="connsiteX2" fmla="*/ 2873829 w 8011886"/>
              <a:gd name="connsiteY2" fmla="*/ 2001230 h 7081231"/>
              <a:gd name="connsiteX3" fmla="*/ 5355773 w 8011886"/>
              <a:gd name="connsiteY3" fmla="*/ 4846030 h 7081231"/>
              <a:gd name="connsiteX4" fmla="*/ 8011886 w 8011886"/>
              <a:gd name="connsiteY4" fmla="*/ 7081231 h 7081231"/>
              <a:gd name="connsiteX5" fmla="*/ 0 w 8011886"/>
              <a:gd name="connsiteY5" fmla="*/ 7081231 h 7081231"/>
              <a:gd name="connsiteX0" fmla="*/ 0 w 8011886"/>
              <a:gd name="connsiteY0" fmla="*/ 6857999 h 6857999"/>
              <a:gd name="connsiteX1" fmla="*/ 0 w 8011886"/>
              <a:gd name="connsiteY1" fmla="*/ 0 h 6857999"/>
              <a:gd name="connsiteX2" fmla="*/ 2873829 w 8011886"/>
              <a:gd name="connsiteY2" fmla="*/ 1777998 h 6857999"/>
              <a:gd name="connsiteX3" fmla="*/ 5355773 w 8011886"/>
              <a:gd name="connsiteY3" fmla="*/ 4622798 h 6857999"/>
              <a:gd name="connsiteX4" fmla="*/ 8011886 w 8011886"/>
              <a:gd name="connsiteY4" fmla="*/ 6857999 h 6857999"/>
              <a:gd name="connsiteX5" fmla="*/ 0 w 8011886"/>
              <a:gd name="connsiteY5" fmla="*/ 6857999 h 6857999"/>
              <a:gd name="connsiteX0" fmla="*/ 0 w 8011886"/>
              <a:gd name="connsiteY0" fmla="*/ 6857999 h 6857999"/>
              <a:gd name="connsiteX1" fmla="*/ 0 w 8011886"/>
              <a:gd name="connsiteY1" fmla="*/ 0 h 6857999"/>
              <a:gd name="connsiteX2" fmla="*/ 2873829 w 8011886"/>
              <a:gd name="connsiteY2" fmla="*/ 1777998 h 6857999"/>
              <a:gd name="connsiteX3" fmla="*/ 5355773 w 8011886"/>
              <a:gd name="connsiteY3" fmla="*/ 4622798 h 6857999"/>
              <a:gd name="connsiteX4" fmla="*/ 8011886 w 8011886"/>
              <a:gd name="connsiteY4" fmla="*/ 6857999 h 6857999"/>
              <a:gd name="connsiteX5" fmla="*/ 0 w 8011886"/>
              <a:gd name="connsiteY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11886" h="6857999">
                <a:moveTo>
                  <a:pt x="0" y="6857999"/>
                </a:moveTo>
                <a:lnTo>
                  <a:pt x="0" y="0"/>
                </a:lnTo>
                <a:cubicBezTo>
                  <a:pt x="1190171" y="1736876"/>
                  <a:pt x="2145696" y="927703"/>
                  <a:pt x="2873829" y="1777998"/>
                </a:cubicBezTo>
                <a:cubicBezTo>
                  <a:pt x="3601962" y="2628293"/>
                  <a:pt x="2583544" y="4879217"/>
                  <a:pt x="5355773" y="4622798"/>
                </a:cubicBezTo>
                <a:cubicBezTo>
                  <a:pt x="8128002" y="4366379"/>
                  <a:pt x="6604000" y="6040361"/>
                  <a:pt x="8011886" y="6857999"/>
                </a:cubicBezTo>
                <a:lnTo>
                  <a:pt x="0" y="6857999"/>
                </a:lnTo>
                <a:close/>
              </a:path>
            </a:pathLst>
          </a:custGeom>
          <a:gradFill flip="none" rotWithShape="1">
            <a:gsLst>
              <a:gs pos="0">
                <a:srgbClr val="0070C0">
                  <a:alpha val="60000"/>
                </a:srgbClr>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6EC5C9EA-A883-4B10-8181-C0F18189D71A}"/>
              </a:ext>
            </a:extLst>
          </p:cNvPr>
          <p:cNvSpPr/>
          <p:nvPr userDrawn="1"/>
        </p:nvSpPr>
        <p:spPr>
          <a:xfrm>
            <a:off x="9423519" y="1072401"/>
            <a:ext cx="1027276" cy="1027276"/>
          </a:xfrm>
          <a:prstGeom prst="ellipse">
            <a:avLst/>
          </a:prstGeom>
          <a:gradFill flip="none" rotWithShape="1">
            <a:gsLst>
              <a:gs pos="0">
                <a:srgbClr val="FDD25B"/>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Oval 7">
            <a:extLst>
              <a:ext uri="{FF2B5EF4-FFF2-40B4-BE49-F238E27FC236}">
                <a16:creationId xmlns:a16="http://schemas.microsoft.com/office/drawing/2014/main" id="{710D72AA-772E-4C18-B841-9BD68E0AABE3}"/>
              </a:ext>
            </a:extLst>
          </p:cNvPr>
          <p:cNvSpPr/>
          <p:nvPr userDrawn="1"/>
        </p:nvSpPr>
        <p:spPr>
          <a:xfrm>
            <a:off x="3911599" y="5317273"/>
            <a:ext cx="537030" cy="537030"/>
          </a:xfrm>
          <a:prstGeom prst="ellipse">
            <a:avLst/>
          </a:prstGeom>
          <a:gradFill flip="none" rotWithShape="1">
            <a:gsLst>
              <a:gs pos="0">
                <a:srgbClr val="0070C0">
                  <a:alpha val="60000"/>
                </a:srgbClr>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Rectangle 2">
            <a:extLst>
              <a:ext uri="{FF2B5EF4-FFF2-40B4-BE49-F238E27FC236}">
                <a16:creationId xmlns:a16="http://schemas.microsoft.com/office/drawing/2014/main" id="{5A16B909-B5A4-4BF9-BA1E-5FA7B693D719}"/>
              </a:ext>
            </a:extLst>
          </p:cNvPr>
          <p:cNvSpPr/>
          <p:nvPr userDrawn="1"/>
        </p:nvSpPr>
        <p:spPr>
          <a:xfrm>
            <a:off x="0" y="0"/>
            <a:ext cx="12192000" cy="537029"/>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n>
                <a:solidFill>
                  <a:sysClr val="windowText" lastClr="000000"/>
                </a:solidFill>
              </a:ln>
            </a:endParaRPr>
          </a:p>
        </p:txBody>
      </p:sp>
      <p:sp>
        <p:nvSpPr>
          <p:cNvPr id="2" name="Oval 1">
            <a:extLst>
              <a:ext uri="{FF2B5EF4-FFF2-40B4-BE49-F238E27FC236}">
                <a16:creationId xmlns:a16="http://schemas.microsoft.com/office/drawing/2014/main" id="{17860B17-D5F2-4938-9E89-2D23AD41D405}"/>
              </a:ext>
            </a:extLst>
          </p:cNvPr>
          <p:cNvSpPr/>
          <p:nvPr userDrawn="1"/>
        </p:nvSpPr>
        <p:spPr>
          <a:xfrm>
            <a:off x="683286" y="1195979"/>
            <a:ext cx="3999374" cy="3999374"/>
          </a:xfrm>
          <a:prstGeom prst="ellipse">
            <a:avLst/>
          </a:prstGeom>
          <a:gradFill flip="none" rotWithShape="1">
            <a:gsLst>
              <a:gs pos="0">
                <a:srgbClr val="38028E"/>
              </a:gs>
              <a:gs pos="78000">
                <a:srgbClr val="A003C6"/>
              </a:gs>
            </a:gsLst>
            <a:lin ang="2700000" scaled="1"/>
            <a:tileRect/>
          </a:gradFill>
          <a:ln>
            <a:noFill/>
          </a:ln>
          <a:effectLst>
            <a:outerShdw blurRad="317500" sx="102000" sy="102000" algn="ctr" rotWithShape="0">
              <a:schemeClr val="bg1">
                <a:alpha val="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Picture Placeholder 4">
            <a:extLst>
              <a:ext uri="{FF2B5EF4-FFF2-40B4-BE49-F238E27FC236}">
                <a16:creationId xmlns:a16="http://schemas.microsoft.com/office/drawing/2014/main" id="{A47F30D7-85DC-42F5-B1D1-46E84AD3E574}"/>
              </a:ext>
            </a:extLst>
          </p:cNvPr>
          <p:cNvSpPr>
            <a:spLocks noGrp="1"/>
          </p:cNvSpPr>
          <p:nvPr>
            <p:ph type="pic" sz="quarter" idx="16"/>
          </p:nvPr>
        </p:nvSpPr>
        <p:spPr>
          <a:xfrm>
            <a:off x="1073346" y="1586039"/>
            <a:ext cx="3219254" cy="3219254"/>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a:pattFill prst="divot">
            <a:fgClr>
              <a:schemeClr val="accent1"/>
            </a:fgClr>
            <a:bgClr>
              <a:schemeClr val="bg1"/>
            </a:bgClr>
          </a:pattFill>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Tree>
    <p:extLst>
      <p:ext uri="{BB962C8B-B14F-4D97-AF65-F5344CB8AC3E}">
        <p14:creationId xmlns:p14="http://schemas.microsoft.com/office/powerpoint/2010/main" val="70041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39E12-B05A-4E36-9165-06326691DE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6ABF08-E00B-4CB6-95AB-7F6894D850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97D539-1241-4515-BA61-78A3562D94CC}"/>
              </a:ext>
            </a:extLst>
          </p:cNvPr>
          <p:cNvSpPr>
            <a:spLocks noGrp="1"/>
          </p:cNvSpPr>
          <p:nvPr>
            <p:ph type="dt" sz="half" idx="10"/>
          </p:nvPr>
        </p:nvSpPr>
        <p:spPr/>
        <p:txBody>
          <a:bodyPr/>
          <a:lstStyle/>
          <a:p>
            <a:fld id="{4EADC9DD-3504-4831-9B8A-D4A1266DFD00}" type="datetimeFigureOut">
              <a:rPr lang="en-GB" smtClean="0"/>
              <a:t>08/03/2021</a:t>
            </a:fld>
            <a:endParaRPr lang="en-GB"/>
          </a:p>
        </p:txBody>
      </p:sp>
      <p:sp>
        <p:nvSpPr>
          <p:cNvPr id="5" name="Footer Placeholder 4">
            <a:extLst>
              <a:ext uri="{FF2B5EF4-FFF2-40B4-BE49-F238E27FC236}">
                <a16:creationId xmlns:a16="http://schemas.microsoft.com/office/drawing/2014/main" id="{3C5A87F9-D303-41AB-B131-213554FD08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934FAF-93A9-4390-BE55-986F062AF8FE}"/>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3921452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077EA-0279-46C1-B86E-89C2A6A47E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D064201-0794-455D-8B82-DBD693FEFE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0136A6-8072-4639-8EAF-0A7BF592EAD4}"/>
              </a:ext>
            </a:extLst>
          </p:cNvPr>
          <p:cNvSpPr>
            <a:spLocks noGrp="1"/>
          </p:cNvSpPr>
          <p:nvPr>
            <p:ph type="dt" sz="half" idx="10"/>
          </p:nvPr>
        </p:nvSpPr>
        <p:spPr/>
        <p:txBody>
          <a:bodyPr/>
          <a:lstStyle/>
          <a:p>
            <a:fld id="{4EADC9DD-3504-4831-9B8A-D4A1266DFD00}" type="datetimeFigureOut">
              <a:rPr lang="en-GB" smtClean="0"/>
              <a:t>08/03/2021</a:t>
            </a:fld>
            <a:endParaRPr lang="en-GB"/>
          </a:p>
        </p:txBody>
      </p:sp>
      <p:sp>
        <p:nvSpPr>
          <p:cNvPr id="5" name="Footer Placeholder 4">
            <a:extLst>
              <a:ext uri="{FF2B5EF4-FFF2-40B4-BE49-F238E27FC236}">
                <a16:creationId xmlns:a16="http://schemas.microsoft.com/office/drawing/2014/main" id="{F7708091-F39B-4209-BFD8-35DB83E1CF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F7C1CB-5F83-422A-B21A-5F5C68C348D3}"/>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3804944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84435-3CF6-4787-929C-0D3C86244D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0838FD-7FC6-464A-B72A-8F0ACFF2BB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784350B-95A6-413A-A8A3-904F319237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C593DBF-0585-427C-BB95-41952B24A4E9}"/>
              </a:ext>
            </a:extLst>
          </p:cNvPr>
          <p:cNvSpPr>
            <a:spLocks noGrp="1"/>
          </p:cNvSpPr>
          <p:nvPr>
            <p:ph type="dt" sz="half" idx="10"/>
          </p:nvPr>
        </p:nvSpPr>
        <p:spPr/>
        <p:txBody>
          <a:bodyPr/>
          <a:lstStyle/>
          <a:p>
            <a:fld id="{4EADC9DD-3504-4831-9B8A-D4A1266DFD00}" type="datetimeFigureOut">
              <a:rPr lang="en-GB" smtClean="0"/>
              <a:t>08/03/2021</a:t>
            </a:fld>
            <a:endParaRPr lang="en-GB"/>
          </a:p>
        </p:txBody>
      </p:sp>
      <p:sp>
        <p:nvSpPr>
          <p:cNvPr id="6" name="Footer Placeholder 5">
            <a:extLst>
              <a:ext uri="{FF2B5EF4-FFF2-40B4-BE49-F238E27FC236}">
                <a16:creationId xmlns:a16="http://schemas.microsoft.com/office/drawing/2014/main" id="{698563A5-E364-4892-8F27-99EDA971EA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A98683-2C9A-4D1A-AB01-77D8B8CF0C89}"/>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697239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4722-B0DB-4EE8-AF79-3A1C9974F92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AF4AA48-7F06-4BCC-8F05-FD3BAF4EBC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AE034-CC2F-4712-A637-BEB44F9483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8B4DC40-3403-46B1-9458-4003CC1A03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5C7BD1-822A-4BCE-80EC-54B697FA92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2B6387-8509-4770-900C-2C47F3650FC4}"/>
              </a:ext>
            </a:extLst>
          </p:cNvPr>
          <p:cNvSpPr>
            <a:spLocks noGrp="1"/>
          </p:cNvSpPr>
          <p:nvPr>
            <p:ph type="dt" sz="half" idx="10"/>
          </p:nvPr>
        </p:nvSpPr>
        <p:spPr/>
        <p:txBody>
          <a:bodyPr/>
          <a:lstStyle/>
          <a:p>
            <a:fld id="{4EADC9DD-3504-4831-9B8A-D4A1266DFD00}" type="datetimeFigureOut">
              <a:rPr lang="en-GB" smtClean="0"/>
              <a:t>08/03/2021</a:t>
            </a:fld>
            <a:endParaRPr lang="en-GB"/>
          </a:p>
        </p:txBody>
      </p:sp>
      <p:sp>
        <p:nvSpPr>
          <p:cNvPr id="8" name="Footer Placeholder 7">
            <a:extLst>
              <a:ext uri="{FF2B5EF4-FFF2-40B4-BE49-F238E27FC236}">
                <a16:creationId xmlns:a16="http://schemas.microsoft.com/office/drawing/2014/main" id="{3BB9447A-37F1-441D-948C-781E0F894EE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691F30E-AC3A-40F7-A85C-20C3D0238A3D}"/>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2852838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B2200-FBB4-4BD9-B2BF-6ABCA1672C0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096969F-E20A-4CF4-9847-5AB9D0D1F0DA}"/>
              </a:ext>
            </a:extLst>
          </p:cNvPr>
          <p:cNvSpPr>
            <a:spLocks noGrp="1"/>
          </p:cNvSpPr>
          <p:nvPr>
            <p:ph type="dt" sz="half" idx="10"/>
          </p:nvPr>
        </p:nvSpPr>
        <p:spPr/>
        <p:txBody>
          <a:bodyPr/>
          <a:lstStyle/>
          <a:p>
            <a:fld id="{4EADC9DD-3504-4831-9B8A-D4A1266DFD00}" type="datetimeFigureOut">
              <a:rPr lang="en-GB" smtClean="0"/>
              <a:t>08/03/2021</a:t>
            </a:fld>
            <a:endParaRPr lang="en-GB"/>
          </a:p>
        </p:txBody>
      </p:sp>
      <p:sp>
        <p:nvSpPr>
          <p:cNvPr id="4" name="Footer Placeholder 3">
            <a:extLst>
              <a:ext uri="{FF2B5EF4-FFF2-40B4-BE49-F238E27FC236}">
                <a16:creationId xmlns:a16="http://schemas.microsoft.com/office/drawing/2014/main" id="{AA010C15-2876-404D-AF7A-145C04C68F6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CF7523-A8D1-48DF-9DDA-CFDCE86DF0F7}"/>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2185275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ED2603-59A5-41FF-AECA-0C6B0FB8DC33}"/>
              </a:ext>
            </a:extLst>
          </p:cNvPr>
          <p:cNvSpPr>
            <a:spLocks noGrp="1"/>
          </p:cNvSpPr>
          <p:nvPr>
            <p:ph type="dt" sz="half" idx="10"/>
          </p:nvPr>
        </p:nvSpPr>
        <p:spPr/>
        <p:txBody>
          <a:bodyPr/>
          <a:lstStyle/>
          <a:p>
            <a:fld id="{4EADC9DD-3504-4831-9B8A-D4A1266DFD00}" type="datetimeFigureOut">
              <a:rPr lang="en-GB" smtClean="0"/>
              <a:t>08/03/2021</a:t>
            </a:fld>
            <a:endParaRPr lang="en-GB"/>
          </a:p>
        </p:txBody>
      </p:sp>
      <p:sp>
        <p:nvSpPr>
          <p:cNvPr id="3" name="Footer Placeholder 2">
            <a:extLst>
              <a:ext uri="{FF2B5EF4-FFF2-40B4-BE49-F238E27FC236}">
                <a16:creationId xmlns:a16="http://schemas.microsoft.com/office/drawing/2014/main" id="{B6378209-847C-4244-A19C-5BFE0DC8C97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AB07380-61FB-4FF9-BCB8-314086918881}"/>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97265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0E356-C3BA-4B8D-80AA-191FAA043A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99AF7F-BABF-468F-B660-EC5732D3D9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DC9959C-2B7D-4DC7-9A82-1BDFD3CFE4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1A83D-E6EF-4684-8240-03EE62CEEBA0}"/>
              </a:ext>
            </a:extLst>
          </p:cNvPr>
          <p:cNvSpPr>
            <a:spLocks noGrp="1"/>
          </p:cNvSpPr>
          <p:nvPr>
            <p:ph type="dt" sz="half" idx="10"/>
          </p:nvPr>
        </p:nvSpPr>
        <p:spPr/>
        <p:txBody>
          <a:bodyPr/>
          <a:lstStyle/>
          <a:p>
            <a:fld id="{4EADC9DD-3504-4831-9B8A-D4A1266DFD00}" type="datetimeFigureOut">
              <a:rPr lang="en-GB" smtClean="0"/>
              <a:t>08/03/2021</a:t>
            </a:fld>
            <a:endParaRPr lang="en-GB"/>
          </a:p>
        </p:txBody>
      </p:sp>
      <p:sp>
        <p:nvSpPr>
          <p:cNvPr id="6" name="Footer Placeholder 5">
            <a:extLst>
              <a:ext uri="{FF2B5EF4-FFF2-40B4-BE49-F238E27FC236}">
                <a16:creationId xmlns:a16="http://schemas.microsoft.com/office/drawing/2014/main" id="{9D15A829-96DB-408F-8153-497F5AB11A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C74380-6314-4823-A704-C80FBCF91CE3}"/>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255516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DBD9-F81D-4D38-B272-9693C5821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A19DFA8-ABB3-4810-9241-0B13381437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48D801-550B-4B92-BEDD-087A0EB860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14C61-4FB2-4782-933E-831267904736}"/>
              </a:ext>
            </a:extLst>
          </p:cNvPr>
          <p:cNvSpPr>
            <a:spLocks noGrp="1"/>
          </p:cNvSpPr>
          <p:nvPr>
            <p:ph type="dt" sz="half" idx="10"/>
          </p:nvPr>
        </p:nvSpPr>
        <p:spPr/>
        <p:txBody>
          <a:bodyPr/>
          <a:lstStyle/>
          <a:p>
            <a:fld id="{4EADC9DD-3504-4831-9B8A-D4A1266DFD00}" type="datetimeFigureOut">
              <a:rPr lang="en-GB" smtClean="0"/>
              <a:t>08/03/2021</a:t>
            </a:fld>
            <a:endParaRPr lang="en-GB"/>
          </a:p>
        </p:txBody>
      </p:sp>
      <p:sp>
        <p:nvSpPr>
          <p:cNvPr id="6" name="Footer Placeholder 5">
            <a:extLst>
              <a:ext uri="{FF2B5EF4-FFF2-40B4-BE49-F238E27FC236}">
                <a16:creationId xmlns:a16="http://schemas.microsoft.com/office/drawing/2014/main" id="{CE50DDAC-CC20-46FE-A62E-5F6366DF5B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85C04B-6951-464F-BF39-52691A81DB6C}"/>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2007963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8791B0-54A7-4184-B3E2-17740E794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EE9BDF-1A66-4358-96F4-A1E227681E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7D151F-B079-4EA1-B14D-00148795C6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ADC9DD-3504-4831-9B8A-D4A1266DFD00}" type="datetimeFigureOut">
              <a:rPr lang="en-GB" smtClean="0"/>
              <a:t>08/03/2021</a:t>
            </a:fld>
            <a:endParaRPr lang="en-GB"/>
          </a:p>
        </p:txBody>
      </p:sp>
      <p:sp>
        <p:nvSpPr>
          <p:cNvPr id="5" name="Footer Placeholder 4">
            <a:extLst>
              <a:ext uri="{FF2B5EF4-FFF2-40B4-BE49-F238E27FC236}">
                <a16:creationId xmlns:a16="http://schemas.microsoft.com/office/drawing/2014/main" id="{4EA18A07-D3AA-47E3-B39F-BE4094ABE7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CE28E59-9429-44A2-9E30-43D049E6FF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A72685-3EC7-4F43-939B-865E49BF84DE}" type="slidenum">
              <a:rPr lang="en-GB" smtClean="0"/>
              <a:t>‹#›</a:t>
            </a:fld>
            <a:endParaRPr lang="en-GB"/>
          </a:p>
        </p:txBody>
      </p:sp>
    </p:spTree>
    <p:extLst>
      <p:ext uri="{BB962C8B-B14F-4D97-AF65-F5344CB8AC3E}">
        <p14:creationId xmlns:p14="http://schemas.microsoft.com/office/powerpoint/2010/main" val="2427926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18" Type="http://schemas.openxmlformats.org/officeDocument/2006/relationships/image" Target="../media/image50.jpeg"/><Relationship Id="rId3" Type="http://schemas.openxmlformats.org/officeDocument/2006/relationships/image" Target="../media/image35.jpeg"/><Relationship Id="rId21" Type="http://schemas.openxmlformats.org/officeDocument/2006/relationships/image" Target="../media/image53.jpeg"/><Relationship Id="rId7" Type="http://schemas.openxmlformats.org/officeDocument/2006/relationships/image" Target="../media/image39.jpeg"/><Relationship Id="rId12" Type="http://schemas.openxmlformats.org/officeDocument/2006/relationships/image" Target="../media/image44.jpeg"/><Relationship Id="rId17" Type="http://schemas.openxmlformats.org/officeDocument/2006/relationships/image" Target="../media/image49.jpeg"/><Relationship Id="rId2" Type="http://schemas.openxmlformats.org/officeDocument/2006/relationships/notesSlide" Target="../notesSlides/notesSlide2.xml"/><Relationship Id="rId16" Type="http://schemas.openxmlformats.org/officeDocument/2006/relationships/image" Target="../media/image48.jpeg"/><Relationship Id="rId20" Type="http://schemas.openxmlformats.org/officeDocument/2006/relationships/image" Target="../media/image52.jpeg"/><Relationship Id="rId1" Type="http://schemas.openxmlformats.org/officeDocument/2006/relationships/slideLayout" Target="../slideLayouts/slideLayout15.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jpeg"/><Relationship Id="rId19" Type="http://schemas.openxmlformats.org/officeDocument/2006/relationships/image" Target="../media/image51.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 Id="rId22" Type="http://schemas.openxmlformats.org/officeDocument/2006/relationships/image" Target="../media/image54.jpe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 Id="rId5" Type="http://schemas.openxmlformats.org/officeDocument/2006/relationships/image" Target="../media/image56.sv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image" Target="../media/image57.jpe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Layout" Target="../slideLayouts/slideLayout17.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3" Type="http://schemas.openxmlformats.org/officeDocument/2006/relationships/image" Target="../media/image6.png"/><Relationship Id="rId7" Type="http://schemas.openxmlformats.org/officeDocument/2006/relationships/image" Target="../media/image66.svg"/><Relationship Id="rId12" Type="http://schemas.openxmlformats.org/officeDocument/2006/relationships/image" Target="../media/image71.png"/><Relationship Id="rId2" Type="http://schemas.openxmlformats.org/officeDocument/2006/relationships/image" Target="../media/image63.png"/><Relationship Id="rId1" Type="http://schemas.openxmlformats.org/officeDocument/2006/relationships/slideLayout" Target="../slideLayouts/slideLayout17.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png"/><Relationship Id="rId15" Type="http://schemas.openxmlformats.org/officeDocument/2006/relationships/image" Target="../media/image74.svg"/><Relationship Id="rId10" Type="http://schemas.openxmlformats.org/officeDocument/2006/relationships/image" Target="../media/image69.png"/><Relationship Id="rId4" Type="http://schemas.openxmlformats.org/officeDocument/2006/relationships/image" Target="../media/image2.svg"/><Relationship Id="rId9" Type="http://schemas.openxmlformats.org/officeDocument/2006/relationships/image" Target="../media/image68.svg"/><Relationship Id="rId1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17.xml"/><Relationship Id="rId5" Type="http://schemas.openxmlformats.org/officeDocument/2006/relationships/image" Target="../media/image76.png"/><Relationship Id="rId4" Type="http://schemas.openxmlformats.org/officeDocument/2006/relationships/image" Target="../media/image7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2.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F80775-C7AC-454C-862A-7F4622EEAC15}"/>
              </a:ext>
            </a:extLst>
          </p:cNvPr>
          <p:cNvSpPr txBox="1"/>
          <p:nvPr/>
        </p:nvSpPr>
        <p:spPr>
          <a:xfrm>
            <a:off x="673579" y="1559990"/>
            <a:ext cx="6807908" cy="2862322"/>
          </a:xfrm>
          <a:prstGeom prst="rect">
            <a:avLst/>
          </a:prstGeom>
          <a:noFill/>
        </p:spPr>
        <p:txBody>
          <a:bodyPr wrap="square" rtlCol="0">
            <a:spAutoFit/>
          </a:bodyPr>
          <a:lstStyle/>
          <a:p>
            <a:pPr lvl="0"/>
            <a:r>
              <a:rPr lang="en-GB" sz="6000" b="1">
                <a:solidFill>
                  <a:schemeClr val="bg1"/>
                </a:solidFill>
              </a:rPr>
              <a:t>Enterprise &amp; Entrepreneurship Model</a:t>
            </a:r>
            <a:endParaRPr kumimoji="0" lang="id-ID" sz="6000" b="1" i="0" u="none" strike="noStrike" kern="1200" cap="none" spc="300" normalizeH="0" baseline="0" noProof="0">
              <a:ln>
                <a:noFill/>
              </a:ln>
              <a:solidFill>
                <a:schemeClr val="bg1"/>
              </a:solidFill>
              <a:effectLst/>
              <a:uLnTx/>
              <a:uFillTx/>
              <a:latin typeface="Roboto" panose="02000000000000000000" pitchFamily="2" charset="0"/>
              <a:ea typeface="Roboto" panose="02000000000000000000" pitchFamily="2" charset="0"/>
              <a:cs typeface="Poppins ExtraBold" panose="00000900000000000000" pitchFamily="2" charset="0"/>
            </a:endParaRPr>
          </a:p>
        </p:txBody>
      </p:sp>
      <p:pic>
        <p:nvPicPr>
          <p:cNvPr id="2" name="Graphic 1">
            <a:extLst>
              <a:ext uri="{FF2B5EF4-FFF2-40B4-BE49-F238E27FC236}">
                <a16:creationId xmlns:a16="http://schemas.microsoft.com/office/drawing/2014/main" id="{B3F6EDDD-9A77-4523-8F1B-981DDF2667C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6733" y="684571"/>
            <a:ext cx="1872635" cy="524871"/>
          </a:xfrm>
          <a:prstGeom prst="rect">
            <a:avLst/>
          </a:prstGeom>
        </p:spPr>
      </p:pic>
      <p:pic>
        <p:nvPicPr>
          <p:cNvPr id="3" name="Graphic 2">
            <a:extLst>
              <a:ext uri="{FF2B5EF4-FFF2-40B4-BE49-F238E27FC236}">
                <a16:creationId xmlns:a16="http://schemas.microsoft.com/office/drawing/2014/main" id="{75352A90-004D-4DAA-B367-54D64FE16D0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9637" y="6152832"/>
            <a:ext cx="417951" cy="340630"/>
          </a:xfrm>
          <a:prstGeom prst="rect">
            <a:avLst/>
          </a:prstGeom>
        </p:spPr>
      </p:pic>
      <p:sp>
        <p:nvSpPr>
          <p:cNvPr id="6" name="TextBox 5">
            <a:extLst>
              <a:ext uri="{FF2B5EF4-FFF2-40B4-BE49-F238E27FC236}">
                <a16:creationId xmlns:a16="http://schemas.microsoft.com/office/drawing/2014/main" id="{EDC215FD-616B-4C1F-8B12-EF536B6071AD}"/>
              </a:ext>
            </a:extLst>
          </p:cNvPr>
          <p:cNvSpPr txBox="1"/>
          <p:nvPr/>
        </p:nvSpPr>
        <p:spPr>
          <a:xfrm>
            <a:off x="1045276" y="6124130"/>
            <a:ext cx="7956343" cy="369332"/>
          </a:xfrm>
          <a:prstGeom prst="rect">
            <a:avLst/>
          </a:prstGeom>
          <a:noFill/>
        </p:spPr>
        <p:txBody>
          <a:bodyPr wrap="square" lIns="91440" tIns="45720" rIns="91440" bIns="45720" anchor="t">
            <a:spAutoFit/>
          </a:bodyPr>
          <a:lstStyle/>
          <a:p>
            <a:r>
              <a:rPr lang="en-GB" sz="1800" b="1">
                <a:solidFill>
                  <a:schemeClr val="bg1"/>
                </a:solidFill>
              </a:rPr>
              <a:t>Follow us on Twitter: @S_ERC</a:t>
            </a:r>
            <a:r>
              <a:rPr lang="en-GB" b="1">
                <a:solidFill>
                  <a:schemeClr val="bg1"/>
                </a:solidFill>
              </a:rPr>
              <a:t>.  </a:t>
            </a:r>
            <a:endParaRPr lang="en-GB" b="1">
              <a:solidFill>
                <a:schemeClr val="bg1"/>
              </a:solidFill>
              <a:cs typeface="Calibri"/>
            </a:endParaRPr>
          </a:p>
        </p:txBody>
      </p:sp>
    </p:spTree>
    <p:extLst>
      <p:ext uri="{BB962C8B-B14F-4D97-AF65-F5344CB8AC3E}">
        <p14:creationId xmlns:p14="http://schemas.microsoft.com/office/powerpoint/2010/main" val="296566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group of people posing for the camera&#10;&#10;Description automatically generated">
            <a:extLst>
              <a:ext uri="{FF2B5EF4-FFF2-40B4-BE49-F238E27FC236}">
                <a16:creationId xmlns:a16="http://schemas.microsoft.com/office/drawing/2014/main" id="{34AA79A0-076B-493B-B0C9-00223F0E3615}"/>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pic>
        <p:nvPicPr>
          <p:cNvPr id="15" name="Picture Placeholder 14" descr="A group of people posing for the camera&#10;&#10;Description automatically generated">
            <a:extLst>
              <a:ext uri="{FF2B5EF4-FFF2-40B4-BE49-F238E27FC236}">
                <a16:creationId xmlns:a16="http://schemas.microsoft.com/office/drawing/2014/main" id="{2170524C-0FC2-4095-8261-71D53AFE7C84}"/>
              </a:ext>
            </a:extLst>
          </p:cNvPr>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p:pic>
      <p:pic>
        <p:nvPicPr>
          <p:cNvPr id="13" name="Picture Placeholder 12" descr="A group of people in a room&#10;&#10;Description automatically generated">
            <a:extLst>
              <a:ext uri="{FF2B5EF4-FFF2-40B4-BE49-F238E27FC236}">
                <a16:creationId xmlns:a16="http://schemas.microsoft.com/office/drawing/2014/main" id="{B11B2CD3-017E-436F-85BA-8A98CB048627}"/>
              </a:ext>
            </a:extLst>
          </p:cNvPr>
          <p:cNvPicPr>
            <a:picLocks noGrp="1" noChangeAspect="1"/>
          </p:cNvPicPr>
          <p:nvPr>
            <p:ph type="pic" sz="quarter" idx="12"/>
          </p:nvPr>
        </p:nvPicPr>
        <p:blipFill>
          <a:blip r:embed="rId5" cstate="email">
            <a:extLst>
              <a:ext uri="{28A0092B-C50C-407E-A947-70E740481C1C}">
                <a14:useLocalDpi xmlns:a14="http://schemas.microsoft.com/office/drawing/2010/main"/>
              </a:ext>
            </a:extLst>
          </a:blip>
          <a:srcRect/>
          <a:stretch>
            <a:fillRect/>
          </a:stretch>
        </p:blipFill>
        <p:spPr/>
      </p:pic>
      <p:pic>
        <p:nvPicPr>
          <p:cNvPr id="5" name="Picture Placeholder 4" descr="A picture containing table, indoor, plate, cake&#10;&#10;Description automatically generated">
            <a:extLst>
              <a:ext uri="{FF2B5EF4-FFF2-40B4-BE49-F238E27FC236}">
                <a16:creationId xmlns:a16="http://schemas.microsoft.com/office/drawing/2014/main" id="{2D360484-96C5-4014-AF95-1BBCBC1ACE3C}"/>
              </a:ext>
            </a:extLst>
          </p:cNvPr>
          <p:cNvPicPr>
            <a:picLocks noGrp="1" noChangeAspect="1"/>
          </p:cNvPicPr>
          <p:nvPr>
            <p:ph type="pic" sz="quarter" idx="11"/>
          </p:nvPr>
        </p:nvPicPr>
        <p:blipFill>
          <a:blip r:embed="rId6" cstate="email">
            <a:extLst>
              <a:ext uri="{28A0092B-C50C-407E-A947-70E740481C1C}">
                <a14:useLocalDpi xmlns:a14="http://schemas.microsoft.com/office/drawing/2010/main"/>
              </a:ext>
            </a:extLst>
          </a:blip>
          <a:srcRect/>
          <a:stretch>
            <a:fillRect/>
          </a:stretch>
        </p:blipFill>
        <p:spPr/>
      </p:pic>
      <p:sp>
        <p:nvSpPr>
          <p:cNvPr id="9" name="Rectangle 8">
            <a:extLst>
              <a:ext uri="{FF2B5EF4-FFF2-40B4-BE49-F238E27FC236}">
                <a16:creationId xmlns:a16="http://schemas.microsoft.com/office/drawing/2014/main" id="{7B8638AD-99DF-437E-8E2F-69CB9607014F}"/>
              </a:ext>
            </a:extLst>
          </p:cNvPr>
          <p:cNvSpPr/>
          <p:nvPr/>
        </p:nvSpPr>
        <p:spPr>
          <a:xfrm>
            <a:off x="467032" y="5295900"/>
            <a:ext cx="3235107" cy="1001661"/>
          </a:xfrm>
          <a:prstGeom prst="rect">
            <a:avLst/>
          </a:prstGeom>
          <a:gradFill flip="none" rotWithShape="1">
            <a:gsLst>
              <a:gs pos="0">
                <a:srgbClr val="1C1E26">
                  <a:alpha val="0"/>
                </a:srgbClr>
              </a:gs>
              <a:gs pos="85000">
                <a:srgbClr val="1C1E26">
                  <a:alpha val="9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10" name="Rectangle 9">
            <a:extLst>
              <a:ext uri="{FF2B5EF4-FFF2-40B4-BE49-F238E27FC236}">
                <a16:creationId xmlns:a16="http://schemas.microsoft.com/office/drawing/2014/main" id="{A2353A59-E340-44B3-B5B2-AA20A58C6969}"/>
              </a:ext>
            </a:extLst>
          </p:cNvPr>
          <p:cNvSpPr/>
          <p:nvPr/>
        </p:nvSpPr>
        <p:spPr>
          <a:xfrm>
            <a:off x="7269411" y="5226050"/>
            <a:ext cx="4455557" cy="1071511"/>
          </a:xfrm>
          <a:prstGeom prst="rect">
            <a:avLst/>
          </a:prstGeom>
          <a:gradFill flip="none" rotWithShape="1">
            <a:gsLst>
              <a:gs pos="0">
                <a:srgbClr val="1C1E26">
                  <a:alpha val="0"/>
                </a:srgbClr>
              </a:gs>
              <a:gs pos="85000">
                <a:srgbClr val="1C1E26">
                  <a:alpha val="9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11" name="Rectangle 10">
            <a:extLst>
              <a:ext uri="{FF2B5EF4-FFF2-40B4-BE49-F238E27FC236}">
                <a16:creationId xmlns:a16="http://schemas.microsoft.com/office/drawing/2014/main" id="{A812DFF5-6F67-4BE1-8A8C-883745F51CBC}"/>
              </a:ext>
            </a:extLst>
          </p:cNvPr>
          <p:cNvSpPr/>
          <p:nvPr/>
        </p:nvSpPr>
        <p:spPr>
          <a:xfrm>
            <a:off x="3868222" y="5146747"/>
            <a:ext cx="3235107" cy="1150814"/>
          </a:xfrm>
          <a:prstGeom prst="rect">
            <a:avLst/>
          </a:prstGeom>
          <a:gradFill flip="none" rotWithShape="1">
            <a:gsLst>
              <a:gs pos="97720">
                <a:srgbClr val="1C1E26"/>
              </a:gs>
              <a:gs pos="0">
                <a:srgbClr val="1C1E26">
                  <a:alpha val="0"/>
                </a:srgbClr>
              </a:gs>
              <a:gs pos="85000">
                <a:srgbClr val="1C1E26">
                  <a:alpha val="9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8" name="Rectangle 7">
            <a:extLst>
              <a:ext uri="{FF2B5EF4-FFF2-40B4-BE49-F238E27FC236}">
                <a16:creationId xmlns:a16="http://schemas.microsoft.com/office/drawing/2014/main" id="{6656BC32-FD6E-42F8-8F68-D881861DAA09}"/>
              </a:ext>
            </a:extLst>
          </p:cNvPr>
          <p:cNvSpPr/>
          <p:nvPr/>
        </p:nvSpPr>
        <p:spPr>
          <a:xfrm>
            <a:off x="6181030" y="2013769"/>
            <a:ext cx="5543938" cy="1285063"/>
          </a:xfrm>
          <a:prstGeom prst="rect">
            <a:avLst/>
          </a:prstGeom>
          <a:gradFill flip="none" rotWithShape="1">
            <a:gsLst>
              <a:gs pos="0">
                <a:srgbClr val="1C1E26">
                  <a:alpha val="0"/>
                </a:srgbClr>
              </a:gs>
              <a:gs pos="85000">
                <a:srgbClr val="1C1E26">
                  <a:alpha val="9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51" name="Rectangle 50">
            <a:extLst>
              <a:ext uri="{FF2B5EF4-FFF2-40B4-BE49-F238E27FC236}">
                <a16:creationId xmlns:a16="http://schemas.microsoft.com/office/drawing/2014/main" id="{4BDAF8E8-4F59-4134-AD42-0CBD4B80E40E}"/>
              </a:ext>
            </a:extLst>
          </p:cNvPr>
          <p:cNvSpPr/>
          <p:nvPr/>
        </p:nvSpPr>
        <p:spPr>
          <a:xfrm>
            <a:off x="467032" y="457201"/>
            <a:ext cx="5543938" cy="2841631"/>
          </a:xfrm>
          <a:prstGeom prst="rect">
            <a:avLst/>
          </a:prstGeom>
          <a:gradFill>
            <a:gsLst>
              <a:gs pos="14000">
                <a:schemeClr val="accent1"/>
              </a:gs>
              <a:gs pos="100000">
                <a:schemeClr val="accent5">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grpSp>
        <p:nvGrpSpPr>
          <p:cNvPr id="28" name="Group 27">
            <a:extLst>
              <a:ext uri="{FF2B5EF4-FFF2-40B4-BE49-F238E27FC236}">
                <a16:creationId xmlns:a16="http://schemas.microsoft.com/office/drawing/2014/main" id="{018CE9F7-06D9-4C01-AB18-9FE39487C42E}"/>
              </a:ext>
            </a:extLst>
          </p:cNvPr>
          <p:cNvGrpSpPr/>
          <p:nvPr/>
        </p:nvGrpSpPr>
        <p:grpSpPr>
          <a:xfrm>
            <a:off x="1149716" y="2560408"/>
            <a:ext cx="512690" cy="131061"/>
            <a:chOff x="795585" y="3421099"/>
            <a:chExt cx="1066015" cy="272508"/>
          </a:xfrm>
        </p:grpSpPr>
        <p:sp>
          <p:nvSpPr>
            <p:cNvPr id="29" name="Freeform 5">
              <a:extLst>
                <a:ext uri="{FF2B5EF4-FFF2-40B4-BE49-F238E27FC236}">
                  <a16:creationId xmlns:a16="http://schemas.microsoft.com/office/drawing/2014/main" id="{37E2B9D0-AF52-4F70-9437-CE4736704313}"/>
                </a:ext>
              </a:extLst>
            </p:cNvPr>
            <p:cNvSpPr>
              <a:spLocks/>
            </p:cNvSpPr>
            <p:nvPr/>
          </p:nvSpPr>
          <p:spPr bwMode="auto">
            <a:xfrm>
              <a:off x="795585" y="3421099"/>
              <a:ext cx="263057" cy="272508"/>
            </a:xfrm>
            <a:custGeom>
              <a:avLst/>
              <a:gdLst>
                <a:gd name="T0" fmla="*/ 7371 w 17675"/>
                <a:gd name="T1" fmla="*/ 1125 h 18310"/>
                <a:gd name="T2" fmla="*/ 5959 w 17675"/>
                <a:gd name="T3" fmla="*/ 593 h 18310"/>
                <a:gd name="T4" fmla="*/ 4735 w 17675"/>
                <a:gd name="T5" fmla="*/ 240 h 18310"/>
                <a:gd name="T6" fmla="*/ 3627 w 17675"/>
                <a:gd name="T7" fmla="*/ 54 h 18310"/>
                <a:gd name="T8" fmla="*/ 2806 w 17675"/>
                <a:gd name="T9" fmla="*/ 7 h 18310"/>
                <a:gd name="T10" fmla="*/ 2454 w 17675"/>
                <a:gd name="T11" fmla="*/ 85 h 18310"/>
                <a:gd name="T12" fmla="*/ 2132 w 17675"/>
                <a:gd name="T13" fmla="*/ 262 h 18310"/>
                <a:gd name="T14" fmla="*/ 1838 w 17675"/>
                <a:gd name="T15" fmla="*/ 533 h 18310"/>
                <a:gd name="T16" fmla="*/ 1454 w 17675"/>
                <a:gd name="T17" fmla="*/ 1111 h 18310"/>
                <a:gd name="T18" fmla="*/ 1261 w 17675"/>
                <a:gd name="T19" fmla="*/ 1545 h 18310"/>
                <a:gd name="T20" fmla="*/ 1008 w 17675"/>
                <a:gd name="T21" fmla="*/ 2315 h 18310"/>
                <a:gd name="T22" fmla="*/ 836 w 17675"/>
                <a:gd name="T23" fmla="*/ 2906 h 18310"/>
                <a:gd name="T24" fmla="*/ 683 w 17675"/>
                <a:gd name="T25" fmla="*/ 3519 h 18310"/>
                <a:gd name="T26" fmla="*/ 506 w 17675"/>
                <a:gd name="T27" fmla="*/ 4330 h 18310"/>
                <a:gd name="T28" fmla="*/ 356 w 17675"/>
                <a:gd name="T29" fmla="*/ 5177 h 18310"/>
                <a:gd name="T30" fmla="*/ 199 w 17675"/>
                <a:gd name="T31" fmla="*/ 6352 h 18310"/>
                <a:gd name="T32" fmla="*/ 65 w 17675"/>
                <a:gd name="T33" fmla="*/ 7805 h 18310"/>
                <a:gd name="T34" fmla="*/ 1 w 17675"/>
                <a:gd name="T35" fmla="*/ 9354 h 18310"/>
                <a:gd name="T36" fmla="*/ 54 w 17675"/>
                <a:gd name="T37" fmla="*/ 10490 h 18310"/>
                <a:gd name="T38" fmla="*/ 149 w 17675"/>
                <a:gd name="T39" fmla="*/ 11811 h 18310"/>
                <a:gd name="T40" fmla="*/ 298 w 17675"/>
                <a:gd name="T41" fmla="*/ 13066 h 18310"/>
                <a:gd name="T42" fmla="*/ 650 w 17675"/>
                <a:gd name="T43" fmla="*/ 14979 h 18310"/>
                <a:gd name="T44" fmla="*/ 991 w 17675"/>
                <a:gd name="T45" fmla="*/ 16266 h 18310"/>
                <a:gd name="T46" fmla="*/ 1332 w 17675"/>
                <a:gd name="T47" fmla="*/ 17156 h 18310"/>
                <a:gd name="T48" fmla="*/ 1598 w 17675"/>
                <a:gd name="T49" fmla="*/ 17614 h 18310"/>
                <a:gd name="T50" fmla="*/ 1917 w 17675"/>
                <a:gd name="T51" fmla="*/ 17970 h 18310"/>
                <a:gd name="T52" fmla="*/ 2349 w 17675"/>
                <a:gd name="T53" fmla="*/ 18232 h 18310"/>
                <a:gd name="T54" fmla="*/ 2745 w 17675"/>
                <a:gd name="T55" fmla="*/ 18309 h 18310"/>
                <a:gd name="T56" fmla="*/ 3384 w 17675"/>
                <a:gd name="T57" fmla="*/ 18287 h 18310"/>
                <a:gd name="T58" fmla="*/ 4157 w 17675"/>
                <a:gd name="T59" fmla="*/ 18192 h 18310"/>
                <a:gd name="T60" fmla="*/ 5006 w 17675"/>
                <a:gd name="T61" fmla="*/ 18009 h 18310"/>
                <a:gd name="T62" fmla="*/ 6483 w 17675"/>
                <a:gd name="T63" fmla="*/ 17544 h 18310"/>
                <a:gd name="T64" fmla="*/ 7200 w 17675"/>
                <a:gd name="T65" fmla="*/ 17277 h 18310"/>
                <a:gd name="T66" fmla="*/ 8295 w 17675"/>
                <a:gd name="T67" fmla="*/ 16841 h 18310"/>
                <a:gd name="T68" fmla="*/ 8872 w 17675"/>
                <a:gd name="T69" fmla="*/ 16605 h 18310"/>
                <a:gd name="T70" fmla="*/ 9346 w 17675"/>
                <a:gd name="T71" fmla="*/ 16391 h 18310"/>
                <a:gd name="T72" fmla="*/ 10057 w 17675"/>
                <a:gd name="T73" fmla="*/ 16048 h 18310"/>
                <a:gd name="T74" fmla="*/ 10903 w 17675"/>
                <a:gd name="T75" fmla="*/ 15584 h 18310"/>
                <a:gd name="T76" fmla="*/ 11867 w 17675"/>
                <a:gd name="T77" fmla="*/ 14997 h 18310"/>
                <a:gd name="T78" fmla="*/ 12590 w 17675"/>
                <a:gd name="T79" fmla="*/ 14528 h 18310"/>
                <a:gd name="T80" fmla="*/ 13212 w 17675"/>
                <a:gd name="T81" fmla="*/ 14088 h 18310"/>
                <a:gd name="T82" fmla="*/ 14481 w 17675"/>
                <a:gd name="T83" fmla="*/ 13112 h 18310"/>
                <a:gd name="T84" fmla="*/ 14802 w 17675"/>
                <a:gd name="T85" fmla="*/ 12854 h 18310"/>
                <a:gd name="T86" fmla="*/ 15451 w 17675"/>
                <a:gd name="T87" fmla="*/ 12291 h 18310"/>
                <a:gd name="T88" fmla="*/ 15927 w 17675"/>
                <a:gd name="T89" fmla="*/ 11853 h 18310"/>
                <a:gd name="T90" fmla="*/ 16443 w 17675"/>
                <a:gd name="T91" fmla="*/ 11335 h 18310"/>
                <a:gd name="T92" fmla="*/ 16856 w 17675"/>
                <a:gd name="T93" fmla="*/ 10896 h 18310"/>
                <a:gd name="T94" fmla="*/ 17295 w 17675"/>
                <a:gd name="T95" fmla="*/ 10296 h 18310"/>
                <a:gd name="T96" fmla="*/ 17543 w 17675"/>
                <a:gd name="T97" fmla="*/ 9805 h 18310"/>
                <a:gd name="T98" fmla="*/ 17675 w 17675"/>
                <a:gd name="T99" fmla="*/ 9283 h 18310"/>
                <a:gd name="T100" fmla="*/ 17609 w 17675"/>
                <a:gd name="T101" fmla="*/ 8895 h 18310"/>
                <a:gd name="T102" fmla="*/ 17328 w 17675"/>
                <a:gd name="T103" fmla="*/ 8254 h 18310"/>
                <a:gd name="T104" fmla="*/ 16958 w 17675"/>
                <a:gd name="T105" fmla="*/ 7727 h 18310"/>
                <a:gd name="T106" fmla="*/ 16207 w 17675"/>
                <a:gd name="T107" fmla="*/ 6899 h 18310"/>
                <a:gd name="T108" fmla="*/ 14144 w 17675"/>
                <a:gd name="T109" fmla="*/ 5052 h 18310"/>
                <a:gd name="T110" fmla="*/ 13172 w 17675"/>
                <a:gd name="T111" fmla="*/ 4299 h 18310"/>
                <a:gd name="T112" fmla="*/ 12177 w 17675"/>
                <a:gd name="T113" fmla="*/ 3589 h 18310"/>
                <a:gd name="T114" fmla="*/ 11125 w 17675"/>
                <a:gd name="T115" fmla="*/ 2920 h 18310"/>
                <a:gd name="T116" fmla="*/ 10015 w 17675"/>
                <a:gd name="T117" fmla="*/ 2305 h 18310"/>
                <a:gd name="T118" fmla="*/ 9091 w 17675"/>
                <a:gd name="T119" fmla="*/ 1855 h 18310"/>
                <a:gd name="T120" fmla="*/ 8300 w 17675"/>
                <a:gd name="T121" fmla="*/ 1511 h 18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75" h="18310">
                  <a:moveTo>
                    <a:pt x="8078" y="1426"/>
                  </a:moveTo>
                  <a:lnTo>
                    <a:pt x="8047" y="1409"/>
                  </a:lnTo>
                  <a:lnTo>
                    <a:pt x="8014" y="1392"/>
                  </a:lnTo>
                  <a:lnTo>
                    <a:pt x="7978" y="1376"/>
                  </a:lnTo>
                  <a:lnTo>
                    <a:pt x="7940" y="1360"/>
                  </a:lnTo>
                  <a:lnTo>
                    <a:pt x="7901" y="1345"/>
                  </a:lnTo>
                  <a:lnTo>
                    <a:pt x="7862" y="1330"/>
                  </a:lnTo>
                  <a:lnTo>
                    <a:pt x="7825" y="1315"/>
                  </a:lnTo>
                  <a:lnTo>
                    <a:pt x="7791" y="1301"/>
                  </a:lnTo>
                  <a:lnTo>
                    <a:pt x="7583" y="1213"/>
                  </a:lnTo>
                  <a:lnTo>
                    <a:pt x="7371" y="1125"/>
                  </a:lnTo>
                  <a:lnTo>
                    <a:pt x="7158" y="1038"/>
                  </a:lnTo>
                  <a:lnTo>
                    <a:pt x="6943" y="953"/>
                  </a:lnTo>
                  <a:lnTo>
                    <a:pt x="6836" y="911"/>
                  </a:lnTo>
                  <a:lnTo>
                    <a:pt x="6727" y="869"/>
                  </a:lnTo>
                  <a:lnTo>
                    <a:pt x="6618" y="827"/>
                  </a:lnTo>
                  <a:lnTo>
                    <a:pt x="6508" y="787"/>
                  </a:lnTo>
                  <a:lnTo>
                    <a:pt x="6400" y="747"/>
                  </a:lnTo>
                  <a:lnTo>
                    <a:pt x="6290" y="707"/>
                  </a:lnTo>
                  <a:lnTo>
                    <a:pt x="6180" y="668"/>
                  </a:lnTo>
                  <a:lnTo>
                    <a:pt x="6070" y="631"/>
                  </a:lnTo>
                  <a:lnTo>
                    <a:pt x="5959" y="593"/>
                  </a:lnTo>
                  <a:lnTo>
                    <a:pt x="5848" y="556"/>
                  </a:lnTo>
                  <a:lnTo>
                    <a:pt x="5737" y="521"/>
                  </a:lnTo>
                  <a:lnTo>
                    <a:pt x="5626" y="485"/>
                  </a:lnTo>
                  <a:lnTo>
                    <a:pt x="5515" y="451"/>
                  </a:lnTo>
                  <a:lnTo>
                    <a:pt x="5404" y="418"/>
                  </a:lnTo>
                  <a:lnTo>
                    <a:pt x="5292" y="386"/>
                  </a:lnTo>
                  <a:lnTo>
                    <a:pt x="5181" y="355"/>
                  </a:lnTo>
                  <a:lnTo>
                    <a:pt x="5069" y="324"/>
                  </a:lnTo>
                  <a:lnTo>
                    <a:pt x="4958" y="295"/>
                  </a:lnTo>
                  <a:lnTo>
                    <a:pt x="4846" y="267"/>
                  </a:lnTo>
                  <a:lnTo>
                    <a:pt x="4735" y="240"/>
                  </a:lnTo>
                  <a:lnTo>
                    <a:pt x="4623" y="215"/>
                  </a:lnTo>
                  <a:lnTo>
                    <a:pt x="4511" y="191"/>
                  </a:lnTo>
                  <a:lnTo>
                    <a:pt x="4400" y="168"/>
                  </a:lnTo>
                  <a:lnTo>
                    <a:pt x="4287" y="146"/>
                  </a:lnTo>
                  <a:lnTo>
                    <a:pt x="4234" y="136"/>
                  </a:lnTo>
                  <a:lnTo>
                    <a:pt x="4162" y="125"/>
                  </a:lnTo>
                  <a:lnTo>
                    <a:pt x="4075" y="112"/>
                  </a:lnTo>
                  <a:lnTo>
                    <a:pt x="3975" y="98"/>
                  </a:lnTo>
                  <a:lnTo>
                    <a:pt x="3865" y="84"/>
                  </a:lnTo>
                  <a:lnTo>
                    <a:pt x="3749" y="69"/>
                  </a:lnTo>
                  <a:lnTo>
                    <a:pt x="3627" y="54"/>
                  </a:lnTo>
                  <a:lnTo>
                    <a:pt x="3504" y="40"/>
                  </a:lnTo>
                  <a:lnTo>
                    <a:pt x="3381" y="27"/>
                  </a:lnTo>
                  <a:lnTo>
                    <a:pt x="3262" y="17"/>
                  </a:lnTo>
                  <a:lnTo>
                    <a:pt x="3148" y="8"/>
                  </a:lnTo>
                  <a:lnTo>
                    <a:pt x="3043" y="2"/>
                  </a:lnTo>
                  <a:lnTo>
                    <a:pt x="2994" y="1"/>
                  </a:lnTo>
                  <a:lnTo>
                    <a:pt x="2949" y="0"/>
                  </a:lnTo>
                  <a:lnTo>
                    <a:pt x="2908" y="0"/>
                  </a:lnTo>
                  <a:lnTo>
                    <a:pt x="2869" y="1"/>
                  </a:lnTo>
                  <a:lnTo>
                    <a:pt x="2834" y="3"/>
                  </a:lnTo>
                  <a:lnTo>
                    <a:pt x="2806" y="7"/>
                  </a:lnTo>
                  <a:lnTo>
                    <a:pt x="2780" y="11"/>
                  </a:lnTo>
                  <a:lnTo>
                    <a:pt x="2761" y="17"/>
                  </a:lnTo>
                  <a:lnTo>
                    <a:pt x="2724" y="19"/>
                  </a:lnTo>
                  <a:lnTo>
                    <a:pt x="2689" y="24"/>
                  </a:lnTo>
                  <a:lnTo>
                    <a:pt x="2655" y="29"/>
                  </a:lnTo>
                  <a:lnTo>
                    <a:pt x="2620" y="35"/>
                  </a:lnTo>
                  <a:lnTo>
                    <a:pt x="2586" y="43"/>
                  </a:lnTo>
                  <a:lnTo>
                    <a:pt x="2552" y="53"/>
                  </a:lnTo>
                  <a:lnTo>
                    <a:pt x="2518" y="63"/>
                  </a:lnTo>
                  <a:lnTo>
                    <a:pt x="2486" y="73"/>
                  </a:lnTo>
                  <a:lnTo>
                    <a:pt x="2454" y="85"/>
                  </a:lnTo>
                  <a:lnTo>
                    <a:pt x="2423" y="97"/>
                  </a:lnTo>
                  <a:lnTo>
                    <a:pt x="2393" y="111"/>
                  </a:lnTo>
                  <a:lnTo>
                    <a:pt x="2363" y="125"/>
                  </a:lnTo>
                  <a:lnTo>
                    <a:pt x="2333" y="138"/>
                  </a:lnTo>
                  <a:lnTo>
                    <a:pt x="2306" y="153"/>
                  </a:lnTo>
                  <a:lnTo>
                    <a:pt x="2278" y="169"/>
                  </a:lnTo>
                  <a:lnTo>
                    <a:pt x="2252" y="184"/>
                  </a:lnTo>
                  <a:lnTo>
                    <a:pt x="2218" y="205"/>
                  </a:lnTo>
                  <a:lnTo>
                    <a:pt x="2187" y="224"/>
                  </a:lnTo>
                  <a:lnTo>
                    <a:pt x="2158" y="244"/>
                  </a:lnTo>
                  <a:lnTo>
                    <a:pt x="2132" y="262"/>
                  </a:lnTo>
                  <a:lnTo>
                    <a:pt x="2108" y="280"/>
                  </a:lnTo>
                  <a:lnTo>
                    <a:pt x="2086" y="298"/>
                  </a:lnTo>
                  <a:lnTo>
                    <a:pt x="2065" y="315"/>
                  </a:lnTo>
                  <a:lnTo>
                    <a:pt x="2046" y="332"/>
                  </a:lnTo>
                  <a:lnTo>
                    <a:pt x="2007" y="367"/>
                  </a:lnTo>
                  <a:lnTo>
                    <a:pt x="1968" y="405"/>
                  </a:lnTo>
                  <a:lnTo>
                    <a:pt x="1927" y="446"/>
                  </a:lnTo>
                  <a:lnTo>
                    <a:pt x="1878" y="491"/>
                  </a:lnTo>
                  <a:lnTo>
                    <a:pt x="1866" y="504"/>
                  </a:lnTo>
                  <a:lnTo>
                    <a:pt x="1853" y="517"/>
                  </a:lnTo>
                  <a:lnTo>
                    <a:pt x="1838" y="533"/>
                  </a:lnTo>
                  <a:lnTo>
                    <a:pt x="1823" y="550"/>
                  </a:lnTo>
                  <a:lnTo>
                    <a:pt x="1790" y="592"/>
                  </a:lnTo>
                  <a:lnTo>
                    <a:pt x="1754" y="637"/>
                  </a:lnTo>
                  <a:lnTo>
                    <a:pt x="1717" y="689"/>
                  </a:lnTo>
                  <a:lnTo>
                    <a:pt x="1679" y="744"/>
                  </a:lnTo>
                  <a:lnTo>
                    <a:pt x="1639" y="802"/>
                  </a:lnTo>
                  <a:lnTo>
                    <a:pt x="1600" y="863"/>
                  </a:lnTo>
                  <a:lnTo>
                    <a:pt x="1561" y="926"/>
                  </a:lnTo>
                  <a:lnTo>
                    <a:pt x="1524" y="988"/>
                  </a:lnTo>
                  <a:lnTo>
                    <a:pt x="1488" y="1051"/>
                  </a:lnTo>
                  <a:lnTo>
                    <a:pt x="1454" y="1111"/>
                  </a:lnTo>
                  <a:lnTo>
                    <a:pt x="1425" y="1170"/>
                  </a:lnTo>
                  <a:lnTo>
                    <a:pt x="1398" y="1226"/>
                  </a:lnTo>
                  <a:lnTo>
                    <a:pt x="1387" y="1252"/>
                  </a:lnTo>
                  <a:lnTo>
                    <a:pt x="1377" y="1277"/>
                  </a:lnTo>
                  <a:lnTo>
                    <a:pt x="1367" y="1301"/>
                  </a:lnTo>
                  <a:lnTo>
                    <a:pt x="1359" y="1323"/>
                  </a:lnTo>
                  <a:lnTo>
                    <a:pt x="1340" y="1362"/>
                  </a:lnTo>
                  <a:lnTo>
                    <a:pt x="1320" y="1404"/>
                  </a:lnTo>
                  <a:lnTo>
                    <a:pt x="1300" y="1449"/>
                  </a:lnTo>
                  <a:lnTo>
                    <a:pt x="1280" y="1496"/>
                  </a:lnTo>
                  <a:lnTo>
                    <a:pt x="1261" y="1545"/>
                  </a:lnTo>
                  <a:lnTo>
                    <a:pt x="1241" y="1596"/>
                  </a:lnTo>
                  <a:lnTo>
                    <a:pt x="1222" y="1648"/>
                  </a:lnTo>
                  <a:lnTo>
                    <a:pt x="1204" y="1702"/>
                  </a:lnTo>
                  <a:lnTo>
                    <a:pt x="1167" y="1808"/>
                  </a:lnTo>
                  <a:lnTo>
                    <a:pt x="1133" y="1915"/>
                  </a:lnTo>
                  <a:lnTo>
                    <a:pt x="1101" y="2016"/>
                  </a:lnTo>
                  <a:lnTo>
                    <a:pt x="1071" y="2110"/>
                  </a:lnTo>
                  <a:lnTo>
                    <a:pt x="1055" y="2162"/>
                  </a:lnTo>
                  <a:lnTo>
                    <a:pt x="1039" y="2213"/>
                  </a:lnTo>
                  <a:lnTo>
                    <a:pt x="1023" y="2264"/>
                  </a:lnTo>
                  <a:lnTo>
                    <a:pt x="1008" y="2315"/>
                  </a:lnTo>
                  <a:lnTo>
                    <a:pt x="992" y="2367"/>
                  </a:lnTo>
                  <a:lnTo>
                    <a:pt x="976" y="2418"/>
                  </a:lnTo>
                  <a:lnTo>
                    <a:pt x="960" y="2471"/>
                  </a:lnTo>
                  <a:lnTo>
                    <a:pt x="944" y="2523"/>
                  </a:lnTo>
                  <a:lnTo>
                    <a:pt x="929" y="2573"/>
                  </a:lnTo>
                  <a:lnTo>
                    <a:pt x="913" y="2626"/>
                  </a:lnTo>
                  <a:lnTo>
                    <a:pt x="896" y="2682"/>
                  </a:lnTo>
                  <a:lnTo>
                    <a:pt x="880" y="2740"/>
                  </a:lnTo>
                  <a:lnTo>
                    <a:pt x="864" y="2797"/>
                  </a:lnTo>
                  <a:lnTo>
                    <a:pt x="849" y="2852"/>
                  </a:lnTo>
                  <a:lnTo>
                    <a:pt x="836" y="2906"/>
                  </a:lnTo>
                  <a:lnTo>
                    <a:pt x="827" y="2955"/>
                  </a:lnTo>
                  <a:lnTo>
                    <a:pt x="818" y="2977"/>
                  </a:lnTo>
                  <a:lnTo>
                    <a:pt x="809" y="3003"/>
                  </a:lnTo>
                  <a:lnTo>
                    <a:pt x="800" y="3033"/>
                  </a:lnTo>
                  <a:lnTo>
                    <a:pt x="790" y="3067"/>
                  </a:lnTo>
                  <a:lnTo>
                    <a:pt x="770" y="3142"/>
                  </a:lnTo>
                  <a:lnTo>
                    <a:pt x="749" y="3225"/>
                  </a:lnTo>
                  <a:lnTo>
                    <a:pt x="730" y="3310"/>
                  </a:lnTo>
                  <a:lnTo>
                    <a:pt x="712" y="3390"/>
                  </a:lnTo>
                  <a:lnTo>
                    <a:pt x="696" y="3461"/>
                  </a:lnTo>
                  <a:lnTo>
                    <a:pt x="683" y="3519"/>
                  </a:lnTo>
                  <a:lnTo>
                    <a:pt x="666" y="3593"/>
                  </a:lnTo>
                  <a:lnTo>
                    <a:pt x="649" y="3667"/>
                  </a:lnTo>
                  <a:lnTo>
                    <a:pt x="633" y="3740"/>
                  </a:lnTo>
                  <a:lnTo>
                    <a:pt x="617" y="3813"/>
                  </a:lnTo>
                  <a:lnTo>
                    <a:pt x="601" y="3886"/>
                  </a:lnTo>
                  <a:lnTo>
                    <a:pt x="585" y="3960"/>
                  </a:lnTo>
                  <a:lnTo>
                    <a:pt x="569" y="4033"/>
                  </a:lnTo>
                  <a:lnTo>
                    <a:pt x="553" y="4108"/>
                  </a:lnTo>
                  <a:lnTo>
                    <a:pt x="537" y="4182"/>
                  </a:lnTo>
                  <a:lnTo>
                    <a:pt x="522" y="4256"/>
                  </a:lnTo>
                  <a:lnTo>
                    <a:pt x="506" y="4330"/>
                  </a:lnTo>
                  <a:lnTo>
                    <a:pt x="491" y="4406"/>
                  </a:lnTo>
                  <a:lnTo>
                    <a:pt x="476" y="4483"/>
                  </a:lnTo>
                  <a:lnTo>
                    <a:pt x="461" y="4559"/>
                  </a:lnTo>
                  <a:lnTo>
                    <a:pt x="447" y="4636"/>
                  </a:lnTo>
                  <a:lnTo>
                    <a:pt x="433" y="4714"/>
                  </a:lnTo>
                  <a:lnTo>
                    <a:pt x="419" y="4791"/>
                  </a:lnTo>
                  <a:lnTo>
                    <a:pt x="405" y="4868"/>
                  </a:lnTo>
                  <a:lnTo>
                    <a:pt x="392" y="4946"/>
                  </a:lnTo>
                  <a:lnTo>
                    <a:pt x="380" y="5024"/>
                  </a:lnTo>
                  <a:lnTo>
                    <a:pt x="367" y="5100"/>
                  </a:lnTo>
                  <a:lnTo>
                    <a:pt x="356" y="5177"/>
                  </a:lnTo>
                  <a:lnTo>
                    <a:pt x="346" y="5253"/>
                  </a:lnTo>
                  <a:lnTo>
                    <a:pt x="335" y="5328"/>
                  </a:lnTo>
                  <a:lnTo>
                    <a:pt x="320" y="5442"/>
                  </a:lnTo>
                  <a:lnTo>
                    <a:pt x="304" y="5555"/>
                  </a:lnTo>
                  <a:lnTo>
                    <a:pt x="289" y="5668"/>
                  </a:lnTo>
                  <a:lnTo>
                    <a:pt x="275" y="5781"/>
                  </a:lnTo>
                  <a:lnTo>
                    <a:pt x="259" y="5896"/>
                  </a:lnTo>
                  <a:lnTo>
                    <a:pt x="244" y="6009"/>
                  </a:lnTo>
                  <a:lnTo>
                    <a:pt x="229" y="6124"/>
                  </a:lnTo>
                  <a:lnTo>
                    <a:pt x="214" y="6238"/>
                  </a:lnTo>
                  <a:lnTo>
                    <a:pt x="199" y="6352"/>
                  </a:lnTo>
                  <a:lnTo>
                    <a:pt x="185" y="6467"/>
                  </a:lnTo>
                  <a:lnTo>
                    <a:pt x="173" y="6581"/>
                  </a:lnTo>
                  <a:lnTo>
                    <a:pt x="160" y="6697"/>
                  </a:lnTo>
                  <a:lnTo>
                    <a:pt x="148" y="6811"/>
                  </a:lnTo>
                  <a:lnTo>
                    <a:pt x="137" y="6927"/>
                  </a:lnTo>
                  <a:lnTo>
                    <a:pt x="127" y="7042"/>
                  </a:lnTo>
                  <a:lnTo>
                    <a:pt x="119" y="7158"/>
                  </a:lnTo>
                  <a:lnTo>
                    <a:pt x="105" y="7319"/>
                  </a:lnTo>
                  <a:lnTo>
                    <a:pt x="92" y="7481"/>
                  </a:lnTo>
                  <a:lnTo>
                    <a:pt x="79" y="7643"/>
                  </a:lnTo>
                  <a:lnTo>
                    <a:pt x="65" y="7805"/>
                  </a:lnTo>
                  <a:lnTo>
                    <a:pt x="54" y="7967"/>
                  </a:lnTo>
                  <a:lnTo>
                    <a:pt x="42" y="8130"/>
                  </a:lnTo>
                  <a:lnTo>
                    <a:pt x="31" y="8293"/>
                  </a:lnTo>
                  <a:lnTo>
                    <a:pt x="22" y="8456"/>
                  </a:lnTo>
                  <a:lnTo>
                    <a:pt x="14" y="8619"/>
                  </a:lnTo>
                  <a:lnTo>
                    <a:pt x="8" y="8782"/>
                  </a:lnTo>
                  <a:lnTo>
                    <a:pt x="3" y="8946"/>
                  </a:lnTo>
                  <a:lnTo>
                    <a:pt x="0" y="9109"/>
                  </a:lnTo>
                  <a:lnTo>
                    <a:pt x="0" y="9190"/>
                  </a:lnTo>
                  <a:lnTo>
                    <a:pt x="0" y="9273"/>
                  </a:lnTo>
                  <a:lnTo>
                    <a:pt x="1" y="9354"/>
                  </a:lnTo>
                  <a:lnTo>
                    <a:pt x="2" y="9437"/>
                  </a:lnTo>
                  <a:lnTo>
                    <a:pt x="3" y="9518"/>
                  </a:lnTo>
                  <a:lnTo>
                    <a:pt x="7" y="9599"/>
                  </a:lnTo>
                  <a:lnTo>
                    <a:pt x="10" y="9681"/>
                  </a:lnTo>
                  <a:lnTo>
                    <a:pt x="14" y="9763"/>
                  </a:lnTo>
                  <a:lnTo>
                    <a:pt x="21" y="9885"/>
                  </a:lnTo>
                  <a:lnTo>
                    <a:pt x="27" y="10006"/>
                  </a:lnTo>
                  <a:lnTo>
                    <a:pt x="34" y="10128"/>
                  </a:lnTo>
                  <a:lnTo>
                    <a:pt x="41" y="10249"/>
                  </a:lnTo>
                  <a:lnTo>
                    <a:pt x="47" y="10369"/>
                  </a:lnTo>
                  <a:lnTo>
                    <a:pt x="54" y="10490"/>
                  </a:lnTo>
                  <a:lnTo>
                    <a:pt x="61" y="10611"/>
                  </a:lnTo>
                  <a:lnTo>
                    <a:pt x="68" y="10731"/>
                  </a:lnTo>
                  <a:lnTo>
                    <a:pt x="74" y="10851"/>
                  </a:lnTo>
                  <a:lnTo>
                    <a:pt x="82" y="10971"/>
                  </a:lnTo>
                  <a:lnTo>
                    <a:pt x="90" y="11091"/>
                  </a:lnTo>
                  <a:lnTo>
                    <a:pt x="98" y="11213"/>
                  </a:lnTo>
                  <a:lnTo>
                    <a:pt x="108" y="11333"/>
                  </a:lnTo>
                  <a:lnTo>
                    <a:pt x="117" y="11454"/>
                  </a:lnTo>
                  <a:lnTo>
                    <a:pt x="127" y="11575"/>
                  </a:lnTo>
                  <a:lnTo>
                    <a:pt x="138" y="11697"/>
                  </a:lnTo>
                  <a:lnTo>
                    <a:pt x="149" y="11811"/>
                  </a:lnTo>
                  <a:lnTo>
                    <a:pt x="160" y="11926"/>
                  </a:lnTo>
                  <a:lnTo>
                    <a:pt x="172" y="12040"/>
                  </a:lnTo>
                  <a:lnTo>
                    <a:pt x="184" y="12154"/>
                  </a:lnTo>
                  <a:lnTo>
                    <a:pt x="197" y="12269"/>
                  </a:lnTo>
                  <a:lnTo>
                    <a:pt x="209" y="12383"/>
                  </a:lnTo>
                  <a:lnTo>
                    <a:pt x="223" y="12498"/>
                  </a:lnTo>
                  <a:lnTo>
                    <a:pt x="237" y="12611"/>
                  </a:lnTo>
                  <a:lnTo>
                    <a:pt x="252" y="12725"/>
                  </a:lnTo>
                  <a:lnTo>
                    <a:pt x="267" y="12839"/>
                  </a:lnTo>
                  <a:lnTo>
                    <a:pt x="281" y="12953"/>
                  </a:lnTo>
                  <a:lnTo>
                    <a:pt x="298" y="13066"/>
                  </a:lnTo>
                  <a:lnTo>
                    <a:pt x="314" y="13180"/>
                  </a:lnTo>
                  <a:lnTo>
                    <a:pt x="331" y="13293"/>
                  </a:lnTo>
                  <a:lnTo>
                    <a:pt x="349" y="13406"/>
                  </a:lnTo>
                  <a:lnTo>
                    <a:pt x="366" y="13519"/>
                  </a:lnTo>
                  <a:lnTo>
                    <a:pt x="398" y="13707"/>
                  </a:lnTo>
                  <a:lnTo>
                    <a:pt x="433" y="13905"/>
                  </a:lnTo>
                  <a:lnTo>
                    <a:pt x="470" y="14110"/>
                  </a:lnTo>
                  <a:lnTo>
                    <a:pt x="511" y="14322"/>
                  </a:lnTo>
                  <a:lnTo>
                    <a:pt x="555" y="14538"/>
                  </a:lnTo>
                  <a:lnTo>
                    <a:pt x="602" y="14757"/>
                  </a:lnTo>
                  <a:lnTo>
                    <a:pt x="650" y="14979"/>
                  </a:lnTo>
                  <a:lnTo>
                    <a:pt x="701" y="15200"/>
                  </a:lnTo>
                  <a:lnTo>
                    <a:pt x="729" y="15311"/>
                  </a:lnTo>
                  <a:lnTo>
                    <a:pt x="755" y="15420"/>
                  </a:lnTo>
                  <a:lnTo>
                    <a:pt x="784" y="15530"/>
                  </a:lnTo>
                  <a:lnTo>
                    <a:pt x="811" y="15639"/>
                  </a:lnTo>
                  <a:lnTo>
                    <a:pt x="840" y="15747"/>
                  </a:lnTo>
                  <a:lnTo>
                    <a:pt x="870" y="15854"/>
                  </a:lnTo>
                  <a:lnTo>
                    <a:pt x="899" y="15959"/>
                  </a:lnTo>
                  <a:lnTo>
                    <a:pt x="929" y="16064"/>
                  </a:lnTo>
                  <a:lnTo>
                    <a:pt x="960" y="16165"/>
                  </a:lnTo>
                  <a:lnTo>
                    <a:pt x="991" y="16266"/>
                  </a:lnTo>
                  <a:lnTo>
                    <a:pt x="1022" y="16365"/>
                  </a:lnTo>
                  <a:lnTo>
                    <a:pt x="1054" y="16461"/>
                  </a:lnTo>
                  <a:lnTo>
                    <a:pt x="1086" y="16556"/>
                  </a:lnTo>
                  <a:lnTo>
                    <a:pt x="1119" y="16646"/>
                  </a:lnTo>
                  <a:lnTo>
                    <a:pt x="1152" y="16735"/>
                  </a:lnTo>
                  <a:lnTo>
                    <a:pt x="1185" y="16821"/>
                  </a:lnTo>
                  <a:lnTo>
                    <a:pt x="1225" y="16920"/>
                  </a:lnTo>
                  <a:lnTo>
                    <a:pt x="1267" y="17017"/>
                  </a:lnTo>
                  <a:lnTo>
                    <a:pt x="1288" y="17064"/>
                  </a:lnTo>
                  <a:lnTo>
                    <a:pt x="1310" y="17111"/>
                  </a:lnTo>
                  <a:lnTo>
                    <a:pt x="1332" y="17156"/>
                  </a:lnTo>
                  <a:lnTo>
                    <a:pt x="1354" y="17202"/>
                  </a:lnTo>
                  <a:lnTo>
                    <a:pt x="1377" y="17247"/>
                  </a:lnTo>
                  <a:lnTo>
                    <a:pt x="1399" y="17290"/>
                  </a:lnTo>
                  <a:lnTo>
                    <a:pt x="1423" y="17334"/>
                  </a:lnTo>
                  <a:lnTo>
                    <a:pt x="1447" y="17376"/>
                  </a:lnTo>
                  <a:lnTo>
                    <a:pt x="1471" y="17417"/>
                  </a:lnTo>
                  <a:lnTo>
                    <a:pt x="1496" y="17459"/>
                  </a:lnTo>
                  <a:lnTo>
                    <a:pt x="1521" y="17499"/>
                  </a:lnTo>
                  <a:lnTo>
                    <a:pt x="1546" y="17538"/>
                  </a:lnTo>
                  <a:lnTo>
                    <a:pt x="1572" y="17576"/>
                  </a:lnTo>
                  <a:lnTo>
                    <a:pt x="1598" y="17614"/>
                  </a:lnTo>
                  <a:lnTo>
                    <a:pt x="1625" y="17651"/>
                  </a:lnTo>
                  <a:lnTo>
                    <a:pt x="1652" y="17687"/>
                  </a:lnTo>
                  <a:lnTo>
                    <a:pt x="1680" y="17722"/>
                  </a:lnTo>
                  <a:lnTo>
                    <a:pt x="1707" y="17756"/>
                  </a:lnTo>
                  <a:lnTo>
                    <a:pt x="1736" y="17789"/>
                  </a:lnTo>
                  <a:lnTo>
                    <a:pt x="1764" y="17822"/>
                  </a:lnTo>
                  <a:lnTo>
                    <a:pt x="1794" y="17853"/>
                  </a:lnTo>
                  <a:lnTo>
                    <a:pt x="1824" y="17884"/>
                  </a:lnTo>
                  <a:lnTo>
                    <a:pt x="1854" y="17914"/>
                  </a:lnTo>
                  <a:lnTo>
                    <a:pt x="1885" y="17943"/>
                  </a:lnTo>
                  <a:lnTo>
                    <a:pt x="1917" y="17970"/>
                  </a:lnTo>
                  <a:lnTo>
                    <a:pt x="1947" y="17998"/>
                  </a:lnTo>
                  <a:lnTo>
                    <a:pt x="1980" y="18023"/>
                  </a:lnTo>
                  <a:lnTo>
                    <a:pt x="2013" y="18048"/>
                  </a:lnTo>
                  <a:lnTo>
                    <a:pt x="2052" y="18075"/>
                  </a:lnTo>
                  <a:lnTo>
                    <a:pt x="2091" y="18102"/>
                  </a:lnTo>
                  <a:lnTo>
                    <a:pt x="2132" y="18127"/>
                  </a:lnTo>
                  <a:lnTo>
                    <a:pt x="2173" y="18151"/>
                  </a:lnTo>
                  <a:lnTo>
                    <a:pt x="2215" y="18174"/>
                  </a:lnTo>
                  <a:lnTo>
                    <a:pt x="2259" y="18194"/>
                  </a:lnTo>
                  <a:lnTo>
                    <a:pt x="2303" y="18214"/>
                  </a:lnTo>
                  <a:lnTo>
                    <a:pt x="2349" y="18232"/>
                  </a:lnTo>
                  <a:lnTo>
                    <a:pt x="2397" y="18249"/>
                  </a:lnTo>
                  <a:lnTo>
                    <a:pt x="2446" y="18264"/>
                  </a:lnTo>
                  <a:lnTo>
                    <a:pt x="2497" y="18277"/>
                  </a:lnTo>
                  <a:lnTo>
                    <a:pt x="2549" y="18287"/>
                  </a:lnTo>
                  <a:lnTo>
                    <a:pt x="2576" y="18292"/>
                  </a:lnTo>
                  <a:lnTo>
                    <a:pt x="2603" y="18296"/>
                  </a:lnTo>
                  <a:lnTo>
                    <a:pt x="2631" y="18300"/>
                  </a:lnTo>
                  <a:lnTo>
                    <a:pt x="2658" y="18303"/>
                  </a:lnTo>
                  <a:lnTo>
                    <a:pt x="2687" y="18305"/>
                  </a:lnTo>
                  <a:lnTo>
                    <a:pt x="2716" y="18308"/>
                  </a:lnTo>
                  <a:lnTo>
                    <a:pt x="2745" y="18309"/>
                  </a:lnTo>
                  <a:lnTo>
                    <a:pt x="2776" y="18309"/>
                  </a:lnTo>
                  <a:lnTo>
                    <a:pt x="2835" y="18310"/>
                  </a:lnTo>
                  <a:lnTo>
                    <a:pt x="2896" y="18310"/>
                  </a:lnTo>
                  <a:lnTo>
                    <a:pt x="2957" y="18309"/>
                  </a:lnTo>
                  <a:lnTo>
                    <a:pt x="3017" y="18308"/>
                  </a:lnTo>
                  <a:lnTo>
                    <a:pt x="3079" y="18305"/>
                  </a:lnTo>
                  <a:lnTo>
                    <a:pt x="3140" y="18303"/>
                  </a:lnTo>
                  <a:lnTo>
                    <a:pt x="3200" y="18300"/>
                  </a:lnTo>
                  <a:lnTo>
                    <a:pt x="3262" y="18296"/>
                  </a:lnTo>
                  <a:lnTo>
                    <a:pt x="3323" y="18292"/>
                  </a:lnTo>
                  <a:lnTo>
                    <a:pt x="3384" y="18287"/>
                  </a:lnTo>
                  <a:lnTo>
                    <a:pt x="3444" y="18283"/>
                  </a:lnTo>
                  <a:lnTo>
                    <a:pt x="3505" y="18277"/>
                  </a:lnTo>
                  <a:lnTo>
                    <a:pt x="3565" y="18271"/>
                  </a:lnTo>
                  <a:lnTo>
                    <a:pt x="3625" y="18264"/>
                  </a:lnTo>
                  <a:lnTo>
                    <a:pt x="3686" y="18257"/>
                  </a:lnTo>
                  <a:lnTo>
                    <a:pt x="3745" y="18250"/>
                  </a:lnTo>
                  <a:lnTo>
                    <a:pt x="3829" y="18240"/>
                  </a:lnTo>
                  <a:lnTo>
                    <a:pt x="3912" y="18230"/>
                  </a:lnTo>
                  <a:lnTo>
                    <a:pt x="3995" y="18218"/>
                  </a:lnTo>
                  <a:lnTo>
                    <a:pt x="4076" y="18206"/>
                  </a:lnTo>
                  <a:lnTo>
                    <a:pt x="4157" y="18192"/>
                  </a:lnTo>
                  <a:lnTo>
                    <a:pt x="4236" y="18178"/>
                  </a:lnTo>
                  <a:lnTo>
                    <a:pt x="4316" y="18165"/>
                  </a:lnTo>
                  <a:lnTo>
                    <a:pt x="4395" y="18150"/>
                  </a:lnTo>
                  <a:lnTo>
                    <a:pt x="4473" y="18134"/>
                  </a:lnTo>
                  <a:lnTo>
                    <a:pt x="4549" y="18118"/>
                  </a:lnTo>
                  <a:lnTo>
                    <a:pt x="4627" y="18101"/>
                  </a:lnTo>
                  <a:lnTo>
                    <a:pt x="4704" y="18083"/>
                  </a:lnTo>
                  <a:lnTo>
                    <a:pt x="4779" y="18066"/>
                  </a:lnTo>
                  <a:lnTo>
                    <a:pt x="4855" y="18048"/>
                  </a:lnTo>
                  <a:lnTo>
                    <a:pt x="4931" y="18028"/>
                  </a:lnTo>
                  <a:lnTo>
                    <a:pt x="5006" y="18009"/>
                  </a:lnTo>
                  <a:lnTo>
                    <a:pt x="5156" y="17969"/>
                  </a:lnTo>
                  <a:lnTo>
                    <a:pt x="5305" y="17927"/>
                  </a:lnTo>
                  <a:lnTo>
                    <a:pt x="5455" y="17882"/>
                  </a:lnTo>
                  <a:lnTo>
                    <a:pt x="5603" y="17836"/>
                  </a:lnTo>
                  <a:lnTo>
                    <a:pt x="5753" y="17789"/>
                  </a:lnTo>
                  <a:lnTo>
                    <a:pt x="5904" y="17741"/>
                  </a:lnTo>
                  <a:lnTo>
                    <a:pt x="6056" y="17691"/>
                  </a:lnTo>
                  <a:lnTo>
                    <a:pt x="6211" y="17639"/>
                  </a:lnTo>
                  <a:lnTo>
                    <a:pt x="6273" y="17619"/>
                  </a:lnTo>
                  <a:lnTo>
                    <a:pt x="6368" y="17586"/>
                  </a:lnTo>
                  <a:lnTo>
                    <a:pt x="6483" y="17544"/>
                  </a:lnTo>
                  <a:lnTo>
                    <a:pt x="6608" y="17501"/>
                  </a:lnTo>
                  <a:lnTo>
                    <a:pt x="6729" y="17456"/>
                  </a:lnTo>
                  <a:lnTo>
                    <a:pt x="6837" y="17415"/>
                  </a:lnTo>
                  <a:lnTo>
                    <a:pt x="6881" y="17398"/>
                  </a:lnTo>
                  <a:lnTo>
                    <a:pt x="6917" y="17382"/>
                  </a:lnTo>
                  <a:lnTo>
                    <a:pt x="6943" y="17369"/>
                  </a:lnTo>
                  <a:lnTo>
                    <a:pt x="6959" y="17361"/>
                  </a:lnTo>
                  <a:lnTo>
                    <a:pt x="6994" y="17351"/>
                  </a:lnTo>
                  <a:lnTo>
                    <a:pt x="7046" y="17333"/>
                  </a:lnTo>
                  <a:lnTo>
                    <a:pt x="7116" y="17308"/>
                  </a:lnTo>
                  <a:lnTo>
                    <a:pt x="7200" y="17277"/>
                  </a:lnTo>
                  <a:lnTo>
                    <a:pt x="7294" y="17240"/>
                  </a:lnTo>
                  <a:lnTo>
                    <a:pt x="7397" y="17200"/>
                  </a:lnTo>
                  <a:lnTo>
                    <a:pt x="7507" y="17156"/>
                  </a:lnTo>
                  <a:lnTo>
                    <a:pt x="7621" y="17112"/>
                  </a:lnTo>
                  <a:lnTo>
                    <a:pt x="7734" y="17066"/>
                  </a:lnTo>
                  <a:lnTo>
                    <a:pt x="7846" y="17021"/>
                  </a:lnTo>
                  <a:lnTo>
                    <a:pt x="7955" y="16977"/>
                  </a:lnTo>
                  <a:lnTo>
                    <a:pt x="8057" y="16937"/>
                  </a:lnTo>
                  <a:lnTo>
                    <a:pt x="8148" y="16899"/>
                  </a:lnTo>
                  <a:lnTo>
                    <a:pt x="8228" y="16867"/>
                  </a:lnTo>
                  <a:lnTo>
                    <a:pt x="8295" y="16841"/>
                  </a:lnTo>
                  <a:lnTo>
                    <a:pt x="8344" y="16821"/>
                  </a:lnTo>
                  <a:lnTo>
                    <a:pt x="8396" y="16799"/>
                  </a:lnTo>
                  <a:lnTo>
                    <a:pt x="8454" y="16778"/>
                  </a:lnTo>
                  <a:lnTo>
                    <a:pt x="8513" y="16755"/>
                  </a:lnTo>
                  <a:lnTo>
                    <a:pt x="8574" y="16731"/>
                  </a:lnTo>
                  <a:lnTo>
                    <a:pt x="8633" y="16707"/>
                  </a:lnTo>
                  <a:lnTo>
                    <a:pt x="8690" y="16682"/>
                  </a:lnTo>
                  <a:lnTo>
                    <a:pt x="8744" y="16658"/>
                  </a:lnTo>
                  <a:lnTo>
                    <a:pt x="8792" y="16633"/>
                  </a:lnTo>
                  <a:lnTo>
                    <a:pt x="8829" y="16621"/>
                  </a:lnTo>
                  <a:lnTo>
                    <a:pt x="8872" y="16605"/>
                  </a:lnTo>
                  <a:lnTo>
                    <a:pt x="8918" y="16587"/>
                  </a:lnTo>
                  <a:lnTo>
                    <a:pt x="8965" y="16565"/>
                  </a:lnTo>
                  <a:lnTo>
                    <a:pt x="9013" y="16543"/>
                  </a:lnTo>
                  <a:lnTo>
                    <a:pt x="9059" y="16522"/>
                  </a:lnTo>
                  <a:lnTo>
                    <a:pt x="9100" y="16502"/>
                  </a:lnTo>
                  <a:lnTo>
                    <a:pt x="9137" y="16485"/>
                  </a:lnTo>
                  <a:lnTo>
                    <a:pt x="9178" y="16465"/>
                  </a:lnTo>
                  <a:lnTo>
                    <a:pt x="9220" y="16447"/>
                  </a:lnTo>
                  <a:lnTo>
                    <a:pt x="9263" y="16429"/>
                  </a:lnTo>
                  <a:lnTo>
                    <a:pt x="9304" y="16409"/>
                  </a:lnTo>
                  <a:lnTo>
                    <a:pt x="9346" y="16391"/>
                  </a:lnTo>
                  <a:lnTo>
                    <a:pt x="9388" y="16371"/>
                  </a:lnTo>
                  <a:lnTo>
                    <a:pt x="9430" y="16352"/>
                  </a:lnTo>
                  <a:lnTo>
                    <a:pt x="9471" y="16331"/>
                  </a:lnTo>
                  <a:lnTo>
                    <a:pt x="9550" y="16292"/>
                  </a:lnTo>
                  <a:lnTo>
                    <a:pt x="9633" y="16254"/>
                  </a:lnTo>
                  <a:lnTo>
                    <a:pt x="9720" y="16214"/>
                  </a:lnTo>
                  <a:lnTo>
                    <a:pt x="9807" y="16173"/>
                  </a:lnTo>
                  <a:lnTo>
                    <a:pt x="9894" y="16132"/>
                  </a:lnTo>
                  <a:lnTo>
                    <a:pt x="9978" y="16091"/>
                  </a:lnTo>
                  <a:lnTo>
                    <a:pt x="10018" y="16069"/>
                  </a:lnTo>
                  <a:lnTo>
                    <a:pt x="10057" y="16048"/>
                  </a:lnTo>
                  <a:lnTo>
                    <a:pt x="10093" y="16026"/>
                  </a:lnTo>
                  <a:lnTo>
                    <a:pt x="10129" y="16004"/>
                  </a:lnTo>
                  <a:lnTo>
                    <a:pt x="10153" y="15994"/>
                  </a:lnTo>
                  <a:lnTo>
                    <a:pt x="10184" y="15979"/>
                  </a:lnTo>
                  <a:lnTo>
                    <a:pt x="10220" y="15962"/>
                  </a:lnTo>
                  <a:lnTo>
                    <a:pt x="10263" y="15939"/>
                  </a:lnTo>
                  <a:lnTo>
                    <a:pt x="10363" y="15886"/>
                  </a:lnTo>
                  <a:lnTo>
                    <a:pt x="10482" y="15821"/>
                  </a:lnTo>
                  <a:lnTo>
                    <a:pt x="10614" y="15748"/>
                  </a:lnTo>
                  <a:lnTo>
                    <a:pt x="10756" y="15669"/>
                  </a:lnTo>
                  <a:lnTo>
                    <a:pt x="10903" y="15584"/>
                  </a:lnTo>
                  <a:lnTo>
                    <a:pt x="11053" y="15498"/>
                  </a:lnTo>
                  <a:lnTo>
                    <a:pt x="11202" y="15411"/>
                  </a:lnTo>
                  <a:lnTo>
                    <a:pt x="11344" y="15328"/>
                  </a:lnTo>
                  <a:lnTo>
                    <a:pt x="11477" y="15249"/>
                  </a:lnTo>
                  <a:lnTo>
                    <a:pt x="11597" y="15176"/>
                  </a:lnTo>
                  <a:lnTo>
                    <a:pt x="11700" y="15111"/>
                  </a:lnTo>
                  <a:lnTo>
                    <a:pt x="11781" y="15060"/>
                  </a:lnTo>
                  <a:lnTo>
                    <a:pt x="11813" y="15038"/>
                  </a:lnTo>
                  <a:lnTo>
                    <a:pt x="11838" y="15021"/>
                  </a:lnTo>
                  <a:lnTo>
                    <a:pt x="11857" y="15007"/>
                  </a:lnTo>
                  <a:lnTo>
                    <a:pt x="11867" y="14997"/>
                  </a:lnTo>
                  <a:lnTo>
                    <a:pt x="11879" y="14991"/>
                  </a:lnTo>
                  <a:lnTo>
                    <a:pt x="11898" y="14982"/>
                  </a:lnTo>
                  <a:lnTo>
                    <a:pt x="11919" y="14970"/>
                  </a:lnTo>
                  <a:lnTo>
                    <a:pt x="11947" y="14954"/>
                  </a:lnTo>
                  <a:lnTo>
                    <a:pt x="12012" y="14913"/>
                  </a:lnTo>
                  <a:lnTo>
                    <a:pt x="12090" y="14864"/>
                  </a:lnTo>
                  <a:lnTo>
                    <a:pt x="12179" y="14806"/>
                  </a:lnTo>
                  <a:lnTo>
                    <a:pt x="12276" y="14741"/>
                  </a:lnTo>
                  <a:lnTo>
                    <a:pt x="12379" y="14672"/>
                  </a:lnTo>
                  <a:lnTo>
                    <a:pt x="12485" y="14600"/>
                  </a:lnTo>
                  <a:lnTo>
                    <a:pt x="12590" y="14528"/>
                  </a:lnTo>
                  <a:lnTo>
                    <a:pt x="12694" y="14457"/>
                  </a:lnTo>
                  <a:lnTo>
                    <a:pt x="12791" y="14388"/>
                  </a:lnTo>
                  <a:lnTo>
                    <a:pt x="12883" y="14324"/>
                  </a:lnTo>
                  <a:lnTo>
                    <a:pt x="12963" y="14267"/>
                  </a:lnTo>
                  <a:lnTo>
                    <a:pt x="13031" y="14218"/>
                  </a:lnTo>
                  <a:lnTo>
                    <a:pt x="13083" y="14179"/>
                  </a:lnTo>
                  <a:lnTo>
                    <a:pt x="13116" y="14152"/>
                  </a:lnTo>
                  <a:lnTo>
                    <a:pt x="13131" y="14143"/>
                  </a:lnTo>
                  <a:lnTo>
                    <a:pt x="13152" y="14131"/>
                  </a:lnTo>
                  <a:lnTo>
                    <a:pt x="13179" y="14112"/>
                  </a:lnTo>
                  <a:lnTo>
                    <a:pt x="13212" y="14088"/>
                  </a:lnTo>
                  <a:lnTo>
                    <a:pt x="13294" y="14030"/>
                  </a:lnTo>
                  <a:lnTo>
                    <a:pt x="13392" y="13958"/>
                  </a:lnTo>
                  <a:lnTo>
                    <a:pt x="13505" y="13873"/>
                  </a:lnTo>
                  <a:lnTo>
                    <a:pt x="13628" y="13779"/>
                  </a:lnTo>
                  <a:lnTo>
                    <a:pt x="13758" y="13680"/>
                  </a:lnTo>
                  <a:lnTo>
                    <a:pt x="13891" y="13578"/>
                  </a:lnTo>
                  <a:lnTo>
                    <a:pt x="14024" y="13475"/>
                  </a:lnTo>
                  <a:lnTo>
                    <a:pt x="14153" y="13374"/>
                  </a:lnTo>
                  <a:lnTo>
                    <a:pt x="14274" y="13278"/>
                  </a:lnTo>
                  <a:lnTo>
                    <a:pt x="14385" y="13190"/>
                  </a:lnTo>
                  <a:lnTo>
                    <a:pt x="14481" y="13112"/>
                  </a:lnTo>
                  <a:lnTo>
                    <a:pt x="14559" y="13048"/>
                  </a:lnTo>
                  <a:lnTo>
                    <a:pt x="14590" y="13022"/>
                  </a:lnTo>
                  <a:lnTo>
                    <a:pt x="14615" y="13000"/>
                  </a:lnTo>
                  <a:lnTo>
                    <a:pt x="14634" y="12982"/>
                  </a:lnTo>
                  <a:lnTo>
                    <a:pt x="14645" y="12970"/>
                  </a:lnTo>
                  <a:lnTo>
                    <a:pt x="14658" y="12963"/>
                  </a:lnTo>
                  <a:lnTo>
                    <a:pt x="14673" y="12954"/>
                  </a:lnTo>
                  <a:lnTo>
                    <a:pt x="14690" y="12942"/>
                  </a:lnTo>
                  <a:lnTo>
                    <a:pt x="14708" y="12928"/>
                  </a:lnTo>
                  <a:lnTo>
                    <a:pt x="14751" y="12895"/>
                  </a:lnTo>
                  <a:lnTo>
                    <a:pt x="14802" y="12854"/>
                  </a:lnTo>
                  <a:lnTo>
                    <a:pt x="14857" y="12807"/>
                  </a:lnTo>
                  <a:lnTo>
                    <a:pt x="14917" y="12756"/>
                  </a:lnTo>
                  <a:lnTo>
                    <a:pt x="14979" y="12701"/>
                  </a:lnTo>
                  <a:lnTo>
                    <a:pt x="15044" y="12645"/>
                  </a:lnTo>
                  <a:lnTo>
                    <a:pt x="15110" y="12587"/>
                  </a:lnTo>
                  <a:lnTo>
                    <a:pt x="15175" y="12530"/>
                  </a:lnTo>
                  <a:lnTo>
                    <a:pt x="15238" y="12475"/>
                  </a:lnTo>
                  <a:lnTo>
                    <a:pt x="15298" y="12421"/>
                  </a:lnTo>
                  <a:lnTo>
                    <a:pt x="15354" y="12372"/>
                  </a:lnTo>
                  <a:lnTo>
                    <a:pt x="15405" y="12328"/>
                  </a:lnTo>
                  <a:lnTo>
                    <a:pt x="15451" y="12291"/>
                  </a:lnTo>
                  <a:lnTo>
                    <a:pt x="15487" y="12261"/>
                  </a:lnTo>
                  <a:lnTo>
                    <a:pt x="15508" y="12245"/>
                  </a:lnTo>
                  <a:lnTo>
                    <a:pt x="15520" y="12233"/>
                  </a:lnTo>
                  <a:lnTo>
                    <a:pt x="15534" y="12220"/>
                  </a:lnTo>
                  <a:lnTo>
                    <a:pt x="15555" y="12200"/>
                  </a:lnTo>
                  <a:lnTo>
                    <a:pt x="15765" y="12013"/>
                  </a:lnTo>
                  <a:lnTo>
                    <a:pt x="15798" y="11979"/>
                  </a:lnTo>
                  <a:lnTo>
                    <a:pt x="15830" y="11947"/>
                  </a:lnTo>
                  <a:lnTo>
                    <a:pt x="15863" y="11915"/>
                  </a:lnTo>
                  <a:lnTo>
                    <a:pt x="15895" y="11884"/>
                  </a:lnTo>
                  <a:lnTo>
                    <a:pt x="15927" y="11853"/>
                  </a:lnTo>
                  <a:lnTo>
                    <a:pt x="15959" y="11823"/>
                  </a:lnTo>
                  <a:lnTo>
                    <a:pt x="15992" y="11790"/>
                  </a:lnTo>
                  <a:lnTo>
                    <a:pt x="16025" y="11758"/>
                  </a:lnTo>
                  <a:lnTo>
                    <a:pt x="16052" y="11733"/>
                  </a:lnTo>
                  <a:lnTo>
                    <a:pt x="16089" y="11696"/>
                  </a:lnTo>
                  <a:lnTo>
                    <a:pt x="16136" y="11649"/>
                  </a:lnTo>
                  <a:lnTo>
                    <a:pt x="16190" y="11595"/>
                  </a:lnTo>
                  <a:lnTo>
                    <a:pt x="16248" y="11535"/>
                  </a:lnTo>
                  <a:lnTo>
                    <a:pt x="16311" y="11470"/>
                  </a:lnTo>
                  <a:lnTo>
                    <a:pt x="16377" y="11403"/>
                  </a:lnTo>
                  <a:lnTo>
                    <a:pt x="16443" y="11335"/>
                  </a:lnTo>
                  <a:lnTo>
                    <a:pt x="16508" y="11268"/>
                  </a:lnTo>
                  <a:lnTo>
                    <a:pt x="16571" y="11202"/>
                  </a:lnTo>
                  <a:lnTo>
                    <a:pt x="16629" y="11140"/>
                  </a:lnTo>
                  <a:lnTo>
                    <a:pt x="16681" y="11084"/>
                  </a:lnTo>
                  <a:lnTo>
                    <a:pt x="16726" y="11036"/>
                  </a:lnTo>
                  <a:lnTo>
                    <a:pt x="16761" y="10997"/>
                  </a:lnTo>
                  <a:lnTo>
                    <a:pt x="16786" y="10969"/>
                  </a:lnTo>
                  <a:lnTo>
                    <a:pt x="16797" y="10953"/>
                  </a:lnTo>
                  <a:lnTo>
                    <a:pt x="16818" y="10935"/>
                  </a:lnTo>
                  <a:lnTo>
                    <a:pt x="16837" y="10915"/>
                  </a:lnTo>
                  <a:lnTo>
                    <a:pt x="16856" y="10896"/>
                  </a:lnTo>
                  <a:lnTo>
                    <a:pt x="16874" y="10875"/>
                  </a:lnTo>
                  <a:lnTo>
                    <a:pt x="16908" y="10833"/>
                  </a:lnTo>
                  <a:lnTo>
                    <a:pt x="16943" y="10789"/>
                  </a:lnTo>
                  <a:lnTo>
                    <a:pt x="17006" y="10707"/>
                  </a:lnTo>
                  <a:lnTo>
                    <a:pt x="17067" y="10626"/>
                  </a:lnTo>
                  <a:lnTo>
                    <a:pt x="17128" y="10543"/>
                  </a:lnTo>
                  <a:lnTo>
                    <a:pt x="17185" y="10462"/>
                  </a:lnTo>
                  <a:lnTo>
                    <a:pt x="17214" y="10421"/>
                  </a:lnTo>
                  <a:lnTo>
                    <a:pt x="17241" y="10379"/>
                  </a:lnTo>
                  <a:lnTo>
                    <a:pt x="17269" y="10337"/>
                  </a:lnTo>
                  <a:lnTo>
                    <a:pt x="17295" y="10296"/>
                  </a:lnTo>
                  <a:lnTo>
                    <a:pt x="17321" y="10254"/>
                  </a:lnTo>
                  <a:lnTo>
                    <a:pt x="17347" y="10211"/>
                  </a:lnTo>
                  <a:lnTo>
                    <a:pt x="17372" y="10169"/>
                  </a:lnTo>
                  <a:lnTo>
                    <a:pt x="17396" y="10125"/>
                  </a:lnTo>
                  <a:lnTo>
                    <a:pt x="17419" y="10081"/>
                  </a:lnTo>
                  <a:lnTo>
                    <a:pt x="17442" y="10037"/>
                  </a:lnTo>
                  <a:lnTo>
                    <a:pt x="17463" y="9992"/>
                  </a:lnTo>
                  <a:lnTo>
                    <a:pt x="17485" y="9946"/>
                  </a:lnTo>
                  <a:lnTo>
                    <a:pt x="17505" y="9900"/>
                  </a:lnTo>
                  <a:lnTo>
                    <a:pt x="17524" y="9853"/>
                  </a:lnTo>
                  <a:lnTo>
                    <a:pt x="17543" y="9805"/>
                  </a:lnTo>
                  <a:lnTo>
                    <a:pt x="17561" y="9757"/>
                  </a:lnTo>
                  <a:lnTo>
                    <a:pt x="17578" y="9708"/>
                  </a:lnTo>
                  <a:lnTo>
                    <a:pt x="17594" y="9657"/>
                  </a:lnTo>
                  <a:lnTo>
                    <a:pt x="17609" y="9606"/>
                  </a:lnTo>
                  <a:lnTo>
                    <a:pt x="17622" y="9553"/>
                  </a:lnTo>
                  <a:lnTo>
                    <a:pt x="17636" y="9501"/>
                  </a:lnTo>
                  <a:lnTo>
                    <a:pt x="17648" y="9446"/>
                  </a:lnTo>
                  <a:lnTo>
                    <a:pt x="17659" y="9391"/>
                  </a:lnTo>
                  <a:lnTo>
                    <a:pt x="17669" y="9334"/>
                  </a:lnTo>
                  <a:lnTo>
                    <a:pt x="17673" y="9309"/>
                  </a:lnTo>
                  <a:lnTo>
                    <a:pt x="17675" y="9283"/>
                  </a:lnTo>
                  <a:lnTo>
                    <a:pt x="17675" y="9255"/>
                  </a:lnTo>
                  <a:lnTo>
                    <a:pt x="17674" y="9226"/>
                  </a:lnTo>
                  <a:lnTo>
                    <a:pt x="17672" y="9196"/>
                  </a:lnTo>
                  <a:lnTo>
                    <a:pt x="17669" y="9165"/>
                  </a:lnTo>
                  <a:lnTo>
                    <a:pt x="17665" y="9133"/>
                  </a:lnTo>
                  <a:lnTo>
                    <a:pt x="17659" y="9101"/>
                  </a:lnTo>
                  <a:lnTo>
                    <a:pt x="17653" y="9068"/>
                  </a:lnTo>
                  <a:lnTo>
                    <a:pt x="17645" y="9034"/>
                  </a:lnTo>
                  <a:lnTo>
                    <a:pt x="17637" y="8999"/>
                  </a:lnTo>
                  <a:lnTo>
                    <a:pt x="17629" y="8965"/>
                  </a:lnTo>
                  <a:lnTo>
                    <a:pt x="17609" y="8895"/>
                  </a:lnTo>
                  <a:lnTo>
                    <a:pt x="17587" y="8825"/>
                  </a:lnTo>
                  <a:lnTo>
                    <a:pt x="17563" y="8757"/>
                  </a:lnTo>
                  <a:lnTo>
                    <a:pt x="17539" y="8689"/>
                  </a:lnTo>
                  <a:lnTo>
                    <a:pt x="17513" y="8624"/>
                  </a:lnTo>
                  <a:lnTo>
                    <a:pt x="17487" y="8563"/>
                  </a:lnTo>
                  <a:lnTo>
                    <a:pt x="17462" y="8506"/>
                  </a:lnTo>
                  <a:lnTo>
                    <a:pt x="17437" y="8455"/>
                  </a:lnTo>
                  <a:lnTo>
                    <a:pt x="17415" y="8408"/>
                  </a:lnTo>
                  <a:lnTo>
                    <a:pt x="17394" y="8369"/>
                  </a:lnTo>
                  <a:lnTo>
                    <a:pt x="17360" y="8310"/>
                  </a:lnTo>
                  <a:lnTo>
                    <a:pt x="17328" y="8254"/>
                  </a:lnTo>
                  <a:lnTo>
                    <a:pt x="17297" y="8203"/>
                  </a:lnTo>
                  <a:lnTo>
                    <a:pt x="17268" y="8155"/>
                  </a:lnTo>
                  <a:lnTo>
                    <a:pt x="17239" y="8109"/>
                  </a:lnTo>
                  <a:lnTo>
                    <a:pt x="17210" y="8066"/>
                  </a:lnTo>
                  <a:lnTo>
                    <a:pt x="17182" y="8023"/>
                  </a:lnTo>
                  <a:lnTo>
                    <a:pt x="17153" y="7981"/>
                  </a:lnTo>
                  <a:lnTo>
                    <a:pt x="17123" y="7941"/>
                  </a:lnTo>
                  <a:lnTo>
                    <a:pt x="17093" y="7900"/>
                  </a:lnTo>
                  <a:lnTo>
                    <a:pt x="17062" y="7858"/>
                  </a:lnTo>
                  <a:lnTo>
                    <a:pt x="17029" y="7816"/>
                  </a:lnTo>
                  <a:lnTo>
                    <a:pt x="16958" y="7727"/>
                  </a:lnTo>
                  <a:lnTo>
                    <a:pt x="16877" y="7627"/>
                  </a:lnTo>
                  <a:lnTo>
                    <a:pt x="16843" y="7585"/>
                  </a:lnTo>
                  <a:lnTo>
                    <a:pt x="16805" y="7540"/>
                  </a:lnTo>
                  <a:lnTo>
                    <a:pt x="16766" y="7493"/>
                  </a:lnTo>
                  <a:lnTo>
                    <a:pt x="16725" y="7446"/>
                  </a:lnTo>
                  <a:lnTo>
                    <a:pt x="16641" y="7350"/>
                  </a:lnTo>
                  <a:lnTo>
                    <a:pt x="16551" y="7253"/>
                  </a:lnTo>
                  <a:lnTo>
                    <a:pt x="16462" y="7157"/>
                  </a:lnTo>
                  <a:lnTo>
                    <a:pt x="16373" y="7065"/>
                  </a:lnTo>
                  <a:lnTo>
                    <a:pt x="16287" y="6978"/>
                  </a:lnTo>
                  <a:lnTo>
                    <a:pt x="16207" y="6899"/>
                  </a:lnTo>
                  <a:lnTo>
                    <a:pt x="16179" y="6872"/>
                  </a:lnTo>
                  <a:lnTo>
                    <a:pt x="16153" y="6842"/>
                  </a:lnTo>
                  <a:lnTo>
                    <a:pt x="16127" y="6811"/>
                  </a:lnTo>
                  <a:lnTo>
                    <a:pt x="16099" y="6779"/>
                  </a:lnTo>
                  <a:lnTo>
                    <a:pt x="16071" y="6747"/>
                  </a:lnTo>
                  <a:lnTo>
                    <a:pt x="16042" y="6715"/>
                  </a:lnTo>
                  <a:lnTo>
                    <a:pt x="16011" y="6683"/>
                  </a:lnTo>
                  <a:lnTo>
                    <a:pt x="15979" y="6652"/>
                  </a:lnTo>
                  <a:lnTo>
                    <a:pt x="14313" y="5186"/>
                  </a:lnTo>
                  <a:lnTo>
                    <a:pt x="14230" y="5121"/>
                  </a:lnTo>
                  <a:lnTo>
                    <a:pt x="14144" y="5052"/>
                  </a:lnTo>
                  <a:lnTo>
                    <a:pt x="14058" y="4981"/>
                  </a:lnTo>
                  <a:lnTo>
                    <a:pt x="13972" y="4911"/>
                  </a:lnTo>
                  <a:lnTo>
                    <a:pt x="13885" y="4840"/>
                  </a:lnTo>
                  <a:lnTo>
                    <a:pt x="13797" y="4769"/>
                  </a:lnTo>
                  <a:lnTo>
                    <a:pt x="13709" y="4700"/>
                  </a:lnTo>
                  <a:lnTo>
                    <a:pt x="13622" y="4634"/>
                  </a:lnTo>
                  <a:lnTo>
                    <a:pt x="13528" y="4565"/>
                  </a:lnTo>
                  <a:lnTo>
                    <a:pt x="13437" y="4496"/>
                  </a:lnTo>
                  <a:lnTo>
                    <a:pt x="13348" y="4430"/>
                  </a:lnTo>
                  <a:lnTo>
                    <a:pt x="13259" y="4364"/>
                  </a:lnTo>
                  <a:lnTo>
                    <a:pt x="13172" y="4299"/>
                  </a:lnTo>
                  <a:lnTo>
                    <a:pt x="13085" y="4234"/>
                  </a:lnTo>
                  <a:lnTo>
                    <a:pt x="12999" y="4170"/>
                  </a:lnTo>
                  <a:lnTo>
                    <a:pt x="12913" y="4107"/>
                  </a:lnTo>
                  <a:lnTo>
                    <a:pt x="12826" y="4043"/>
                  </a:lnTo>
                  <a:lnTo>
                    <a:pt x="12738" y="3980"/>
                  </a:lnTo>
                  <a:lnTo>
                    <a:pt x="12650" y="3916"/>
                  </a:lnTo>
                  <a:lnTo>
                    <a:pt x="12559" y="3852"/>
                  </a:lnTo>
                  <a:lnTo>
                    <a:pt x="12468" y="3787"/>
                  </a:lnTo>
                  <a:lnTo>
                    <a:pt x="12373" y="3722"/>
                  </a:lnTo>
                  <a:lnTo>
                    <a:pt x="12276" y="3655"/>
                  </a:lnTo>
                  <a:lnTo>
                    <a:pt x="12177" y="3589"/>
                  </a:lnTo>
                  <a:lnTo>
                    <a:pt x="12083" y="3525"/>
                  </a:lnTo>
                  <a:lnTo>
                    <a:pt x="11988" y="3463"/>
                  </a:lnTo>
                  <a:lnTo>
                    <a:pt x="11893" y="3402"/>
                  </a:lnTo>
                  <a:lnTo>
                    <a:pt x="11798" y="3340"/>
                  </a:lnTo>
                  <a:lnTo>
                    <a:pt x="11702" y="3280"/>
                  </a:lnTo>
                  <a:lnTo>
                    <a:pt x="11606" y="3219"/>
                  </a:lnTo>
                  <a:lnTo>
                    <a:pt x="11509" y="3158"/>
                  </a:lnTo>
                  <a:lnTo>
                    <a:pt x="11411" y="3097"/>
                  </a:lnTo>
                  <a:lnTo>
                    <a:pt x="11318" y="3037"/>
                  </a:lnTo>
                  <a:lnTo>
                    <a:pt x="11222" y="2979"/>
                  </a:lnTo>
                  <a:lnTo>
                    <a:pt x="11125" y="2920"/>
                  </a:lnTo>
                  <a:lnTo>
                    <a:pt x="11028" y="2863"/>
                  </a:lnTo>
                  <a:lnTo>
                    <a:pt x="10930" y="2806"/>
                  </a:lnTo>
                  <a:lnTo>
                    <a:pt x="10831" y="2749"/>
                  </a:lnTo>
                  <a:lnTo>
                    <a:pt x="10732" y="2692"/>
                  </a:lnTo>
                  <a:lnTo>
                    <a:pt x="10631" y="2635"/>
                  </a:lnTo>
                  <a:lnTo>
                    <a:pt x="10529" y="2579"/>
                  </a:lnTo>
                  <a:lnTo>
                    <a:pt x="10427" y="2523"/>
                  </a:lnTo>
                  <a:lnTo>
                    <a:pt x="10326" y="2468"/>
                  </a:lnTo>
                  <a:lnTo>
                    <a:pt x="10223" y="2413"/>
                  </a:lnTo>
                  <a:lnTo>
                    <a:pt x="10120" y="2359"/>
                  </a:lnTo>
                  <a:lnTo>
                    <a:pt x="10015" y="2305"/>
                  </a:lnTo>
                  <a:lnTo>
                    <a:pt x="9911" y="2251"/>
                  </a:lnTo>
                  <a:lnTo>
                    <a:pt x="9807" y="2198"/>
                  </a:lnTo>
                  <a:lnTo>
                    <a:pt x="9735" y="2162"/>
                  </a:lnTo>
                  <a:lnTo>
                    <a:pt x="9660" y="2124"/>
                  </a:lnTo>
                  <a:lnTo>
                    <a:pt x="9583" y="2086"/>
                  </a:lnTo>
                  <a:lnTo>
                    <a:pt x="9504" y="2047"/>
                  </a:lnTo>
                  <a:lnTo>
                    <a:pt x="9423" y="2010"/>
                  </a:lnTo>
                  <a:lnTo>
                    <a:pt x="9340" y="1971"/>
                  </a:lnTo>
                  <a:lnTo>
                    <a:pt x="9258" y="1932"/>
                  </a:lnTo>
                  <a:lnTo>
                    <a:pt x="9174" y="1893"/>
                  </a:lnTo>
                  <a:lnTo>
                    <a:pt x="9091" y="1855"/>
                  </a:lnTo>
                  <a:lnTo>
                    <a:pt x="9006" y="1816"/>
                  </a:lnTo>
                  <a:lnTo>
                    <a:pt x="8923" y="1780"/>
                  </a:lnTo>
                  <a:lnTo>
                    <a:pt x="8840" y="1743"/>
                  </a:lnTo>
                  <a:lnTo>
                    <a:pt x="8759" y="1707"/>
                  </a:lnTo>
                  <a:lnTo>
                    <a:pt x="8679" y="1673"/>
                  </a:lnTo>
                  <a:lnTo>
                    <a:pt x="8600" y="1640"/>
                  </a:lnTo>
                  <a:lnTo>
                    <a:pt x="8523" y="1608"/>
                  </a:lnTo>
                  <a:lnTo>
                    <a:pt x="8472" y="1587"/>
                  </a:lnTo>
                  <a:lnTo>
                    <a:pt x="8417" y="1562"/>
                  </a:lnTo>
                  <a:lnTo>
                    <a:pt x="8360" y="1537"/>
                  </a:lnTo>
                  <a:lnTo>
                    <a:pt x="8300" y="1511"/>
                  </a:lnTo>
                  <a:lnTo>
                    <a:pt x="8242" y="1485"/>
                  </a:lnTo>
                  <a:lnTo>
                    <a:pt x="8184" y="1461"/>
                  </a:lnTo>
                  <a:lnTo>
                    <a:pt x="8156" y="1451"/>
                  </a:lnTo>
                  <a:lnTo>
                    <a:pt x="8129" y="1442"/>
                  </a:lnTo>
                  <a:lnTo>
                    <a:pt x="8102" y="1433"/>
                  </a:lnTo>
                  <a:lnTo>
                    <a:pt x="8078" y="1426"/>
                  </a:lnTo>
                  <a:close/>
                </a:path>
              </a:pathLst>
            </a:custGeom>
            <a:solidFill>
              <a:schemeClr val="bg1">
                <a:lumMod val="95000"/>
                <a:alpha val="49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30" name="Freeform 5">
              <a:extLst>
                <a:ext uri="{FF2B5EF4-FFF2-40B4-BE49-F238E27FC236}">
                  <a16:creationId xmlns:a16="http://schemas.microsoft.com/office/drawing/2014/main" id="{BAF0D74E-2495-4E48-BCAC-D14C646FC487}"/>
                </a:ext>
              </a:extLst>
            </p:cNvPr>
            <p:cNvSpPr>
              <a:spLocks/>
            </p:cNvSpPr>
            <p:nvPr/>
          </p:nvSpPr>
          <p:spPr bwMode="auto">
            <a:xfrm>
              <a:off x="1197064" y="3421099"/>
              <a:ext cx="263057" cy="272508"/>
            </a:xfrm>
            <a:custGeom>
              <a:avLst/>
              <a:gdLst>
                <a:gd name="T0" fmla="*/ 7371 w 17675"/>
                <a:gd name="T1" fmla="*/ 1125 h 18310"/>
                <a:gd name="T2" fmla="*/ 5959 w 17675"/>
                <a:gd name="T3" fmla="*/ 593 h 18310"/>
                <a:gd name="T4" fmla="*/ 4735 w 17675"/>
                <a:gd name="T5" fmla="*/ 240 h 18310"/>
                <a:gd name="T6" fmla="*/ 3627 w 17675"/>
                <a:gd name="T7" fmla="*/ 54 h 18310"/>
                <a:gd name="T8" fmla="*/ 2806 w 17675"/>
                <a:gd name="T9" fmla="*/ 7 h 18310"/>
                <a:gd name="T10" fmla="*/ 2454 w 17675"/>
                <a:gd name="T11" fmla="*/ 85 h 18310"/>
                <a:gd name="T12" fmla="*/ 2132 w 17675"/>
                <a:gd name="T13" fmla="*/ 262 h 18310"/>
                <a:gd name="T14" fmla="*/ 1838 w 17675"/>
                <a:gd name="T15" fmla="*/ 533 h 18310"/>
                <a:gd name="T16" fmla="*/ 1454 w 17675"/>
                <a:gd name="T17" fmla="*/ 1111 h 18310"/>
                <a:gd name="T18" fmla="*/ 1261 w 17675"/>
                <a:gd name="T19" fmla="*/ 1545 h 18310"/>
                <a:gd name="T20" fmla="*/ 1008 w 17675"/>
                <a:gd name="T21" fmla="*/ 2315 h 18310"/>
                <a:gd name="T22" fmla="*/ 836 w 17675"/>
                <a:gd name="T23" fmla="*/ 2906 h 18310"/>
                <a:gd name="T24" fmla="*/ 683 w 17675"/>
                <a:gd name="T25" fmla="*/ 3519 h 18310"/>
                <a:gd name="T26" fmla="*/ 506 w 17675"/>
                <a:gd name="T27" fmla="*/ 4330 h 18310"/>
                <a:gd name="T28" fmla="*/ 356 w 17675"/>
                <a:gd name="T29" fmla="*/ 5177 h 18310"/>
                <a:gd name="T30" fmla="*/ 199 w 17675"/>
                <a:gd name="T31" fmla="*/ 6352 h 18310"/>
                <a:gd name="T32" fmla="*/ 65 w 17675"/>
                <a:gd name="T33" fmla="*/ 7805 h 18310"/>
                <a:gd name="T34" fmla="*/ 1 w 17675"/>
                <a:gd name="T35" fmla="*/ 9354 h 18310"/>
                <a:gd name="T36" fmla="*/ 54 w 17675"/>
                <a:gd name="T37" fmla="*/ 10490 h 18310"/>
                <a:gd name="T38" fmla="*/ 149 w 17675"/>
                <a:gd name="T39" fmla="*/ 11811 h 18310"/>
                <a:gd name="T40" fmla="*/ 298 w 17675"/>
                <a:gd name="T41" fmla="*/ 13066 h 18310"/>
                <a:gd name="T42" fmla="*/ 650 w 17675"/>
                <a:gd name="T43" fmla="*/ 14979 h 18310"/>
                <a:gd name="T44" fmla="*/ 991 w 17675"/>
                <a:gd name="T45" fmla="*/ 16266 h 18310"/>
                <a:gd name="T46" fmla="*/ 1332 w 17675"/>
                <a:gd name="T47" fmla="*/ 17156 h 18310"/>
                <a:gd name="T48" fmla="*/ 1598 w 17675"/>
                <a:gd name="T49" fmla="*/ 17614 h 18310"/>
                <a:gd name="T50" fmla="*/ 1917 w 17675"/>
                <a:gd name="T51" fmla="*/ 17970 h 18310"/>
                <a:gd name="T52" fmla="*/ 2349 w 17675"/>
                <a:gd name="T53" fmla="*/ 18232 h 18310"/>
                <a:gd name="T54" fmla="*/ 2745 w 17675"/>
                <a:gd name="T55" fmla="*/ 18309 h 18310"/>
                <a:gd name="T56" fmla="*/ 3384 w 17675"/>
                <a:gd name="T57" fmla="*/ 18287 h 18310"/>
                <a:gd name="T58" fmla="*/ 4157 w 17675"/>
                <a:gd name="T59" fmla="*/ 18192 h 18310"/>
                <a:gd name="T60" fmla="*/ 5006 w 17675"/>
                <a:gd name="T61" fmla="*/ 18009 h 18310"/>
                <a:gd name="T62" fmla="*/ 6483 w 17675"/>
                <a:gd name="T63" fmla="*/ 17544 h 18310"/>
                <a:gd name="T64" fmla="*/ 7200 w 17675"/>
                <a:gd name="T65" fmla="*/ 17277 h 18310"/>
                <a:gd name="T66" fmla="*/ 8295 w 17675"/>
                <a:gd name="T67" fmla="*/ 16841 h 18310"/>
                <a:gd name="T68" fmla="*/ 8872 w 17675"/>
                <a:gd name="T69" fmla="*/ 16605 h 18310"/>
                <a:gd name="T70" fmla="*/ 9346 w 17675"/>
                <a:gd name="T71" fmla="*/ 16391 h 18310"/>
                <a:gd name="T72" fmla="*/ 10057 w 17675"/>
                <a:gd name="T73" fmla="*/ 16048 h 18310"/>
                <a:gd name="T74" fmla="*/ 10903 w 17675"/>
                <a:gd name="T75" fmla="*/ 15584 h 18310"/>
                <a:gd name="T76" fmla="*/ 11867 w 17675"/>
                <a:gd name="T77" fmla="*/ 14997 h 18310"/>
                <a:gd name="T78" fmla="*/ 12590 w 17675"/>
                <a:gd name="T79" fmla="*/ 14528 h 18310"/>
                <a:gd name="T80" fmla="*/ 13212 w 17675"/>
                <a:gd name="T81" fmla="*/ 14088 h 18310"/>
                <a:gd name="T82" fmla="*/ 14481 w 17675"/>
                <a:gd name="T83" fmla="*/ 13112 h 18310"/>
                <a:gd name="T84" fmla="*/ 14802 w 17675"/>
                <a:gd name="T85" fmla="*/ 12854 h 18310"/>
                <a:gd name="T86" fmla="*/ 15451 w 17675"/>
                <a:gd name="T87" fmla="*/ 12291 h 18310"/>
                <a:gd name="T88" fmla="*/ 15927 w 17675"/>
                <a:gd name="T89" fmla="*/ 11853 h 18310"/>
                <a:gd name="T90" fmla="*/ 16443 w 17675"/>
                <a:gd name="T91" fmla="*/ 11335 h 18310"/>
                <a:gd name="T92" fmla="*/ 16856 w 17675"/>
                <a:gd name="T93" fmla="*/ 10896 h 18310"/>
                <a:gd name="T94" fmla="*/ 17295 w 17675"/>
                <a:gd name="T95" fmla="*/ 10296 h 18310"/>
                <a:gd name="T96" fmla="*/ 17543 w 17675"/>
                <a:gd name="T97" fmla="*/ 9805 h 18310"/>
                <a:gd name="T98" fmla="*/ 17675 w 17675"/>
                <a:gd name="T99" fmla="*/ 9283 h 18310"/>
                <a:gd name="T100" fmla="*/ 17609 w 17675"/>
                <a:gd name="T101" fmla="*/ 8895 h 18310"/>
                <a:gd name="T102" fmla="*/ 17328 w 17675"/>
                <a:gd name="T103" fmla="*/ 8254 h 18310"/>
                <a:gd name="T104" fmla="*/ 16958 w 17675"/>
                <a:gd name="T105" fmla="*/ 7727 h 18310"/>
                <a:gd name="T106" fmla="*/ 16207 w 17675"/>
                <a:gd name="T107" fmla="*/ 6899 h 18310"/>
                <a:gd name="T108" fmla="*/ 14144 w 17675"/>
                <a:gd name="T109" fmla="*/ 5052 h 18310"/>
                <a:gd name="T110" fmla="*/ 13172 w 17675"/>
                <a:gd name="T111" fmla="*/ 4299 h 18310"/>
                <a:gd name="T112" fmla="*/ 12177 w 17675"/>
                <a:gd name="T113" fmla="*/ 3589 h 18310"/>
                <a:gd name="T114" fmla="*/ 11125 w 17675"/>
                <a:gd name="T115" fmla="*/ 2920 h 18310"/>
                <a:gd name="T116" fmla="*/ 10015 w 17675"/>
                <a:gd name="T117" fmla="*/ 2305 h 18310"/>
                <a:gd name="T118" fmla="*/ 9091 w 17675"/>
                <a:gd name="T119" fmla="*/ 1855 h 18310"/>
                <a:gd name="T120" fmla="*/ 8300 w 17675"/>
                <a:gd name="T121" fmla="*/ 1511 h 18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75" h="18310">
                  <a:moveTo>
                    <a:pt x="8078" y="1426"/>
                  </a:moveTo>
                  <a:lnTo>
                    <a:pt x="8047" y="1409"/>
                  </a:lnTo>
                  <a:lnTo>
                    <a:pt x="8014" y="1392"/>
                  </a:lnTo>
                  <a:lnTo>
                    <a:pt x="7978" y="1376"/>
                  </a:lnTo>
                  <a:lnTo>
                    <a:pt x="7940" y="1360"/>
                  </a:lnTo>
                  <a:lnTo>
                    <a:pt x="7901" y="1345"/>
                  </a:lnTo>
                  <a:lnTo>
                    <a:pt x="7862" y="1330"/>
                  </a:lnTo>
                  <a:lnTo>
                    <a:pt x="7825" y="1315"/>
                  </a:lnTo>
                  <a:lnTo>
                    <a:pt x="7791" y="1301"/>
                  </a:lnTo>
                  <a:lnTo>
                    <a:pt x="7583" y="1213"/>
                  </a:lnTo>
                  <a:lnTo>
                    <a:pt x="7371" y="1125"/>
                  </a:lnTo>
                  <a:lnTo>
                    <a:pt x="7158" y="1038"/>
                  </a:lnTo>
                  <a:lnTo>
                    <a:pt x="6943" y="953"/>
                  </a:lnTo>
                  <a:lnTo>
                    <a:pt x="6836" y="911"/>
                  </a:lnTo>
                  <a:lnTo>
                    <a:pt x="6727" y="869"/>
                  </a:lnTo>
                  <a:lnTo>
                    <a:pt x="6618" y="827"/>
                  </a:lnTo>
                  <a:lnTo>
                    <a:pt x="6508" y="787"/>
                  </a:lnTo>
                  <a:lnTo>
                    <a:pt x="6400" y="747"/>
                  </a:lnTo>
                  <a:lnTo>
                    <a:pt x="6290" y="707"/>
                  </a:lnTo>
                  <a:lnTo>
                    <a:pt x="6180" y="668"/>
                  </a:lnTo>
                  <a:lnTo>
                    <a:pt x="6070" y="631"/>
                  </a:lnTo>
                  <a:lnTo>
                    <a:pt x="5959" y="593"/>
                  </a:lnTo>
                  <a:lnTo>
                    <a:pt x="5848" y="556"/>
                  </a:lnTo>
                  <a:lnTo>
                    <a:pt x="5737" y="521"/>
                  </a:lnTo>
                  <a:lnTo>
                    <a:pt x="5626" y="485"/>
                  </a:lnTo>
                  <a:lnTo>
                    <a:pt x="5515" y="451"/>
                  </a:lnTo>
                  <a:lnTo>
                    <a:pt x="5404" y="418"/>
                  </a:lnTo>
                  <a:lnTo>
                    <a:pt x="5292" y="386"/>
                  </a:lnTo>
                  <a:lnTo>
                    <a:pt x="5181" y="355"/>
                  </a:lnTo>
                  <a:lnTo>
                    <a:pt x="5069" y="324"/>
                  </a:lnTo>
                  <a:lnTo>
                    <a:pt x="4958" y="295"/>
                  </a:lnTo>
                  <a:lnTo>
                    <a:pt x="4846" y="267"/>
                  </a:lnTo>
                  <a:lnTo>
                    <a:pt x="4735" y="240"/>
                  </a:lnTo>
                  <a:lnTo>
                    <a:pt x="4623" y="215"/>
                  </a:lnTo>
                  <a:lnTo>
                    <a:pt x="4511" y="191"/>
                  </a:lnTo>
                  <a:lnTo>
                    <a:pt x="4400" y="168"/>
                  </a:lnTo>
                  <a:lnTo>
                    <a:pt x="4287" y="146"/>
                  </a:lnTo>
                  <a:lnTo>
                    <a:pt x="4234" y="136"/>
                  </a:lnTo>
                  <a:lnTo>
                    <a:pt x="4162" y="125"/>
                  </a:lnTo>
                  <a:lnTo>
                    <a:pt x="4075" y="112"/>
                  </a:lnTo>
                  <a:lnTo>
                    <a:pt x="3975" y="98"/>
                  </a:lnTo>
                  <a:lnTo>
                    <a:pt x="3865" y="84"/>
                  </a:lnTo>
                  <a:lnTo>
                    <a:pt x="3749" y="69"/>
                  </a:lnTo>
                  <a:lnTo>
                    <a:pt x="3627" y="54"/>
                  </a:lnTo>
                  <a:lnTo>
                    <a:pt x="3504" y="40"/>
                  </a:lnTo>
                  <a:lnTo>
                    <a:pt x="3381" y="27"/>
                  </a:lnTo>
                  <a:lnTo>
                    <a:pt x="3262" y="17"/>
                  </a:lnTo>
                  <a:lnTo>
                    <a:pt x="3148" y="8"/>
                  </a:lnTo>
                  <a:lnTo>
                    <a:pt x="3043" y="2"/>
                  </a:lnTo>
                  <a:lnTo>
                    <a:pt x="2994" y="1"/>
                  </a:lnTo>
                  <a:lnTo>
                    <a:pt x="2949" y="0"/>
                  </a:lnTo>
                  <a:lnTo>
                    <a:pt x="2908" y="0"/>
                  </a:lnTo>
                  <a:lnTo>
                    <a:pt x="2869" y="1"/>
                  </a:lnTo>
                  <a:lnTo>
                    <a:pt x="2834" y="3"/>
                  </a:lnTo>
                  <a:lnTo>
                    <a:pt x="2806" y="7"/>
                  </a:lnTo>
                  <a:lnTo>
                    <a:pt x="2780" y="11"/>
                  </a:lnTo>
                  <a:lnTo>
                    <a:pt x="2761" y="17"/>
                  </a:lnTo>
                  <a:lnTo>
                    <a:pt x="2724" y="19"/>
                  </a:lnTo>
                  <a:lnTo>
                    <a:pt x="2689" y="24"/>
                  </a:lnTo>
                  <a:lnTo>
                    <a:pt x="2655" y="29"/>
                  </a:lnTo>
                  <a:lnTo>
                    <a:pt x="2620" y="35"/>
                  </a:lnTo>
                  <a:lnTo>
                    <a:pt x="2586" y="43"/>
                  </a:lnTo>
                  <a:lnTo>
                    <a:pt x="2552" y="53"/>
                  </a:lnTo>
                  <a:lnTo>
                    <a:pt x="2518" y="63"/>
                  </a:lnTo>
                  <a:lnTo>
                    <a:pt x="2486" y="73"/>
                  </a:lnTo>
                  <a:lnTo>
                    <a:pt x="2454" y="85"/>
                  </a:lnTo>
                  <a:lnTo>
                    <a:pt x="2423" y="97"/>
                  </a:lnTo>
                  <a:lnTo>
                    <a:pt x="2393" y="111"/>
                  </a:lnTo>
                  <a:lnTo>
                    <a:pt x="2363" y="125"/>
                  </a:lnTo>
                  <a:lnTo>
                    <a:pt x="2333" y="138"/>
                  </a:lnTo>
                  <a:lnTo>
                    <a:pt x="2306" y="153"/>
                  </a:lnTo>
                  <a:lnTo>
                    <a:pt x="2278" y="169"/>
                  </a:lnTo>
                  <a:lnTo>
                    <a:pt x="2252" y="184"/>
                  </a:lnTo>
                  <a:lnTo>
                    <a:pt x="2218" y="205"/>
                  </a:lnTo>
                  <a:lnTo>
                    <a:pt x="2187" y="224"/>
                  </a:lnTo>
                  <a:lnTo>
                    <a:pt x="2158" y="244"/>
                  </a:lnTo>
                  <a:lnTo>
                    <a:pt x="2132" y="262"/>
                  </a:lnTo>
                  <a:lnTo>
                    <a:pt x="2108" y="280"/>
                  </a:lnTo>
                  <a:lnTo>
                    <a:pt x="2086" y="298"/>
                  </a:lnTo>
                  <a:lnTo>
                    <a:pt x="2065" y="315"/>
                  </a:lnTo>
                  <a:lnTo>
                    <a:pt x="2046" y="332"/>
                  </a:lnTo>
                  <a:lnTo>
                    <a:pt x="2007" y="367"/>
                  </a:lnTo>
                  <a:lnTo>
                    <a:pt x="1968" y="405"/>
                  </a:lnTo>
                  <a:lnTo>
                    <a:pt x="1927" y="446"/>
                  </a:lnTo>
                  <a:lnTo>
                    <a:pt x="1878" y="491"/>
                  </a:lnTo>
                  <a:lnTo>
                    <a:pt x="1866" y="504"/>
                  </a:lnTo>
                  <a:lnTo>
                    <a:pt x="1853" y="517"/>
                  </a:lnTo>
                  <a:lnTo>
                    <a:pt x="1838" y="533"/>
                  </a:lnTo>
                  <a:lnTo>
                    <a:pt x="1823" y="550"/>
                  </a:lnTo>
                  <a:lnTo>
                    <a:pt x="1790" y="592"/>
                  </a:lnTo>
                  <a:lnTo>
                    <a:pt x="1754" y="637"/>
                  </a:lnTo>
                  <a:lnTo>
                    <a:pt x="1717" y="689"/>
                  </a:lnTo>
                  <a:lnTo>
                    <a:pt x="1679" y="744"/>
                  </a:lnTo>
                  <a:lnTo>
                    <a:pt x="1639" y="802"/>
                  </a:lnTo>
                  <a:lnTo>
                    <a:pt x="1600" y="863"/>
                  </a:lnTo>
                  <a:lnTo>
                    <a:pt x="1561" y="926"/>
                  </a:lnTo>
                  <a:lnTo>
                    <a:pt x="1524" y="988"/>
                  </a:lnTo>
                  <a:lnTo>
                    <a:pt x="1488" y="1051"/>
                  </a:lnTo>
                  <a:lnTo>
                    <a:pt x="1454" y="1111"/>
                  </a:lnTo>
                  <a:lnTo>
                    <a:pt x="1425" y="1170"/>
                  </a:lnTo>
                  <a:lnTo>
                    <a:pt x="1398" y="1226"/>
                  </a:lnTo>
                  <a:lnTo>
                    <a:pt x="1387" y="1252"/>
                  </a:lnTo>
                  <a:lnTo>
                    <a:pt x="1377" y="1277"/>
                  </a:lnTo>
                  <a:lnTo>
                    <a:pt x="1367" y="1301"/>
                  </a:lnTo>
                  <a:lnTo>
                    <a:pt x="1359" y="1323"/>
                  </a:lnTo>
                  <a:lnTo>
                    <a:pt x="1340" y="1362"/>
                  </a:lnTo>
                  <a:lnTo>
                    <a:pt x="1320" y="1404"/>
                  </a:lnTo>
                  <a:lnTo>
                    <a:pt x="1300" y="1449"/>
                  </a:lnTo>
                  <a:lnTo>
                    <a:pt x="1280" y="1496"/>
                  </a:lnTo>
                  <a:lnTo>
                    <a:pt x="1261" y="1545"/>
                  </a:lnTo>
                  <a:lnTo>
                    <a:pt x="1241" y="1596"/>
                  </a:lnTo>
                  <a:lnTo>
                    <a:pt x="1222" y="1648"/>
                  </a:lnTo>
                  <a:lnTo>
                    <a:pt x="1204" y="1702"/>
                  </a:lnTo>
                  <a:lnTo>
                    <a:pt x="1167" y="1808"/>
                  </a:lnTo>
                  <a:lnTo>
                    <a:pt x="1133" y="1915"/>
                  </a:lnTo>
                  <a:lnTo>
                    <a:pt x="1101" y="2016"/>
                  </a:lnTo>
                  <a:lnTo>
                    <a:pt x="1071" y="2110"/>
                  </a:lnTo>
                  <a:lnTo>
                    <a:pt x="1055" y="2162"/>
                  </a:lnTo>
                  <a:lnTo>
                    <a:pt x="1039" y="2213"/>
                  </a:lnTo>
                  <a:lnTo>
                    <a:pt x="1023" y="2264"/>
                  </a:lnTo>
                  <a:lnTo>
                    <a:pt x="1008" y="2315"/>
                  </a:lnTo>
                  <a:lnTo>
                    <a:pt x="992" y="2367"/>
                  </a:lnTo>
                  <a:lnTo>
                    <a:pt x="976" y="2418"/>
                  </a:lnTo>
                  <a:lnTo>
                    <a:pt x="960" y="2471"/>
                  </a:lnTo>
                  <a:lnTo>
                    <a:pt x="944" y="2523"/>
                  </a:lnTo>
                  <a:lnTo>
                    <a:pt x="929" y="2573"/>
                  </a:lnTo>
                  <a:lnTo>
                    <a:pt x="913" y="2626"/>
                  </a:lnTo>
                  <a:lnTo>
                    <a:pt x="896" y="2682"/>
                  </a:lnTo>
                  <a:lnTo>
                    <a:pt x="880" y="2740"/>
                  </a:lnTo>
                  <a:lnTo>
                    <a:pt x="864" y="2797"/>
                  </a:lnTo>
                  <a:lnTo>
                    <a:pt x="849" y="2852"/>
                  </a:lnTo>
                  <a:lnTo>
                    <a:pt x="836" y="2906"/>
                  </a:lnTo>
                  <a:lnTo>
                    <a:pt x="827" y="2955"/>
                  </a:lnTo>
                  <a:lnTo>
                    <a:pt x="818" y="2977"/>
                  </a:lnTo>
                  <a:lnTo>
                    <a:pt x="809" y="3003"/>
                  </a:lnTo>
                  <a:lnTo>
                    <a:pt x="800" y="3033"/>
                  </a:lnTo>
                  <a:lnTo>
                    <a:pt x="790" y="3067"/>
                  </a:lnTo>
                  <a:lnTo>
                    <a:pt x="770" y="3142"/>
                  </a:lnTo>
                  <a:lnTo>
                    <a:pt x="749" y="3225"/>
                  </a:lnTo>
                  <a:lnTo>
                    <a:pt x="730" y="3310"/>
                  </a:lnTo>
                  <a:lnTo>
                    <a:pt x="712" y="3390"/>
                  </a:lnTo>
                  <a:lnTo>
                    <a:pt x="696" y="3461"/>
                  </a:lnTo>
                  <a:lnTo>
                    <a:pt x="683" y="3519"/>
                  </a:lnTo>
                  <a:lnTo>
                    <a:pt x="666" y="3593"/>
                  </a:lnTo>
                  <a:lnTo>
                    <a:pt x="649" y="3667"/>
                  </a:lnTo>
                  <a:lnTo>
                    <a:pt x="633" y="3740"/>
                  </a:lnTo>
                  <a:lnTo>
                    <a:pt x="617" y="3813"/>
                  </a:lnTo>
                  <a:lnTo>
                    <a:pt x="601" y="3886"/>
                  </a:lnTo>
                  <a:lnTo>
                    <a:pt x="585" y="3960"/>
                  </a:lnTo>
                  <a:lnTo>
                    <a:pt x="569" y="4033"/>
                  </a:lnTo>
                  <a:lnTo>
                    <a:pt x="553" y="4108"/>
                  </a:lnTo>
                  <a:lnTo>
                    <a:pt x="537" y="4182"/>
                  </a:lnTo>
                  <a:lnTo>
                    <a:pt x="522" y="4256"/>
                  </a:lnTo>
                  <a:lnTo>
                    <a:pt x="506" y="4330"/>
                  </a:lnTo>
                  <a:lnTo>
                    <a:pt x="491" y="4406"/>
                  </a:lnTo>
                  <a:lnTo>
                    <a:pt x="476" y="4483"/>
                  </a:lnTo>
                  <a:lnTo>
                    <a:pt x="461" y="4559"/>
                  </a:lnTo>
                  <a:lnTo>
                    <a:pt x="447" y="4636"/>
                  </a:lnTo>
                  <a:lnTo>
                    <a:pt x="433" y="4714"/>
                  </a:lnTo>
                  <a:lnTo>
                    <a:pt x="419" y="4791"/>
                  </a:lnTo>
                  <a:lnTo>
                    <a:pt x="405" y="4868"/>
                  </a:lnTo>
                  <a:lnTo>
                    <a:pt x="392" y="4946"/>
                  </a:lnTo>
                  <a:lnTo>
                    <a:pt x="380" y="5024"/>
                  </a:lnTo>
                  <a:lnTo>
                    <a:pt x="367" y="5100"/>
                  </a:lnTo>
                  <a:lnTo>
                    <a:pt x="356" y="5177"/>
                  </a:lnTo>
                  <a:lnTo>
                    <a:pt x="346" y="5253"/>
                  </a:lnTo>
                  <a:lnTo>
                    <a:pt x="335" y="5328"/>
                  </a:lnTo>
                  <a:lnTo>
                    <a:pt x="320" y="5442"/>
                  </a:lnTo>
                  <a:lnTo>
                    <a:pt x="304" y="5555"/>
                  </a:lnTo>
                  <a:lnTo>
                    <a:pt x="289" y="5668"/>
                  </a:lnTo>
                  <a:lnTo>
                    <a:pt x="275" y="5781"/>
                  </a:lnTo>
                  <a:lnTo>
                    <a:pt x="259" y="5896"/>
                  </a:lnTo>
                  <a:lnTo>
                    <a:pt x="244" y="6009"/>
                  </a:lnTo>
                  <a:lnTo>
                    <a:pt x="229" y="6124"/>
                  </a:lnTo>
                  <a:lnTo>
                    <a:pt x="214" y="6238"/>
                  </a:lnTo>
                  <a:lnTo>
                    <a:pt x="199" y="6352"/>
                  </a:lnTo>
                  <a:lnTo>
                    <a:pt x="185" y="6467"/>
                  </a:lnTo>
                  <a:lnTo>
                    <a:pt x="173" y="6581"/>
                  </a:lnTo>
                  <a:lnTo>
                    <a:pt x="160" y="6697"/>
                  </a:lnTo>
                  <a:lnTo>
                    <a:pt x="148" y="6811"/>
                  </a:lnTo>
                  <a:lnTo>
                    <a:pt x="137" y="6927"/>
                  </a:lnTo>
                  <a:lnTo>
                    <a:pt x="127" y="7042"/>
                  </a:lnTo>
                  <a:lnTo>
                    <a:pt x="119" y="7158"/>
                  </a:lnTo>
                  <a:lnTo>
                    <a:pt x="105" y="7319"/>
                  </a:lnTo>
                  <a:lnTo>
                    <a:pt x="92" y="7481"/>
                  </a:lnTo>
                  <a:lnTo>
                    <a:pt x="79" y="7643"/>
                  </a:lnTo>
                  <a:lnTo>
                    <a:pt x="65" y="7805"/>
                  </a:lnTo>
                  <a:lnTo>
                    <a:pt x="54" y="7967"/>
                  </a:lnTo>
                  <a:lnTo>
                    <a:pt x="42" y="8130"/>
                  </a:lnTo>
                  <a:lnTo>
                    <a:pt x="31" y="8293"/>
                  </a:lnTo>
                  <a:lnTo>
                    <a:pt x="22" y="8456"/>
                  </a:lnTo>
                  <a:lnTo>
                    <a:pt x="14" y="8619"/>
                  </a:lnTo>
                  <a:lnTo>
                    <a:pt x="8" y="8782"/>
                  </a:lnTo>
                  <a:lnTo>
                    <a:pt x="3" y="8946"/>
                  </a:lnTo>
                  <a:lnTo>
                    <a:pt x="0" y="9109"/>
                  </a:lnTo>
                  <a:lnTo>
                    <a:pt x="0" y="9190"/>
                  </a:lnTo>
                  <a:lnTo>
                    <a:pt x="0" y="9273"/>
                  </a:lnTo>
                  <a:lnTo>
                    <a:pt x="1" y="9354"/>
                  </a:lnTo>
                  <a:lnTo>
                    <a:pt x="2" y="9437"/>
                  </a:lnTo>
                  <a:lnTo>
                    <a:pt x="3" y="9518"/>
                  </a:lnTo>
                  <a:lnTo>
                    <a:pt x="7" y="9599"/>
                  </a:lnTo>
                  <a:lnTo>
                    <a:pt x="10" y="9681"/>
                  </a:lnTo>
                  <a:lnTo>
                    <a:pt x="14" y="9763"/>
                  </a:lnTo>
                  <a:lnTo>
                    <a:pt x="21" y="9885"/>
                  </a:lnTo>
                  <a:lnTo>
                    <a:pt x="27" y="10006"/>
                  </a:lnTo>
                  <a:lnTo>
                    <a:pt x="34" y="10128"/>
                  </a:lnTo>
                  <a:lnTo>
                    <a:pt x="41" y="10249"/>
                  </a:lnTo>
                  <a:lnTo>
                    <a:pt x="47" y="10369"/>
                  </a:lnTo>
                  <a:lnTo>
                    <a:pt x="54" y="10490"/>
                  </a:lnTo>
                  <a:lnTo>
                    <a:pt x="61" y="10611"/>
                  </a:lnTo>
                  <a:lnTo>
                    <a:pt x="68" y="10731"/>
                  </a:lnTo>
                  <a:lnTo>
                    <a:pt x="74" y="10851"/>
                  </a:lnTo>
                  <a:lnTo>
                    <a:pt x="82" y="10971"/>
                  </a:lnTo>
                  <a:lnTo>
                    <a:pt x="90" y="11091"/>
                  </a:lnTo>
                  <a:lnTo>
                    <a:pt x="98" y="11213"/>
                  </a:lnTo>
                  <a:lnTo>
                    <a:pt x="108" y="11333"/>
                  </a:lnTo>
                  <a:lnTo>
                    <a:pt x="117" y="11454"/>
                  </a:lnTo>
                  <a:lnTo>
                    <a:pt x="127" y="11575"/>
                  </a:lnTo>
                  <a:lnTo>
                    <a:pt x="138" y="11697"/>
                  </a:lnTo>
                  <a:lnTo>
                    <a:pt x="149" y="11811"/>
                  </a:lnTo>
                  <a:lnTo>
                    <a:pt x="160" y="11926"/>
                  </a:lnTo>
                  <a:lnTo>
                    <a:pt x="172" y="12040"/>
                  </a:lnTo>
                  <a:lnTo>
                    <a:pt x="184" y="12154"/>
                  </a:lnTo>
                  <a:lnTo>
                    <a:pt x="197" y="12269"/>
                  </a:lnTo>
                  <a:lnTo>
                    <a:pt x="209" y="12383"/>
                  </a:lnTo>
                  <a:lnTo>
                    <a:pt x="223" y="12498"/>
                  </a:lnTo>
                  <a:lnTo>
                    <a:pt x="237" y="12611"/>
                  </a:lnTo>
                  <a:lnTo>
                    <a:pt x="252" y="12725"/>
                  </a:lnTo>
                  <a:lnTo>
                    <a:pt x="267" y="12839"/>
                  </a:lnTo>
                  <a:lnTo>
                    <a:pt x="281" y="12953"/>
                  </a:lnTo>
                  <a:lnTo>
                    <a:pt x="298" y="13066"/>
                  </a:lnTo>
                  <a:lnTo>
                    <a:pt x="314" y="13180"/>
                  </a:lnTo>
                  <a:lnTo>
                    <a:pt x="331" y="13293"/>
                  </a:lnTo>
                  <a:lnTo>
                    <a:pt x="349" y="13406"/>
                  </a:lnTo>
                  <a:lnTo>
                    <a:pt x="366" y="13519"/>
                  </a:lnTo>
                  <a:lnTo>
                    <a:pt x="398" y="13707"/>
                  </a:lnTo>
                  <a:lnTo>
                    <a:pt x="433" y="13905"/>
                  </a:lnTo>
                  <a:lnTo>
                    <a:pt x="470" y="14110"/>
                  </a:lnTo>
                  <a:lnTo>
                    <a:pt x="511" y="14322"/>
                  </a:lnTo>
                  <a:lnTo>
                    <a:pt x="555" y="14538"/>
                  </a:lnTo>
                  <a:lnTo>
                    <a:pt x="602" y="14757"/>
                  </a:lnTo>
                  <a:lnTo>
                    <a:pt x="650" y="14979"/>
                  </a:lnTo>
                  <a:lnTo>
                    <a:pt x="701" y="15200"/>
                  </a:lnTo>
                  <a:lnTo>
                    <a:pt x="729" y="15311"/>
                  </a:lnTo>
                  <a:lnTo>
                    <a:pt x="755" y="15420"/>
                  </a:lnTo>
                  <a:lnTo>
                    <a:pt x="784" y="15530"/>
                  </a:lnTo>
                  <a:lnTo>
                    <a:pt x="811" y="15639"/>
                  </a:lnTo>
                  <a:lnTo>
                    <a:pt x="840" y="15747"/>
                  </a:lnTo>
                  <a:lnTo>
                    <a:pt x="870" y="15854"/>
                  </a:lnTo>
                  <a:lnTo>
                    <a:pt x="899" y="15959"/>
                  </a:lnTo>
                  <a:lnTo>
                    <a:pt x="929" y="16064"/>
                  </a:lnTo>
                  <a:lnTo>
                    <a:pt x="960" y="16165"/>
                  </a:lnTo>
                  <a:lnTo>
                    <a:pt x="991" y="16266"/>
                  </a:lnTo>
                  <a:lnTo>
                    <a:pt x="1022" y="16365"/>
                  </a:lnTo>
                  <a:lnTo>
                    <a:pt x="1054" y="16461"/>
                  </a:lnTo>
                  <a:lnTo>
                    <a:pt x="1086" y="16556"/>
                  </a:lnTo>
                  <a:lnTo>
                    <a:pt x="1119" y="16646"/>
                  </a:lnTo>
                  <a:lnTo>
                    <a:pt x="1152" y="16735"/>
                  </a:lnTo>
                  <a:lnTo>
                    <a:pt x="1185" y="16821"/>
                  </a:lnTo>
                  <a:lnTo>
                    <a:pt x="1225" y="16920"/>
                  </a:lnTo>
                  <a:lnTo>
                    <a:pt x="1267" y="17017"/>
                  </a:lnTo>
                  <a:lnTo>
                    <a:pt x="1288" y="17064"/>
                  </a:lnTo>
                  <a:lnTo>
                    <a:pt x="1310" y="17111"/>
                  </a:lnTo>
                  <a:lnTo>
                    <a:pt x="1332" y="17156"/>
                  </a:lnTo>
                  <a:lnTo>
                    <a:pt x="1354" y="17202"/>
                  </a:lnTo>
                  <a:lnTo>
                    <a:pt x="1377" y="17247"/>
                  </a:lnTo>
                  <a:lnTo>
                    <a:pt x="1399" y="17290"/>
                  </a:lnTo>
                  <a:lnTo>
                    <a:pt x="1423" y="17334"/>
                  </a:lnTo>
                  <a:lnTo>
                    <a:pt x="1447" y="17376"/>
                  </a:lnTo>
                  <a:lnTo>
                    <a:pt x="1471" y="17417"/>
                  </a:lnTo>
                  <a:lnTo>
                    <a:pt x="1496" y="17459"/>
                  </a:lnTo>
                  <a:lnTo>
                    <a:pt x="1521" y="17499"/>
                  </a:lnTo>
                  <a:lnTo>
                    <a:pt x="1546" y="17538"/>
                  </a:lnTo>
                  <a:lnTo>
                    <a:pt x="1572" y="17576"/>
                  </a:lnTo>
                  <a:lnTo>
                    <a:pt x="1598" y="17614"/>
                  </a:lnTo>
                  <a:lnTo>
                    <a:pt x="1625" y="17651"/>
                  </a:lnTo>
                  <a:lnTo>
                    <a:pt x="1652" y="17687"/>
                  </a:lnTo>
                  <a:lnTo>
                    <a:pt x="1680" y="17722"/>
                  </a:lnTo>
                  <a:lnTo>
                    <a:pt x="1707" y="17756"/>
                  </a:lnTo>
                  <a:lnTo>
                    <a:pt x="1736" y="17789"/>
                  </a:lnTo>
                  <a:lnTo>
                    <a:pt x="1764" y="17822"/>
                  </a:lnTo>
                  <a:lnTo>
                    <a:pt x="1794" y="17853"/>
                  </a:lnTo>
                  <a:lnTo>
                    <a:pt x="1824" y="17884"/>
                  </a:lnTo>
                  <a:lnTo>
                    <a:pt x="1854" y="17914"/>
                  </a:lnTo>
                  <a:lnTo>
                    <a:pt x="1885" y="17943"/>
                  </a:lnTo>
                  <a:lnTo>
                    <a:pt x="1917" y="17970"/>
                  </a:lnTo>
                  <a:lnTo>
                    <a:pt x="1947" y="17998"/>
                  </a:lnTo>
                  <a:lnTo>
                    <a:pt x="1980" y="18023"/>
                  </a:lnTo>
                  <a:lnTo>
                    <a:pt x="2013" y="18048"/>
                  </a:lnTo>
                  <a:lnTo>
                    <a:pt x="2052" y="18075"/>
                  </a:lnTo>
                  <a:lnTo>
                    <a:pt x="2091" y="18102"/>
                  </a:lnTo>
                  <a:lnTo>
                    <a:pt x="2132" y="18127"/>
                  </a:lnTo>
                  <a:lnTo>
                    <a:pt x="2173" y="18151"/>
                  </a:lnTo>
                  <a:lnTo>
                    <a:pt x="2215" y="18174"/>
                  </a:lnTo>
                  <a:lnTo>
                    <a:pt x="2259" y="18194"/>
                  </a:lnTo>
                  <a:lnTo>
                    <a:pt x="2303" y="18214"/>
                  </a:lnTo>
                  <a:lnTo>
                    <a:pt x="2349" y="18232"/>
                  </a:lnTo>
                  <a:lnTo>
                    <a:pt x="2397" y="18249"/>
                  </a:lnTo>
                  <a:lnTo>
                    <a:pt x="2446" y="18264"/>
                  </a:lnTo>
                  <a:lnTo>
                    <a:pt x="2497" y="18277"/>
                  </a:lnTo>
                  <a:lnTo>
                    <a:pt x="2549" y="18287"/>
                  </a:lnTo>
                  <a:lnTo>
                    <a:pt x="2576" y="18292"/>
                  </a:lnTo>
                  <a:lnTo>
                    <a:pt x="2603" y="18296"/>
                  </a:lnTo>
                  <a:lnTo>
                    <a:pt x="2631" y="18300"/>
                  </a:lnTo>
                  <a:lnTo>
                    <a:pt x="2658" y="18303"/>
                  </a:lnTo>
                  <a:lnTo>
                    <a:pt x="2687" y="18305"/>
                  </a:lnTo>
                  <a:lnTo>
                    <a:pt x="2716" y="18308"/>
                  </a:lnTo>
                  <a:lnTo>
                    <a:pt x="2745" y="18309"/>
                  </a:lnTo>
                  <a:lnTo>
                    <a:pt x="2776" y="18309"/>
                  </a:lnTo>
                  <a:lnTo>
                    <a:pt x="2835" y="18310"/>
                  </a:lnTo>
                  <a:lnTo>
                    <a:pt x="2896" y="18310"/>
                  </a:lnTo>
                  <a:lnTo>
                    <a:pt x="2957" y="18309"/>
                  </a:lnTo>
                  <a:lnTo>
                    <a:pt x="3017" y="18308"/>
                  </a:lnTo>
                  <a:lnTo>
                    <a:pt x="3079" y="18305"/>
                  </a:lnTo>
                  <a:lnTo>
                    <a:pt x="3140" y="18303"/>
                  </a:lnTo>
                  <a:lnTo>
                    <a:pt x="3200" y="18300"/>
                  </a:lnTo>
                  <a:lnTo>
                    <a:pt x="3262" y="18296"/>
                  </a:lnTo>
                  <a:lnTo>
                    <a:pt x="3323" y="18292"/>
                  </a:lnTo>
                  <a:lnTo>
                    <a:pt x="3384" y="18287"/>
                  </a:lnTo>
                  <a:lnTo>
                    <a:pt x="3444" y="18283"/>
                  </a:lnTo>
                  <a:lnTo>
                    <a:pt x="3505" y="18277"/>
                  </a:lnTo>
                  <a:lnTo>
                    <a:pt x="3565" y="18271"/>
                  </a:lnTo>
                  <a:lnTo>
                    <a:pt x="3625" y="18264"/>
                  </a:lnTo>
                  <a:lnTo>
                    <a:pt x="3686" y="18257"/>
                  </a:lnTo>
                  <a:lnTo>
                    <a:pt x="3745" y="18250"/>
                  </a:lnTo>
                  <a:lnTo>
                    <a:pt x="3829" y="18240"/>
                  </a:lnTo>
                  <a:lnTo>
                    <a:pt x="3912" y="18230"/>
                  </a:lnTo>
                  <a:lnTo>
                    <a:pt x="3995" y="18218"/>
                  </a:lnTo>
                  <a:lnTo>
                    <a:pt x="4076" y="18206"/>
                  </a:lnTo>
                  <a:lnTo>
                    <a:pt x="4157" y="18192"/>
                  </a:lnTo>
                  <a:lnTo>
                    <a:pt x="4236" y="18178"/>
                  </a:lnTo>
                  <a:lnTo>
                    <a:pt x="4316" y="18165"/>
                  </a:lnTo>
                  <a:lnTo>
                    <a:pt x="4395" y="18150"/>
                  </a:lnTo>
                  <a:lnTo>
                    <a:pt x="4473" y="18134"/>
                  </a:lnTo>
                  <a:lnTo>
                    <a:pt x="4549" y="18118"/>
                  </a:lnTo>
                  <a:lnTo>
                    <a:pt x="4627" y="18101"/>
                  </a:lnTo>
                  <a:lnTo>
                    <a:pt x="4704" y="18083"/>
                  </a:lnTo>
                  <a:lnTo>
                    <a:pt x="4779" y="18066"/>
                  </a:lnTo>
                  <a:lnTo>
                    <a:pt x="4855" y="18048"/>
                  </a:lnTo>
                  <a:lnTo>
                    <a:pt x="4931" y="18028"/>
                  </a:lnTo>
                  <a:lnTo>
                    <a:pt x="5006" y="18009"/>
                  </a:lnTo>
                  <a:lnTo>
                    <a:pt x="5156" y="17969"/>
                  </a:lnTo>
                  <a:lnTo>
                    <a:pt x="5305" y="17927"/>
                  </a:lnTo>
                  <a:lnTo>
                    <a:pt x="5455" y="17882"/>
                  </a:lnTo>
                  <a:lnTo>
                    <a:pt x="5603" y="17836"/>
                  </a:lnTo>
                  <a:lnTo>
                    <a:pt x="5753" y="17789"/>
                  </a:lnTo>
                  <a:lnTo>
                    <a:pt x="5904" y="17741"/>
                  </a:lnTo>
                  <a:lnTo>
                    <a:pt x="6056" y="17691"/>
                  </a:lnTo>
                  <a:lnTo>
                    <a:pt x="6211" y="17639"/>
                  </a:lnTo>
                  <a:lnTo>
                    <a:pt x="6273" y="17619"/>
                  </a:lnTo>
                  <a:lnTo>
                    <a:pt x="6368" y="17586"/>
                  </a:lnTo>
                  <a:lnTo>
                    <a:pt x="6483" y="17544"/>
                  </a:lnTo>
                  <a:lnTo>
                    <a:pt x="6608" y="17501"/>
                  </a:lnTo>
                  <a:lnTo>
                    <a:pt x="6729" y="17456"/>
                  </a:lnTo>
                  <a:lnTo>
                    <a:pt x="6837" y="17415"/>
                  </a:lnTo>
                  <a:lnTo>
                    <a:pt x="6881" y="17398"/>
                  </a:lnTo>
                  <a:lnTo>
                    <a:pt x="6917" y="17382"/>
                  </a:lnTo>
                  <a:lnTo>
                    <a:pt x="6943" y="17369"/>
                  </a:lnTo>
                  <a:lnTo>
                    <a:pt x="6959" y="17361"/>
                  </a:lnTo>
                  <a:lnTo>
                    <a:pt x="6994" y="17351"/>
                  </a:lnTo>
                  <a:lnTo>
                    <a:pt x="7046" y="17333"/>
                  </a:lnTo>
                  <a:lnTo>
                    <a:pt x="7116" y="17308"/>
                  </a:lnTo>
                  <a:lnTo>
                    <a:pt x="7200" y="17277"/>
                  </a:lnTo>
                  <a:lnTo>
                    <a:pt x="7294" y="17240"/>
                  </a:lnTo>
                  <a:lnTo>
                    <a:pt x="7397" y="17200"/>
                  </a:lnTo>
                  <a:lnTo>
                    <a:pt x="7507" y="17156"/>
                  </a:lnTo>
                  <a:lnTo>
                    <a:pt x="7621" y="17112"/>
                  </a:lnTo>
                  <a:lnTo>
                    <a:pt x="7734" y="17066"/>
                  </a:lnTo>
                  <a:lnTo>
                    <a:pt x="7846" y="17021"/>
                  </a:lnTo>
                  <a:lnTo>
                    <a:pt x="7955" y="16977"/>
                  </a:lnTo>
                  <a:lnTo>
                    <a:pt x="8057" y="16937"/>
                  </a:lnTo>
                  <a:lnTo>
                    <a:pt x="8148" y="16899"/>
                  </a:lnTo>
                  <a:lnTo>
                    <a:pt x="8228" y="16867"/>
                  </a:lnTo>
                  <a:lnTo>
                    <a:pt x="8295" y="16841"/>
                  </a:lnTo>
                  <a:lnTo>
                    <a:pt x="8344" y="16821"/>
                  </a:lnTo>
                  <a:lnTo>
                    <a:pt x="8396" y="16799"/>
                  </a:lnTo>
                  <a:lnTo>
                    <a:pt x="8454" y="16778"/>
                  </a:lnTo>
                  <a:lnTo>
                    <a:pt x="8513" y="16755"/>
                  </a:lnTo>
                  <a:lnTo>
                    <a:pt x="8574" y="16731"/>
                  </a:lnTo>
                  <a:lnTo>
                    <a:pt x="8633" y="16707"/>
                  </a:lnTo>
                  <a:lnTo>
                    <a:pt x="8690" y="16682"/>
                  </a:lnTo>
                  <a:lnTo>
                    <a:pt x="8744" y="16658"/>
                  </a:lnTo>
                  <a:lnTo>
                    <a:pt x="8792" y="16633"/>
                  </a:lnTo>
                  <a:lnTo>
                    <a:pt x="8829" y="16621"/>
                  </a:lnTo>
                  <a:lnTo>
                    <a:pt x="8872" y="16605"/>
                  </a:lnTo>
                  <a:lnTo>
                    <a:pt x="8918" y="16587"/>
                  </a:lnTo>
                  <a:lnTo>
                    <a:pt x="8965" y="16565"/>
                  </a:lnTo>
                  <a:lnTo>
                    <a:pt x="9013" y="16543"/>
                  </a:lnTo>
                  <a:lnTo>
                    <a:pt x="9059" y="16522"/>
                  </a:lnTo>
                  <a:lnTo>
                    <a:pt x="9100" y="16502"/>
                  </a:lnTo>
                  <a:lnTo>
                    <a:pt x="9137" y="16485"/>
                  </a:lnTo>
                  <a:lnTo>
                    <a:pt x="9178" y="16465"/>
                  </a:lnTo>
                  <a:lnTo>
                    <a:pt x="9220" y="16447"/>
                  </a:lnTo>
                  <a:lnTo>
                    <a:pt x="9263" y="16429"/>
                  </a:lnTo>
                  <a:lnTo>
                    <a:pt x="9304" y="16409"/>
                  </a:lnTo>
                  <a:lnTo>
                    <a:pt x="9346" y="16391"/>
                  </a:lnTo>
                  <a:lnTo>
                    <a:pt x="9388" y="16371"/>
                  </a:lnTo>
                  <a:lnTo>
                    <a:pt x="9430" y="16352"/>
                  </a:lnTo>
                  <a:lnTo>
                    <a:pt x="9471" y="16331"/>
                  </a:lnTo>
                  <a:lnTo>
                    <a:pt x="9550" y="16292"/>
                  </a:lnTo>
                  <a:lnTo>
                    <a:pt x="9633" y="16254"/>
                  </a:lnTo>
                  <a:lnTo>
                    <a:pt x="9720" y="16214"/>
                  </a:lnTo>
                  <a:lnTo>
                    <a:pt x="9807" y="16173"/>
                  </a:lnTo>
                  <a:lnTo>
                    <a:pt x="9894" y="16132"/>
                  </a:lnTo>
                  <a:lnTo>
                    <a:pt x="9978" y="16091"/>
                  </a:lnTo>
                  <a:lnTo>
                    <a:pt x="10018" y="16069"/>
                  </a:lnTo>
                  <a:lnTo>
                    <a:pt x="10057" y="16048"/>
                  </a:lnTo>
                  <a:lnTo>
                    <a:pt x="10093" y="16026"/>
                  </a:lnTo>
                  <a:lnTo>
                    <a:pt x="10129" y="16004"/>
                  </a:lnTo>
                  <a:lnTo>
                    <a:pt x="10153" y="15994"/>
                  </a:lnTo>
                  <a:lnTo>
                    <a:pt x="10184" y="15979"/>
                  </a:lnTo>
                  <a:lnTo>
                    <a:pt x="10220" y="15962"/>
                  </a:lnTo>
                  <a:lnTo>
                    <a:pt x="10263" y="15939"/>
                  </a:lnTo>
                  <a:lnTo>
                    <a:pt x="10363" y="15886"/>
                  </a:lnTo>
                  <a:lnTo>
                    <a:pt x="10482" y="15821"/>
                  </a:lnTo>
                  <a:lnTo>
                    <a:pt x="10614" y="15748"/>
                  </a:lnTo>
                  <a:lnTo>
                    <a:pt x="10756" y="15669"/>
                  </a:lnTo>
                  <a:lnTo>
                    <a:pt x="10903" y="15584"/>
                  </a:lnTo>
                  <a:lnTo>
                    <a:pt x="11053" y="15498"/>
                  </a:lnTo>
                  <a:lnTo>
                    <a:pt x="11202" y="15411"/>
                  </a:lnTo>
                  <a:lnTo>
                    <a:pt x="11344" y="15328"/>
                  </a:lnTo>
                  <a:lnTo>
                    <a:pt x="11477" y="15249"/>
                  </a:lnTo>
                  <a:lnTo>
                    <a:pt x="11597" y="15176"/>
                  </a:lnTo>
                  <a:lnTo>
                    <a:pt x="11700" y="15111"/>
                  </a:lnTo>
                  <a:lnTo>
                    <a:pt x="11781" y="15060"/>
                  </a:lnTo>
                  <a:lnTo>
                    <a:pt x="11813" y="15038"/>
                  </a:lnTo>
                  <a:lnTo>
                    <a:pt x="11838" y="15021"/>
                  </a:lnTo>
                  <a:lnTo>
                    <a:pt x="11857" y="15007"/>
                  </a:lnTo>
                  <a:lnTo>
                    <a:pt x="11867" y="14997"/>
                  </a:lnTo>
                  <a:lnTo>
                    <a:pt x="11879" y="14991"/>
                  </a:lnTo>
                  <a:lnTo>
                    <a:pt x="11898" y="14982"/>
                  </a:lnTo>
                  <a:lnTo>
                    <a:pt x="11919" y="14970"/>
                  </a:lnTo>
                  <a:lnTo>
                    <a:pt x="11947" y="14954"/>
                  </a:lnTo>
                  <a:lnTo>
                    <a:pt x="12012" y="14913"/>
                  </a:lnTo>
                  <a:lnTo>
                    <a:pt x="12090" y="14864"/>
                  </a:lnTo>
                  <a:lnTo>
                    <a:pt x="12179" y="14806"/>
                  </a:lnTo>
                  <a:lnTo>
                    <a:pt x="12276" y="14741"/>
                  </a:lnTo>
                  <a:lnTo>
                    <a:pt x="12379" y="14672"/>
                  </a:lnTo>
                  <a:lnTo>
                    <a:pt x="12485" y="14600"/>
                  </a:lnTo>
                  <a:lnTo>
                    <a:pt x="12590" y="14528"/>
                  </a:lnTo>
                  <a:lnTo>
                    <a:pt x="12694" y="14457"/>
                  </a:lnTo>
                  <a:lnTo>
                    <a:pt x="12791" y="14388"/>
                  </a:lnTo>
                  <a:lnTo>
                    <a:pt x="12883" y="14324"/>
                  </a:lnTo>
                  <a:lnTo>
                    <a:pt x="12963" y="14267"/>
                  </a:lnTo>
                  <a:lnTo>
                    <a:pt x="13031" y="14218"/>
                  </a:lnTo>
                  <a:lnTo>
                    <a:pt x="13083" y="14179"/>
                  </a:lnTo>
                  <a:lnTo>
                    <a:pt x="13116" y="14152"/>
                  </a:lnTo>
                  <a:lnTo>
                    <a:pt x="13131" y="14143"/>
                  </a:lnTo>
                  <a:lnTo>
                    <a:pt x="13152" y="14131"/>
                  </a:lnTo>
                  <a:lnTo>
                    <a:pt x="13179" y="14112"/>
                  </a:lnTo>
                  <a:lnTo>
                    <a:pt x="13212" y="14088"/>
                  </a:lnTo>
                  <a:lnTo>
                    <a:pt x="13294" y="14030"/>
                  </a:lnTo>
                  <a:lnTo>
                    <a:pt x="13392" y="13958"/>
                  </a:lnTo>
                  <a:lnTo>
                    <a:pt x="13505" y="13873"/>
                  </a:lnTo>
                  <a:lnTo>
                    <a:pt x="13628" y="13779"/>
                  </a:lnTo>
                  <a:lnTo>
                    <a:pt x="13758" y="13680"/>
                  </a:lnTo>
                  <a:lnTo>
                    <a:pt x="13891" y="13578"/>
                  </a:lnTo>
                  <a:lnTo>
                    <a:pt x="14024" y="13475"/>
                  </a:lnTo>
                  <a:lnTo>
                    <a:pt x="14153" y="13374"/>
                  </a:lnTo>
                  <a:lnTo>
                    <a:pt x="14274" y="13278"/>
                  </a:lnTo>
                  <a:lnTo>
                    <a:pt x="14385" y="13190"/>
                  </a:lnTo>
                  <a:lnTo>
                    <a:pt x="14481" y="13112"/>
                  </a:lnTo>
                  <a:lnTo>
                    <a:pt x="14559" y="13048"/>
                  </a:lnTo>
                  <a:lnTo>
                    <a:pt x="14590" y="13022"/>
                  </a:lnTo>
                  <a:lnTo>
                    <a:pt x="14615" y="13000"/>
                  </a:lnTo>
                  <a:lnTo>
                    <a:pt x="14634" y="12982"/>
                  </a:lnTo>
                  <a:lnTo>
                    <a:pt x="14645" y="12970"/>
                  </a:lnTo>
                  <a:lnTo>
                    <a:pt x="14658" y="12963"/>
                  </a:lnTo>
                  <a:lnTo>
                    <a:pt x="14673" y="12954"/>
                  </a:lnTo>
                  <a:lnTo>
                    <a:pt x="14690" y="12942"/>
                  </a:lnTo>
                  <a:lnTo>
                    <a:pt x="14708" y="12928"/>
                  </a:lnTo>
                  <a:lnTo>
                    <a:pt x="14751" y="12895"/>
                  </a:lnTo>
                  <a:lnTo>
                    <a:pt x="14802" y="12854"/>
                  </a:lnTo>
                  <a:lnTo>
                    <a:pt x="14857" y="12807"/>
                  </a:lnTo>
                  <a:lnTo>
                    <a:pt x="14917" y="12756"/>
                  </a:lnTo>
                  <a:lnTo>
                    <a:pt x="14979" y="12701"/>
                  </a:lnTo>
                  <a:lnTo>
                    <a:pt x="15044" y="12645"/>
                  </a:lnTo>
                  <a:lnTo>
                    <a:pt x="15110" y="12587"/>
                  </a:lnTo>
                  <a:lnTo>
                    <a:pt x="15175" y="12530"/>
                  </a:lnTo>
                  <a:lnTo>
                    <a:pt x="15238" y="12475"/>
                  </a:lnTo>
                  <a:lnTo>
                    <a:pt x="15298" y="12421"/>
                  </a:lnTo>
                  <a:lnTo>
                    <a:pt x="15354" y="12372"/>
                  </a:lnTo>
                  <a:lnTo>
                    <a:pt x="15405" y="12328"/>
                  </a:lnTo>
                  <a:lnTo>
                    <a:pt x="15451" y="12291"/>
                  </a:lnTo>
                  <a:lnTo>
                    <a:pt x="15487" y="12261"/>
                  </a:lnTo>
                  <a:lnTo>
                    <a:pt x="15508" y="12245"/>
                  </a:lnTo>
                  <a:lnTo>
                    <a:pt x="15520" y="12233"/>
                  </a:lnTo>
                  <a:lnTo>
                    <a:pt x="15534" y="12220"/>
                  </a:lnTo>
                  <a:lnTo>
                    <a:pt x="15555" y="12200"/>
                  </a:lnTo>
                  <a:lnTo>
                    <a:pt x="15765" y="12013"/>
                  </a:lnTo>
                  <a:lnTo>
                    <a:pt x="15798" y="11979"/>
                  </a:lnTo>
                  <a:lnTo>
                    <a:pt x="15830" y="11947"/>
                  </a:lnTo>
                  <a:lnTo>
                    <a:pt x="15863" y="11915"/>
                  </a:lnTo>
                  <a:lnTo>
                    <a:pt x="15895" y="11884"/>
                  </a:lnTo>
                  <a:lnTo>
                    <a:pt x="15927" y="11853"/>
                  </a:lnTo>
                  <a:lnTo>
                    <a:pt x="15959" y="11823"/>
                  </a:lnTo>
                  <a:lnTo>
                    <a:pt x="15992" y="11790"/>
                  </a:lnTo>
                  <a:lnTo>
                    <a:pt x="16025" y="11758"/>
                  </a:lnTo>
                  <a:lnTo>
                    <a:pt x="16052" y="11733"/>
                  </a:lnTo>
                  <a:lnTo>
                    <a:pt x="16089" y="11696"/>
                  </a:lnTo>
                  <a:lnTo>
                    <a:pt x="16136" y="11649"/>
                  </a:lnTo>
                  <a:lnTo>
                    <a:pt x="16190" y="11595"/>
                  </a:lnTo>
                  <a:lnTo>
                    <a:pt x="16248" y="11535"/>
                  </a:lnTo>
                  <a:lnTo>
                    <a:pt x="16311" y="11470"/>
                  </a:lnTo>
                  <a:lnTo>
                    <a:pt x="16377" y="11403"/>
                  </a:lnTo>
                  <a:lnTo>
                    <a:pt x="16443" y="11335"/>
                  </a:lnTo>
                  <a:lnTo>
                    <a:pt x="16508" y="11268"/>
                  </a:lnTo>
                  <a:lnTo>
                    <a:pt x="16571" y="11202"/>
                  </a:lnTo>
                  <a:lnTo>
                    <a:pt x="16629" y="11140"/>
                  </a:lnTo>
                  <a:lnTo>
                    <a:pt x="16681" y="11084"/>
                  </a:lnTo>
                  <a:lnTo>
                    <a:pt x="16726" y="11036"/>
                  </a:lnTo>
                  <a:lnTo>
                    <a:pt x="16761" y="10997"/>
                  </a:lnTo>
                  <a:lnTo>
                    <a:pt x="16786" y="10969"/>
                  </a:lnTo>
                  <a:lnTo>
                    <a:pt x="16797" y="10953"/>
                  </a:lnTo>
                  <a:lnTo>
                    <a:pt x="16818" y="10935"/>
                  </a:lnTo>
                  <a:lnTo>
                    <a:pt x="16837" y="10915"/>
                  </a:lnTo>
                  <a:lnTo>
                    <a:pt x="16856" y="10896"/>
                  </a:lnTo>
                  <a:lnTo>
                    <a:pt x="16874" y="10875"/>
                  </a:lnTo>
                  <a:lnTo>
                    <a:pt x="16908" y="10833"/>
                  </a:lnTo>
                  <a:lnTo>
                    <a:pt x="16943" y="10789"/>
                  </a:lnTo>
                  <a:lnTo>
                    <a:pt x="17006" y="10707"/>
                  </a:lnTo>
                  <a:lnTo>
                    <a:pt x="17067" y="10626"/>
                  </a:lnTo>
                  <a:lnTo>
                    <a:pt x="17128" y="10543"/>
                  </a:lnTo>
                  <a:lnTo>
                    <a:pt x="17185" y="10462"/>
                  </a:lnTo>
                  <a:lnTo>
                    <a:pt x="17214" y="10421"/>
                  </a:lnTo>
                  <a:lnTo>
                    <a:pt x="17241" y="10379"/>
                  </a:lnTo>
                  <a:lnTo>
                    <a:pt x="17269" y="10337"/>
                  </a:lnTo>
                  <a:lnTo>
                    <a:pt x="17295" y="10296"/>
                  </a:lnTo>
                  <a:lnTo>
                    <a:pt x="17321" y="10254"/>
                  </a:lnTo>
                  <a:lnTo>
                    <a:pt x="17347" y="10211"/>
                  </a:lnTo>
                  <a:lnTo>
                    <a:pt x="17372" y="10169"/>
                  </a:lnTo>
                  <a:lnTo>
                    <a:pt x="17396" y="10125"/>
                  </a:lnTo>
                  <a:lnTo>
                    <a:pt x="17419" y="10081"/>
                  </a:lnTo>
                  <a:lnTo>
                    <a:pt x="17442" y="10037"/>
                  </a:lnTo>
                  <a:lnTo>
                    <a:pt x="17463" y="9992"/>
                  </a:lnTo>
                  <a:lnTo>
                    <a:pt x="17485" y="9946"/>
                  </a:lnTo>
                  <a:lnTo>
                    <a:pt x="17505" y="9900"/>
                  </a:lnTo>
                  <a:lnTo>
                    <a:pt x="17524" y="9853"/>
                  </a:lnTo>
                  <a:lnTo>
                    <a:pt x="17543" y="9805"/>
                  </a:lnTo>
                  <a:lnTo>
                    <a:pt x="17561" y="9757"/>
                  </a:lnTo>
                  <a:lnTo>
                    <a:pt x="17578" y="9708"/>
                  </a:lnTo>
                  <a:lnTo>
                    <a:pt x="17594" y="9657"/>
                  </a:lnTo>
                  <a:lnTo>
                    <a:pt x="17609" y="9606"/>
                  </a:lnTo>
                  <a:lnTo>
                    <a:pt x="17622" y="9553"/>
                  </a:lnTo>
                  <a:lnTo>
                    <a:pt x="17636" y="9501"/>
                  </a:lnTo>
                  <a:lnTo>
                    <a:pt x="17648" y="9446"/>
                  </a:lnTo>
                  <a:lnTo>
                    <a:pt x="17659" y="9391"/>
                  </a:lnTo>
                  <a:lnTo>
                    <a:pt x="17669" y="9334"/>
                  </a:lnTo>
                  <a:lnTo>
                    <a:pt x="17673" y="9309"/>
                  </a:lnTo>
                  <a:lnTo>
                    <a:pt x="17675" y="9283"/>
                  </a:lnTo>
                  <a:lnTo>
                    <a:pt x="17675" y="9255"/>
                  </a:lnTo>
                  <a:lnTo>
                    <a:pt x="17674" y="9226"/>
                  </a:lnTo>
                  <a:lnTo>
                    <a:pt x="17672" y="9196"/>
                  </a:lnTo>
                  <a:lnTo>
                    <a:pt x="17669" y="9165"/>
                  </a:lnTo>
                  <a:lnTo>
                    <a:pt x="17665" y="9133"/>
                  </a:lnTo>
                  <a:lnTo>
                    <a:pt x="17659" y="9101"/>
                  </a:lnTo>
                  <a:lnTo>
                    <a:pt x="17653" y="9068"/>
                  </a:lnTo>
                  <a:lnTo>
                    <a:pt x="17645" y="9034"/>
                  </a:lnTo>
                  <a:lnTo>
                    <a:pt x="17637" y="8999"/>
                  </a:lnTo>
                  <a:lnTo>
                    <a:pt x="17629" y="8965"/>
                  </a:lnTo>
                  <a:lnTo>
                    <a:pt x="17609" y="8895"/>
                  </a:lnTo>
                  <a:lnTo>
                    <a:pt x="17587" y="8825"/>
                  </a:lnTo>
                  <a:lnTo>
                    <a:pt x="17563" y="8757"/>
                  </a:lnTo>
                  <a:lnTo>
                    <a:pt x="17539" y="8689"/>
                  </a:lnTo>
                  <a:lnTo>
                    <a:pt x="17513" y="8624"/>
                  </a:lnTo>
                  <a:lnTo>
                    <a:pt x="17487" y="8563"/>
                  </a:lnTo>
                  <a:lnTo>
                    <a:pt x="17462" y="8506"/>
                  </a:lnTo>
                  <a:lnTo>
                    <a:pt x="17437" y="8455"/>
                  </a:lnTo>
                  <a:lnTo>
                    <a:pt x="17415" y="8408"/>
                  </a:lnTo>
                  <a:lnTo>
                    <a:pt x="17394" y="8369"/>
                  </a:lnTo>
                  <a:lnTo>
                    <a:pt x="17360" y="8310"/>
                  </a:lnTo>
                  <a:lnTo>
                    <a:pt x="17328" y="8254"/>
                  </a:lnTo>
                  <a:lnTo>
                    <a:pt x="17297" y="8203"/>
                  </a:lnTo>
                  <a:lnTo>
                    <a:pt x="17268" y="8155"/>
                  </a:lnTo>
                  <a:lnTo>
                    <a:pt x="17239" y="8109"/>
                  </a:lnTo>
                  <a:lnTo>
                    <a:pt x="17210" y="8066"/>
                  </a:lnTo>
                  <a:lnTo>
                    <a:pt x="17182" y="8023"/>
                  </a:lnTo>
                  <a:lnTo>
                    <a:pt x="17153" y="7981"/>
                  </a:lnTo>
                  <a:lnTo>
                    <a:pt x="17123" y="7941"/>
                  </a:lnTo>
                  <a:lnTo>
                    <a:pt x="17093" y="7900"/>
                  </a:lnTo>
                  <a:lnTo>
                    <a:pt x="17062" y="7858"/>
                  </a:lnTo>
                  <a:lnTo>
                    <a:pt x="17029" y="7816"/>
                  </a:lnTo>
                  <a:lnTo>
                    <a:pt x="16958" y="7727"/>
                  </a:lnTo>
                  <a:lnTo>
                    <a:pt x="16877" y="7627"/>
                  </a:lnTo>
                  <a:lnTo>
                    <a:pt x="16843" y="7585"/>
                  </a:lnTo>
                  <a:lnTo>
                    <a:pt x="16805" y="7540"/>
                  </a:lnTo>
                  <a:lnTo>
                    <a:pt x="16766" y="7493"/>
                  </a:lnTo>
                  <a:lnTo>
                    <a:pt x="16725" y="7446"/>
                  </a:lnTo>
                  <a:lnTo>
                    <a:pt x="16641" y="7350"/>
                  </a:lnTo>
                  <a:lnTo>
                    <a:pt x="16551" y="7253"/>
                  </a:lnTo>
                  <a:lnTo>
                    <a:pt x="16462" y="7157"/>
                  </a:lnTo>
                  <a:lnTo>
                    <a:pt x="16373" y="7065"/>
                  </a:lnTo>
                  <a:lnTo>
                    <a:pt x="16287" y="6978"/>
                  </a:lnTo>
                  <a:lnTo>
                    <a:pt x="16207" y="6899"/>
                  </a:lnTo>
                  <a:lnTo>
                    <a:pt x="16179" y="6872"/>
                  </a:lnTo>
                  <a:lnTo>
                    <a:pt x="16153" y="6842"/>
                  </a:lnTo>
                  <a:lnTo>
                    <a:pt x="16127" y="6811"/>
                  </a:lnTo>
                  <a:lnTo>
                    <a:pt x="16099" y="6779"/>
                  </a:lnTo>
                  <a:lnTo>
                    <a:pt x="16071" y="6747"/>
                  </a:lnTo>
                  <a:lnTo>
                    <a:pt x="16042" y="6715"/>
                  </a:lnTo>
                  <a:lnTo>
                    <a:pt x="16011" y="6683"/>
                  </a:lnTo>
                  <a:lnTo>
                    <a:pt x="15979" y="6652"/>
                  </a:lnTo>
                  <a:lnTo>
                    <a:pt x="14313" y="5186"/>
                  </a:lnTo>
                  <a:lnTo>
                    <a:pt x="14230" y="5121"/>
                  </a:lnTo>
                  <a:lnTo>
                    <a:pt x="14144" y="5052"/>
                  </a:lnTo>
                  <a:lnTo>
                    <a:pt x="14058" y="4981"/>
                  </a:lnTo>
                  <a:lnTo>
                    <a:pt x="13972" y="4911"/>
                  </a:lnTo>
                  <a:lnTo>
                    <a:pt x="13885" y="4840"/>
                  </a:lnTo>
                  <a:lnTo>
                    <a:pt x="13797" y="4769"/>
                  </a:lnTo>
                  <a:lnTo>
                    <a:pt x="13709" y="4700"/>
                  </a:lnTo>
                  <a:lnTo>
                    <a:pt x="13622" y="4634"/>
                  </a:lnTo>
                  <a:lnTo>
                    <a:pt x="13528" y="4565"/>
                  </a:lnTo>
                  <a:lnTo>
                    <a:pt x="13437" y="4496"/>
                  </a:lnTo>
                  <a:lnTo>
                    <a:pt x="13348" y="4430"/>
                  </a:lnTo>
                  <a:lnTo>
                    <a:pt x="13259" y="4364"/>
                  </a:lnTo>
                  <a:lnTo>
                    <a:pt x="13172" y="4299"/>
                  </a:lnTo>
                  <a:lnTo>
                    <a:pt x="13085" y="4234"/>
                  </a:lnTo>
                  <a:lnTo>
                    <a:pt x="12999" y="4170"/>
                  </a:lnTo>
                  <a:lnTo>
                    <a:pt x="12913" y="4107"/>
                  </a:lnTo>
                  <a:lnTo>
                    <a:pt x="12826" y="4043"/>
                  </a:lnTo>
                  <a:lnTo>
                    <a:pt x="12738" y="3980"/>
                  </a:lnTo>
                  <a:lnTo>
                    <a:pt x="12650" y="3916"/>
                  </a:lnTo>
                  <a:lnTo>
                    <a:pt x="12559" y="3852"/>
                  </a:lnTo>
                  <a:lnTo>
                    <a:pt x="12468" y="3787"/>
                  </a:lnTo>
                  <a:lnTo>
                    <a:pt x="12373" y="3722"/>
                  </a:lnTo>
                  <a:lnTo>
                    <a:pt x="12276" y="3655"/>
                  </a:lnTo>
                  <a:lnTo>
                    <a:pt x="12177" y="3589"/>
                  </a:lnTo>
                  <a:lnTo>
                    <a:pt x="12083" y="3525"/>
                  </a:lnTo>
                  <a:lnTo>
                    <a:pt x="11988" y="3463"/>
                  </a:lnTo>
                  <a:lnTo>
                    <a:pt x="11893" y="3402"/>
                  </a:lnTo>
                  <a:lnTo>
                    <a:pt x="11798" y="3340"/>
                  </a:lnTo>
                  <a:lnTo>
                    <a:pt x="11702" y="3280"/>
                  </a:lnTo>
                  <a:lnTo>
                    <a:pt x="11606" y="3219"/>
                  </a:lnTo>
                  <a:lnTo>
                    <a:pt x="11509" y="3158"/>
                  </a:lnTo>
                  <a:lnTo>
                    <a:pt x="11411" y="3097"/>
                  </a:lnTo>
                  <a:lnTo>
                    <a:pt x="11318" y="3037"/>
                  </a:lnTo>
                  <a:lnTo>
                    <a:pt x="11222" y="2979"/>
                  </a:lnTo>
                  <a:lnTo>
                    <a:pt x="11125" y="2920"/>
                  </a:lnTo>
                  <a:lnTo>
                    <a:pt x="11028" y="2863"/>
                  </a:lnTo>
                  <a:lnTo>
                    <a:pt x="10930" y="2806"/>
                  </a:lnTo>
                  <a:lnTo>
                    <a:pt x="10831" y="2749"/>
                  </a:lnTo>
                  <a:lnTo>
                    <a:pt x="10732" y="2692"/>
                  </a:lnTo>
                  <a:lnTo>
                    <a:pt x="10631" y="2635"/>
                  </a:lnTo>
                  <a:lnTo>
                    <a:pt x="10529" y="2579"/>
                  </a:lnTo>
                  <a:lnTo>
                    <a:pt x="10427" y="2523"/>
                  </a:lnTo>
                  <a:lnTo>
                    <a:pt x="10326" y="2468"/>
                  </a:lnTo>
                  <a:lnTo>
                    <a:pt x="10223" y="2413"/>
                  </a:lnTo>
                  <a:lnTo>
                    <a:pt x="10120" y="2359"/>
                  </a:lnTo>
                  <a:lnTo>
                    <a:pt x="10015" y="2305"/>
                  </a:lnTo>
                  <a:lnTo>
                    <a:pt x="9911" y="2251"/>
                  </a:lnTo>
                  <a:lnTo>
                    <a:pt x="9807" y="2198"/>
                  </a:lnTo>
                  <a:lnTo>
                    <a:pt x="9735" y="2162"/>
                  </a:lnTo>
                  <a:lnTo>
                    <a:pt x="9660" y="2124"/>
                  </a:lnTo>
                  <a:lnTo>
                    <a:pt x="9583" y="2086"/>
                  </a:lnTo>
                  <a:lnTo>
                    <a:pt x="9504" y="2047"/>
                  </a:lnTo>
                  <a:lnTo>
                    <a:pt x="9423" y="2010"/>
                  </a:lnTo>
                  <a:lnTo>
                    <a:pt x="9340" y="1971"/>
                  </a:lnTo>
                  <a:lnTo>
                    <a:pt x="9258" y="1932"/>
                  </a:lnTo>
                  <a:lnTo>
                    <a:pt x="9174" y="1893"/>
                  </a:lnTo>
                  <a:lnTo>
                    <a:pt x="9091" y="1855"/>
                  </a:lnTo>
                  <a:lnTo>
                    <a:pt x="9006" y="1816"/>
                  </a:lnTo>
                  <a:lnTo>
                    <a:pt x="8923" y="1780"/>
                  </a:lnTo>
                  <a:lnTo>
                    <a:pt x="8840" y="1743"/>
                  </a:lnTo>
                  <a:lnTo>
                    <a:pt x="8759" y="1707"/>
                  </a:lnTo>
                  <a:lnTo>
                    <a:pt x="8679" y="1673"/>
                  </a:lnTo>
                  <a:lnTo>
                    <a:pt x="8600" y="1640"/>
                  </a:lnTo>
                  <a:lnTo>
                    <a:pt x="8523" y="1608"/>
                  </a:lnTo>
                  <a:lnTo>
                    <a:pt x="8472" y="1587"/>
                  </a:lnTo>
                  <a:lnTo>
                    <a:pt x="8417" y="1562"/>
                  </a:lnTo>
                  <a:lnTo>
                    <a:pt x="8360" y="1537"/>
                  </a:lnTo>
                  <a:lnTo>
                    <a:pt x="8300" y="1511"/>
                  </a:lnTo>
                  <a:lnTo>
                    <a:pt x="8242" y="1485"/>
                  </a:lnTo>
                  <a:lnTo>
                    <a:pt x="8184" y="1461"/>
                  </a:lnTo>
                  <a:lnTo>
                    <a:pt x="8156" y="1451"/>
                  </a:lnTo>
                  <a:lnTo>
                    <a:pt x="8129" y="1442"/>
                  </a:lnTo>
                  <a:lnTo>
                    <a:pt x="8102" y="1433"/>
                  </a:lnTo>
                  <a:lnTo>
                    <a:pt x="8078" y="1426"/>
                  </a:lnTo>
                  <a:close/>
                </a:path>
              </a:pathLst>
            </a:custGeom>
            <a:solidFill>
              <a:schemeClr val="bg1">
                <a:alpha val="67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31" name="Freeform 5">
              <a:extLst>
                <a:ext uri="{FF2B5EF4-FFF2-40B4-BE49-F238E27FC236}">
                  <a16:creationId xmlns:a16="http://schemas.microsoft.com/office/drawing/2014/main" id="{820F722D-527C-4036-8CD1-2D1D8EF0A114}"/>
                </a:ext>
              </a:extLst>
            </p:cNvPr>
            <p:cNvSpPr>
              <a:spLocks/>
            </p:cNvSpPr>
            <p:nvPr/>
          </p:nvSpPr>
          <p:spPr bwMode="auto">
            <a:xfrm>
              <a:off x="1598543" y="3421099"/>
              <a:ext cx="263057" cy="272508"/>
            </a:xfrm>
            <a:custGeom>
              <a:avLst/>
              <a:gdLst>
                <a:gd name="T0" fmla="*/ 7371 w 17675"/>
                <a:gd name="T1" fmla="*/ 1125 h 18310"/>
                <a:gd name="T2" fmla="*/ 5959 w 17675"/>
                <a:gd name="T3" fmla="*/ 593 h 18310"/>
                <a:gd name="T4" fmla="*/ 4735 w 17675"/>
                <a:gd name="T5" fmla="*/ 240 h 18310"/>
                <a:gd name="T6" fmla="*/ 3627 w 17675"/>
                <a:gd name="T7" fmla="*/ 54 h 18310"/>
                <a:gd name="T8" fmla="*/ 2806 w 17675"/>
                <a:gd name="T9" fmla="*/ 7 h 18310"/>
                <a:gd name="T10" fmla="*/ 2454 w 17675"/>
                <a:gd name="T11" fmla="*/ 85 h 18310"/>
                <a:gd name="T12" fmla="*/ 2132 w 17675"/>
                <a:gd name="T13" fmla="*/ 262 h 18310"/>
                <a:gd name="T14" fmla="*/ 1838 w 17675"/>
                <a:gd name="T15" fmla="*/ 533 h 18310"/>
                <a:gd name="T16" fmla="*/ 1454 w 17675"/>
                <a:gd name="T17" fmla="*/ 1111 h 18310"/>
                <a:gd name="T18" fmla="*/ 1261 w 17675"/>
                <a:gd name="T19" fmla="*/ 1545 h 18310"/>
                <a:gd name="T20" fmla="*/ 1008 w 17675"/>
                <a:gd name="T21" fmla="*/ 2315 h 18310"/>
                <a:gd name="T22" fmla="*/ 836 w 17675"/>
                <a:gd name="T23" fmla="*/ 2906 h 18310"/>
                <a:gd name="T24" fmla="*/ 683 w 17675"/>
                <a:gd name="T25" fmla="*/ 3519 h 18310"/>
                <a:gd name="T26" fmla="*/ 506 w 17675"/>
                <a:gd name="T27" fmla="*/ 4330 h 18310"/>
                <a:gd name="T28" fmla="*/ 356 w 17675"/>
                <a:gd name="T29" fmla="*/ 5177 h 18310"/>
                <a:gd name="T30" fmla="*/ 199 w 17675"/>
                <a:gd name="T31" fmla="*/ 6352 h 18310"/>
                <a:gd name="T32" fmla="*/ 65 w 17675"/>
                <a:gd name="T33" fmla="*/ 7805 h 18310"/>
                <a:gd name="T34" fmla="*/ 1 w 17675"/>
                <a:gd name="T35" fmla="*/ 9354 h 18310"/>
                <a:gd name="T36" fmla="*/ 54 w 17675"/>
                <a:gd name="T37" fmla="*/ 10490 h 18310"/>
                <a:gd name="T38" fmla="*/ 149 w 17675"/>
                <a:gd name="T39" fmla="*/ 11811 h 18310"/>
                <a:gd name="T40" fmla="*/ 298 w 17675"/>
                <a:gd name="T41" fmla="*/ 13066 h 18310"/>
                <a:gd name="T42" fmla="*/ 650 w 17675"/>
                <a:gd name="T43" fmla="*/ 14979 h 18310"/>
                <a:gd name="T44" fmla="*/ 991 w 17675"/>
                <a:gd name="T45" fmla="*/ 16266 h 18310"/>
                <a:gd name="T46" fmla="*/ 1332 w 17675"/>
                <a:gd name="T47" fmla="*/ 17156 h 18310"/>
                <a:gd name="T48" fmla="*/ 1598 w 17675"/>
                <a:gd name="T49" fmla="*/ 17614 h 18310"/>
                <a:gd name="T50" fmla="*/ 1917 w 17675"/>
                <a:gd name="T51" fmla="*/ 17970 h 18310"/>
                <a:gd name="T52" fmla="*/ 2349 w 17675"/>
                <a:gd name="T53" fmla="*/ 18232 h 18310"/>
                <a:gd name="T54" fmla="*/ 2745 w 17675"/>
                <a:gd name="T55" fmla="*/ 18309 h 18310"/>
                <a:gd name="T56" fmla="*/ 3384 w 17675"/>
                <a:gd name="T57" fmla="*/ 18287 h 18310"/>
                <a:gd name="T58" fmla="*/ 4157 w 17675"/>
                <a:gd name="T59" fmla="*/ 18192 h 18310"/>
                <a:gd name="T60" fmla="*/ 5006 w 17675"/>
                <a:gd name="T61" fmla="*/ 18009 h 18310"/>
                <a:gd name="T62" fmla="*/ 6483 w 17675"/>
                <a:gd name="T63" fmla="*/ 17544 h 18310"/>
                <a:gd name="T64" fmla="*/ 7200 w 17675"/>
                <a:gd name="T65" fmla="*/ 17277 h 18310"/>
                <a:gd name="T66" fmla="*/ 8295 w 17675"/>
                <a:gd name="T67" fmla="*/ 16841 h 18310"/>
                <a:gd name="T68" fmla="*/ 8872 w 17675"/>
                <a:gd name="T69" fmla="*/ 16605 h 18310"/>
                <a:gd name="T70" fmla="*/ 9346 w 17675"/>
                <a:gd name="T71" fmla="*/ 16391 h 18310"/>
                <a:gd name="T72" fmla="*/ 10057 w 17675"/>
                <a:gd name="T73" fmla="*/ 16048 h 18310"/>
                <a:gd name="T74" fmla="*/ 10903 w 17675"/>
                <a:gd name="T75" fmla="*/ 15584 h 18310"/>
                <a:gd name="T76" fmla="*/ 11867 w 17675"/>
                <a:gd name="T77" fmla="*/ 14997 h 18310"/>
                <a:gd name="T78" fmla="*/ 12590 w 17675"/>
                <a:gd name="T79" fmla="*/ 14528 h 18310"/>
                <a:gd name="T80" fmla="*/ 13212 w 17675"/>
                <a:gd name="T81" fmla="*/ 14088 h 18310"/>
                <a:gd name="T82" fmla="*/ 14481 w 17675"/>
                <a:gd name="T83" fmla="*/ 13112 h 18310"/>
                <a:gd name="T84" fmla="*/ 14802 w 17675"/>
                <a:gd name="T85" fmla="*/ 12854 h 18310"/>
                <a:gd name="T86" fmla="*/ 15451 w 17675"/>
                <a:gd name="T87" fmla="*/ 12291 h 18310"/>
                <a:gd name="T88" fmla="*/ 15927 w 17675"/>
                <a:gd name="T89" fmla="*/ 11853 h 18310"/>
                <a:gd name="T90" fmla="*/ 16443 w 17675"/>
                <a:gd name="T91" fmla="*/ 11335 h 18310"/>
                <a:gd name="T92" fmla="*/ 16856 w 17675"/>
                <a:gd name="T93" fmla="*/ 10896 h 18310"/>
                <a:gd name="T94" fmla="*/ 17295 w 17675"/>
                <a:gd name="T95" fmla="*/ 10296 h 18310"/>
                <a:gd name="T96" fmla="*/ 17543 w 17675"/>
                <a:gd name="T97" fmla="*/ 9805 h 18310"/>
                <a:gd name="T98" fmla="*/ 17675 w 17675"/>
                <a:gd name="T99" fmla="*/ 9283 h 18310"/>
                <a:gd name="T100" fmla="*/ 17609 w 17675"/>
                <a:gd name="T101" fmla="*/ 8895 h 18310"/>
                <a:gd name="T102" fmla="*/ 17328 w 17675"/>
                <a:gd name="T103" fmla="*/ 8254 h 18310"/>
                <a:gd name="T104" fmla="*/ 16958 w 17675"/>
                <a:gd name="T105" fmla="*/ 7727 h 18310"/>
                <a:gd name="T106" fmla="*/ 16207 w 17675"/>
                <a:gd name="T107" fmla="*/ 6899 h 18310"/>
                <a:gd name="T108" fmla="*/ 14144 w 17675"/>
                <a:gd name="T109" fmla="*/ 5052 h 18310"/>
                <a:gd name="T110" fmla="*/ 13172 w 17675"/>
                <a:gd name="T111" fmla="*/ 4299 h 18310"/>
                <a:gd name="T112" fmla="*/ 12177 w 17675"/>
                <a:gd name="T113" fmla="*/ 3589 h 18310"/>
                <a:gd name="T114" fmla="*/ 11125 w 17675"/>
                <a:gd name="T115" fmla="*/ 2920 h 18310"/>
                <a:gd name="T116" fmla="*/ 10015 w 17675"/>
                <a:gd name="T117" fmla="*/ 2305 h 18310"/>
                <a:gd name="T118" fmla="*/ 9091 w 17675"/>
                <a:gd name="T119" fmla="*/ 1855 h 18310"/>
                <a:gd name="T120" fmla="*/ 8300 w 17675"/>
                <a:gd name="T121" fmla="*/ 1511 h 18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75" h="18310">
                  <a:moveTo>
                    <a:pt x="8078" y="1426"/>
                  </a:moveTo>
                  <a:lnTo>
                    <a:pt x="8047" y="1409"/>
                  </a:lnTo>
                  <a:lnTo>
                    <a:pt x="8014" y="1392"/>
                  </a:lnTo>
                  <a:lnTo>
                    <a:pt x="7978" y="1376"/>
                  </a:lnTo>
                  <a:lnTo>
                    <a:pt x="7940" y="1360"/>
                  </a:lnTo>
                  <a:lnTo>
                    <a:pt x="7901" y="1345"/>
                  </a:lnTo>
                  <a:lnTo>
                    <a:pt x="7862" y="1330"/>
                  </a:lnTo>
                  <a:lnTo>
                    <a:pt x="7825" y="1315"/>
                  </a:lnTo>
                  <a:lnTo>
                    <a:pt x="7791" y="1301"/>
                  </a:lnTo>
                  <a:lnTo>
                    <a:pt x="7583" y="1213"/>
                  </a:lnTo>
                  <a:lnTo>
                    <a:pt x="7371" y="1125"/>
                  </a:lnTo>
                  <a:lnTo>
                    <a:pt x="7158" y="1038"/>
                  </a:lnTo>
                  <a:lnTo>
                    <a:pt x="6943" y="953"/>
                  </a:lnTo>
                  <a:lnTo>
                    <a:pt x="6836" y="911"/>
                  </a:lnTo>
                  <a:lnTo>
                    <a:pt x="6727" y="869"/>
                  </a:lnTo>
                  <a:lnTo>
                    <a:pt x="6618" y="827"/>
                  </a:lnTo>
                  <a:lnTo>
                    <a:pt x="6508" y="787"/>
                  </a:lnTo>
                  <a:lnTo>
                    <a:pt x="6400" y="747"/>
                  </a:lnTo>
                  <a:lnTo>
                    <a:pt x="6290" y="707"/>
                  </a:lnTo>
                  <a:lnTo>
                    <a:pt x="6180" y="668"/>
                  </a:lnTo>
                  <a:lnTo>
                    <a:pt x="6070" y="631"/>
                  </a:lnTo>
                  <a:lnTo>
                    <a:pt x="5959" y="593"/>
                  </a:lnTo>
                  <a:lnTo>
                    <a:pt x="5848" y="556"/>
                  </a:lnTo>
                  <a:lnTo>
                    <a:pt x="5737" y="521"/>
                  </a:lnTo>
                  <a:lnTo>
                    <a:pt x="5626" y="485"/>
                  </a:lnTo>
                  <a:lnTo>
                    <a:pt x="5515" y="451"/>
                  </a:lnTo>
                  <a:lnTo>
                    <a:pt x="5404" y="418"/>
                  </a:lnTo>
                  <a:lnTo>
                    <a:pt x="5292" y="386"/>
                  </a:lnTo>
                  <a:lnTo>
                    <a:pt x="5181" y="355"/>
                  </a:lnTo>
                  <a:lnTo>
                    <a:pt x="5069" y="324"/>
                  </a:lnTo>
                  <a:lnTo>
                    <a:pt x="4958" y="295"/>
                  </a:lnTo>
                  <a:lnTo>
                    <a:pt x="4846" y="267"/>
                  </a:lnTo>
                  <a:lnTo>
                    <a:pt x="4735" y="240"/>
                  </a:lnTo>
                  <a:lnTo>
                    <a:pt x="4623" y="215"/>
                  </a:lnTo>
                  <a:lnTo>
                    <a:pt x="4511" y="191"/>
                  </a:lnTo>
                  <a:lnTo>
                    <a:pt x="4400" y="168"/>
                  </a:lnTo>
                  <a:lnTo>
                    <a:pt x="4287" y="146"/>
                  </a:lnTo>
                  <a:lnTo>
                    <a:pt x="4234" y="136"/>
                  </a:lnTo>
                  <a:lnTo>
                    <a:pt x="4162" y="125"/>
                  </a:lnTo>
                  <a:lnTo>
                    <a:pt x="4075" y="112"/>
                  </a:lnTo>
                  <a:lnTo>
                    <a:pt x="3975" y="98"/>
                  </a:lnTo>
                  <a:lnTo>
                    <a:pt x="3865" y="84"/>
                  </a:lnTo>
                  <a:lnTo>
                    <a:pt x="3749" y="69"/>
                  </a:lnTo>
                  <a:lnTo>
                    <a:pt x="3627" y="54"/>
                  </a:lnTo>
                  <a:lnTo>
                    <a:pt x="3504" y="40"/>
                  </a:lnTo>
                  <a:lnTo>
                    <a:pt x="3381" y="27"/>
                  </a:lnTo>
                  <a:lnTo>
                    <a:pt x="3262" y="17"/>
                  </a:lnTo>
                  <a:lnTo>
                    <a:pt x="3148" y="8"/>
                  </a:lnTo>
                  <a:lnTo>
                    <a:pt x="3043" y="2"/>
                  </a:lnTo>
                  <a:lnTo>
                    <a:pt x="2994" y="1"/>
                  </a:lnTo>
                  <a:lnTo>
                    <a:pt x="2949" y="0"/>
                  </a:lnTo>
                  <a:lnTo>
                    <a:pt x="2908" y="0"/>
                  </a:lnTo>
                  <a:lnTo>
                    <a:pt x="2869" y="1"/>
                  </a:lnTo>
                  <a:lnTo>
                    <a:pt x="2834" y="3"/>
                  </a:lnTo>
                  <a:lnTo>
                    <a:pt x="2806" y="7"/>
                  </a:lnTo>
                  <a:lnTo>
                    <a:pt x="2780" y="11"/>
                  </a:lnTo>
                  <a:lnTo>
                    <a:pt x="2761" y="17"/>
                  </a:lnTo>
                  <a:lnTo>
                    <a:pt x="2724" y="19"/>
                  </a:lnTo>
                  <a:lnTo>
                    <a:pt x="2689" y="24"/>
                  </a:lnTo>
                  <a:lnTo>
                    <a:pt x="2655" y="29"/>
                  </a:lnTo>
                  <a:lnTo>
                    <a:pt x="2620" y="35"/>
                  </a:lnTo>
                  <a:lnTo>
                    <a:pt x="2586" y="43"/>
                  </a:lnTo>
                  <a:lnTo>
                    <a:pt x="2552" y="53"/>
                  </a:lnTo>
                  <a:lnTo>
                    <a:pt x="2518" y="63"/>
                  </a:lnTo>
                  <a:lnTo>
                    <a:pt x="2486" y="73"/>
                  </a:lnTo>
                  <a:lnTo>
                    <a:pt x="2454" y="85"/>
                  </a:lnTo>
                  <a:lnTo>
                    <a:pt x="2423" y="97"/>
                  </a:lnTo>
                  <a:lnTo>
                    <a:pt x="2393" y="111"/>
                  </a:lnTo>
                  <a:lnTo>
                    <a:pt x="2363" y="125"/>
                  </a:lnTo>
                  <a:lnTo>
                    <a:pt x="2333" y="138"/>
                  </a:lnTo>
                  <a:lnTo>
                    <a:pt x="2306" y="153"/>
                  </a:lnTo>
                  <a:lnTo>
                    <a:pt x="2278" y="169"/>
                  </a:lnTo>
                  <a:lnTo>
                    <a:pt x="2252" y="184"/>
                  </a:lnTo>
                  <a:lnTo>
                    <a:pt x="2218" y="205"/>
                  </a:lnTo>
                  <a:lnTo>
                    <a:pt x="2187" y="224"/>
                  </a:lnTo>
                  <a:lnTo>
                    <a:pt x="2158" y="244"/>
                  </a:lnTo>
                  <a:lnTo>
                    <a:pt x="2132" y="262"/>
                  </a:lnTo>
                  <a:lnTo>
                    <a:pt x="2108" y="280"/>
                  </a:lnTo>
                  <a:lnTo>
                    <a:pt x="2086" y="298"/>
                  </a:lnTo>
                  <a:lnTo>
                    <a:pt x="2065" y="315"/>
                  </a:lnTo>
                  <a:lnTo>
                    <a:pt x="2046" y="332"/>
                  </a:lnTo>
                  <a:lnTo>
                    <a:pt x="2007" y="367"/>
                  </a:lnTo>
                  <a:lnTo>
                    <a:pt x="1968" y="405"/>
                  </a:lnTo>
                  <a:lnTo>
                    <a:pt x="1927" y="446"/>
                  </a:lnTo>
                  <a:lnTo>
                    <a:pt x="1878" y="491"/>
                  </a:lnTo>
                  <a:lnTo>
                    <a:pt x="1866" y="504"/>
                  </a:lnTo>
                  <a:lnTo>
                    <a:pt x="1853" y="517"/>
                  </a:lnTo>
                  <a:lnTo>
                    <a:pt x="1838" y="533"/>
                  </a:lnTo>
                  <a:lnTo>
                    <a:pt x="1823" y="550"/>
                  </a:lnTo>
                  <a:lnTo>
                    <a:pt x="1790" y="592"/>
                  </a:lnTo>
                  <a:lnTo>
                    <a:pt x="1754" y="637"/>
                  </a:lnTo>
                  <a:lnTo>
                    <a:pt x="1717" y="689"/>
                  </a:lnTo>
                  <a:lnTo>
                    <a:pt x="1679" y="744"/>
                  </a:lnTo>
                  <a:lnTo>
                    <a:pt x="1639" y="802"/>
                  </a:lnTo>
                  <a:lnTo>
                    <a:pt x="1600" y="863"/>
                  </a:lnTo>
                  <a:lnTo>
                    <a:pt x="1561" y="926"/>
                  </a:lnTo>
                  <a:lnTo>
                    <a:pt x="1524" y="988"/>
                  </a:lnTo>
                  <a:lnTo>
                    <a:pt x="1488" y="1051"/>
                  </a:lnTo>
                  <a:lnTo>
                    <a:pt x="1454" y="1111"/>
                  </a:lnTo>
                  <a:lnTo>
                    <a:pt x="1425" y="1170"/>
                  </a:lnTo>
                  <a:lnTo>
                    <a:pt x="1398" y="1226"/>
                  </a:lnTo>
                  <a:lnTo>
                    <a:pt x="1387" y="1252"/>
                  </a:lnTo>
                  <a:lnTo>
                    <a:pt x="1377" y="1277"/>
                  </a:lnTo>
                  <a:lnTo>
                    <a:pt x="1367" y="1301"/>
                  </a:lnTo>
                  <a:lnTo>
                    <a:pt x="1359" y="1323"/>
                  </a:lnTo>
                  <a:lnTo>
                    <a:pt x="1340" y="1362"/>
                  </a:lnTo>
                  <a:lnTo>
                    <a:pt x="1320" y="1404"/>
                  </a:lnTo>
                  <a:lnTo>
                    <a:pt x="1300" y="1449"/>
                  </a:lnTo>
                  <a:lnTo>
                    <a:pt x="1280" y="1496"/>
                  </a:lnTo>
                  <a:lnTo>
                    <a:pt x="1261" y="1545"/>
                  </a:lnTo>
                  <a:lnTo>
                    <a:pt x="1241" y="1596"/>
                  </a:lnTo>
                  <a:lnTo>
                    <a:pt x="1222" y="1648"/>
                  </a:lnTo>
                  <a:lnTo>
                    <a:pt x="1204" y="1702"/>
                  </a:lnTo>
                  <a:lnTo>
                    <a:pt x="1167" y="1808"/>
                  </a:lnTo>
                  <a:lnTo>
                    <a:pt x="1133" y="1915"/>
                  </a:lnTo>
                  <a:lnTo>
                    <a:pt x="1101" y="2016"/>
                  </a:lnTo>
                  <a:lnTo>
                    <a:pt x="1071" y="2110"/>
                  </a:lnTo>
                  <a:lnTo>
                    <a:pt x="1055" y="2162"/>
                  </a:lnTo>
                  <a:lnTo>
                    <a:pt x="1039" y="2213"/>
                  </a:lnTo>
                  <a:lnTo>
                    <a:pt x="1023" y="2264"/>
                  </a:lnTo>
                  <a:lnTo>
                    <a:pt x="1008" y="2315"/>
                  </a:lnTo>
                  <a:lnTo>
                    <a:pt x="992" y="2367"/>
                  </a:lnTo>
                  <a:lnTo>
                    <a:pt x="976" y="2418"/>
                  </a:lnTo>
                  <a:lnTo>
                    <a:pt x="960" y="2471"/>
                  </a:lnTo>
                  <a:lnTo>
                    <a:pt x="944" y="2523"/>
                  </a:lnTo>
                  <a:lnTo>
                    <a:pt x="929" y="2573"/>
                  </a:lnTo>
                  <a:lnTo>
                    <a:pt x="913" y="2626"/>
                  </a:lnTo>
                  <a:lnTo>
                    <a:pt x="896" y="2682"/>
                  </a:lnTo>
                  <a:lnTo>
                    <a:pt x="880" y="2740"/>
                  </a:lnTo>
                  <a:lnTo>
                    <a:pt x="864" y="2797"/>
                  </a:lnTo>
                  <a:lnTo>
                    <a:pt x="849" y="2852"/>
                  </a:lnTo>
                  <a:lnTo>
                    <a:pt x="836" y="2906"/>
                  </a:lnTo>
                  <a:lnTo>
                    <a:pt x="827" y="2955"/>
                  </a:lnTo>
                  <a:lnTo>
                    <a:pt x="818" y="2977"/>
                  </a:lnTo>
                  <a:lnTo>
                    <a:pt x="809" y="3003"/>
                  </a:lnTo>
                  <a:lnTo>
                    <a:pt x="800" y="3033"/>
                  </a:lnTo>
                  <a:lnTo>
                    <a:pt x="790" y="3067"/>
                  </a:lnTo>
                  <a:lnTo>
                    <a:pt x="770" y="3142"/>
                  </a:lnTo>
                  <a:lnTo>
                    <a:pt x="749" y="3225"/>
                  </a:lnTo>
                  <a:lnTo>
                    <a:pt x="730" y="3310"/>
                  </a:lnTo>
                  <a:lnTo>
                    <a:pt x="712" y="3390"/>
                  </a:lnTo>
                  <a:lnTo>
                    <a:pt x="696" y="3461"/>
                  </a:lnTo>
                  <a:lnTo>
                    <a:pt x="683" y="3519"/>
                  </a:lnTo>
                  <a:lnTo>
                    <a:pt x="666" y="3593"/>
                  </a:lnTo>
                  <a:lnTo>
                    <a:pt x="649" y="3667"/>
                  </a:lnTo>
                  <a:lnTo>
                    <a:pt x="633" y="3740"/>
                  </a:lnTo>
                  <a:lnTo>
                    <a:pt x="617" y="3813"/>
                  </a:lnTo>
                  <a:lnTo>
                    <a:pt x="601" y="3886"/>
                  </a:lnTo>
                  <a:lnTo>
                    <a:pt x="585" y="3960"/>
                  </a:lnTo>
                  <a:lnTo>
                    <a:pt x="569" y="4033"/>
                  </a:lnTo>
                  <a:lnTo>
                    <a:pt x="553" y="4108"/>
                  </a:lnTo>
                  <a:lnTo>
                    <a:pt x="537" y="4182"/>
                  </a:lnTo>
                  <a:lnTo>
                    <a:pt x="522" y="4256"/>
                  </a:lnTo>
                  <a:lnTo>
                    <a:pt x="506" y="4330"/>
                  </a:lnTo>
                  <a:lnTo>
                    <a:pt x="491" y="4406"/>
                  </a:lnTo>
                  <a:lnTo>
                    <a:pt x="476" y="4483"/>
                  </a:lnTo>
                  <a:lnTo>
                    <a:pt x="461" y="4559"/>
                  </a:lnTo>
                  <a:lnTo>
                    <a:pt x="447" y="4636"/>
                  </a:lnTo>
                  <a:lnTo>
                    <a:pt x="433" y="4714"/>
                  </a:lnTo>
                  <a:lnTo>
                    <a:pt x="419" y="4791"/>
                  </a:lnTo>
                  <a:lnTo>
                    <a:pt x="405" y="4868"/>
                  </a:lnTo>
                  <a:lnTo>
                    <a:pt x="392" y="4946"/>
                  </a:lnTo>
                  <a:lnTo>
                    <a:pt x="380" y="5024"/>
                  </a:lnTo>
                  <a:lnTo>
                    <a:pt x="367" y="5100"/>
                  </a:lnTo>
                  <a:lnTo>
                    <a:pt x="356" y="5177"/>
                  </a:lnTo>
                  <a:lnTo>
                    <a:pt x="346" y="5253"/>
                  </a:lnTo>
                  <a:lnTo>
                    <a:pt x="335" y="5328"/>
                  </a:lnTo>
                  <a:lnTo>
                    <a:pt x="320" y="5442"/>
                  </a:lnTo>
                  <a:lnTo>
                    <a:pt x="304" y="5555"/>
                  </a:lnTo>
                  <a:lnTo>
                    <a:pt x="289" y="5668"/>
                  </a:lnTo>
                  <a:lnTo>
                    <a:pt x="275" y="5781"/>
                  </a:lnTo>
                  <a:lnTo>
                    <a:pt x="259" y="5896"/>
                  </a:lnTo>
                  <a:lnTo>
                    <a:pt x="244" y="6009"/>
                  </a:lnTo>
                  <a:lnTo>
                    <a:pt x="229" y="6124"/>
                  </a:lnTo>
                  <a:lnTo>
                    <a:pt x="214" y="6238"/>
                  </a:lnTo>
                  <a:lnTo>
                    <a:pt x="199" y="6352"/>
                  </a:lnTo>
                  <a:lnTo>
                    <a:pt x="185" y="6467"/>
                  </a:lnTo>
                  <a:lnTo>
                    <a:pt x="173" y="6581"/>
                  </a:lnTo>
                  <a:lnTo>
                    <a:pt x="160" y="6697"/>
                  </a:lnTo>
                  <a:lnTo>
                    <a:pt x="148" y="6811"/>
                  </a:lnTo>
                  <a:lnTo>
                    <a:pt x="137" y="6927"/>
                  </a:lnTo>
                  <a:lnTo>
                    <a:pt x="127" y="7042"/>
                  </a:lnTo>
                  <a:lnTo>
                    <a:pt x="119" y="7158"/>
                  </a:lnTo>
                  <a:lnTo>
                    <a:pt x="105" y="7319"/>
                  </a:lnTo>
                  <a:lnTo>
                    <a:pt x="92" y="7481"/>
                  </a:lnTo>
                  <a:lnTo>
                    <a:pt x="79" y="7643"/>
                  </a:lnTo>
                  <a:lnTo>
                    <a:pt x="65" y="7805"/>
                  </a:lnTo>
                  <a:lnTo>
                    <a:pt x="54" y="7967"/>
                  </a:lnTo>
                  <a:lnTo>
                    <a:pt x="42" y="8130"/>
                  </a:lnTo>
                  <a:lnTo>
                    <a:pt x="31" y="8293"/>
                  </a:lnTo>
                  <a:lnTo>
                    <a:pt x="22" y="8456"/>
                  </a:lnTo>
                  <a:lnTo>
                    <a:pt x="14" y="8619"/>
                  </a:lnTo>
                  <a:lnTo>
                    <a:pt x="8" y="8782"/>
                  </a:lnTo>
                  <a:lnTo>
                    <a:pt x="3" y="8946"/>
                  </a:lnTo>
                  <a:lnTo>
                    <a:pt x="0" y="9109"/>
                  </a:lnTo>
                  <a:lnTo>
                    <a:pt x="0" y="9190"/>
                  </a:lnTo>
                  <a:lnTo>
                    <a:pt x="0" y="9273"/>
                  </a:lnTo>
                  <a:lnTo>
                    <a:pt x="1" y="9354"/>
                  </a:lnTo>
                  <a:lnTo>
                    <a:pt x="2" y="9437"/>
                  </a:lnTo>
                  <a:lnTo>
                    <a:pt x="3" y="9518"/>
                  </a:lnTo>
                  <a:lnTo>
                    <a:pt x="7" y="9599"/>
                  </a:lnTo>
                  <a:lnTo>
                    <a:pt x="10" y="9681"/>
                  </a:lnTo>
                  <a:lnTo>
                    <a:pt x="14" y="9763"/>
                  </a:lnTo>
                  <a:lnTo>
                    <a:pt x="21" y="9885"/>
                  </a:lnTo>
                  <a:lnTo>
                    <a:pt x="27" y="10006"/>
                  </a:lnTo>
                  <a:lnTo>
                    <a:pt x="34" y="10128"/>
                  </a:lnTo>
                  <a:lnTo>
                    <a:pt x="41" y="10249"/>
                  </a:lnTo>
                  <a:lnTo>
                    <a:pt x="47" y="10369"/>
                  </a:lnTo>
                  <a:lnTo>
                    <a:pt x="54" y="10490"/>
                  </a:lnTo>
                  <a:lnTo>
                    <a:pt x="61" y="10611"/>
                  </a:lnTo>
                  <a:lnTo>
                    <a:pt x="68" y="10731"/>
                  </a:lnTo>
                  <a:lnTo>
                    <a:pt x="74" y="10851"/>
                  </a:lnTo>
                  <a:lnTo>
                    <a:pt x="82" y="10971"/>
                  </a:lnTo>
                  <a:lnTo>
                    <a:pt x="90" y="11091"/>
                  </a:lnTo>
                  <a:lnTo>
                    <a:pt x="98" y="11213"/>
                  </a:lnTo>
                  <a:lnTo>
                    <a:pt x="108" y="11333"/>
                  </a:lnTo>
                  <a:lnTo>
                    <a:pt x="117" y="11454"/>
                  </a:lnTo>
                  <a:lnTo>
                    <a:pt x="127" y="11575"/>
                  </a:lnTo>
                  <a:lnTo>
                    <a:pt x="138" y="11697"/>
                  </a:lnTo>
                  <a:lnTo>
                    <a:pt x="149" y="11811"/>
                  </a:lnTo>
                  <a:lnTo>
                    <a:pt x="160" y="11926"/>
                  </a:lnTo>
                  <a:lnTo>
                    <a:pt x="172" y="12040"/>
                  </a:lnTo>
                  <a:lnTo>
                    <a:pt x="184" y="12154"/>
                  </a:lnTo>
                  <a:lnTo>
                    <a:pt x="197" y="12269"/>
                  </a:lnTo>
                  <a:lnTo>
                    <a:pt x="209" y="12383"/>
                  </a:lnTo>
                  <a:lnTo>
                    <a:pt x="223" y="12498"/>
                  </a:lnTo>
                  <a:lnTo>
                    <a:pt x="237" y="12611"/>
                  </a:lnTo>
                  <a:lnTo>
                    <a:pt x="252" y="12725"/>
                  </a:lnTo>
                  <a:lnTo>
                    <a:pt x="267" y="12839"/>
                  </a:lnTo>
                  <a:lnTo>
                    <a:pt x="281" y="12953"/>
                  </a:lnTo>
                  <a:lnTo>
                    <a:pt x="298" y="13066"/>
                  </a:lnTo>
                  <a:lnTo>
                    <a:pt x="314" y="13180"/>
                  </a:lnTo>
                  <a:lnTo>
                    <a:pt x="331" y="13293"/>
                  </a:lnTo>
                  <a:lnTo>
                    <a:pt x="349" y="13406"/>
                  </a:lnTo>
                  <a:lnTo>
                    <a:pt x="366" y="13519"/>
                  </a:lnTo>
                  <a:lnTo>
                    <a:pt x="398" y="13707"/>
                  </a:lnTo>
                  <a:lnTo>
                    <a:pt x="433" y="13905"/>
                  </a:lnTo>
                  <a:lnTo>
                    <a:pt x="470" y="14110"/>
                  </a:lnTo>
                  <a:lnTo>
                    <a:pt x="511" y="14322"/>
                  </a:lnTo>
                  <a:lnTo>
                    <a:pt x="555" y="14538"/>
                  </a:lnTo>
                  <a:lnTo>
                    <a:pt x="602" y="14757"/>
                  </a:lnTo>
                  <a:lnTo>
                    <a:pt x="650" y="14979"/>
                  </a:lnTo>
                  <a:lnTo>
                    <a:pt x="701" y="15200"/>
                  </a:lnTo>
                  <a:lnTo>
                    <a:pt x="729" y="15311"/>
                  </a:lnTo>
                  <a:lnTo>
                    <a:pt x="755" y="15420"/>
                  </a:lnTo>
                  <a:lnTo>
                    <a:pt x="784" y="15530"/>
                  </a:lnTo>
                  <a:lnTo>
                    <a:pt x="811" y="15639"/>
                  </a:lnTo>
                  <a:lnTo>
                    <a:pt x="840" y="15747"/>
                  </a:lnTo>
                  <a:lnTo>
                    <a:pt x="870" y="15854"/>
                  </a:lnTo>
                  <a:lnTo>
                    <a:pt x="899" y="15959"/>
                  </a:lnTo>
                  <a:lnTo>
                    <a:pt x="929" y="16064"/>
                  </a:lnTo>
                  <a:lnTo>
                    <a:pt x="960" y="16165"/>
                  </a:lnTo>
                  <a:lnTo>
                    <a:pt x="991" y="16266"/>
                  </a:lnTo>
                  <a:lnTo>
                    <a:pt x="1022" y="16365"/>
                  </a:lnTo>
                  <a:lnTo>
                    <a:pt x="1054" y="16461"/>
                  </a:lnTo>
                  <a:lnTo>
                    <a:pt x="1086" y="16556"/>
                  </a:lnTo>
                  <a:lnTo>
                    <a:pt x="1119" y="16646"/>
                  </a:lnTo>
                  <a:lnTo>
                    <a:pt x="1152" y="16735"/>
                  </a:lnTo>
                  <a:lnTo>
                    <a:pt x="1185" y="16821"/>
                  </a:lnTo>
                  <a:lnTo>
                    <a:pt x="1225" y="16920"/>
                  </a:lnTo>
                  <a:lnTo>
                    <a:pt x="1267" y="17017"/>
                  </a:lnTo>
                  <a:lnTo>
                    <a:pt x="1288" y="17064"/>
                  </a:lnTo>
                  <a:lnTo>
                    <a:pt x="1310" y="17111"/>
                  </a:lnTo>
                  <a:lnTo>
                    <a:pt x="1332" y="17156"/>
                  </a:lnTo>
                  <a:lnTo>
                    <a:pt x="1354" y="17202"/>
                  </a:lnTo>
                  <a:lnTo>
                    <a:pt x="1377" y="17247"/>
                  </a:lnTo>
                  <a:lnTo>
                    <a:pt x="1399" y="17290"/>
                  </a:lnTo>
                  <a:lnTo>
                    <a:pt x="1423" y="17334"/>
                  </a:lnTo>
                  <a:lnTo>
                    <a:pt x="1447" y="17376"/>
                  </a:lnTo>
                  <a:lnTo>
                    <a:pt x="1471" y="17417"/>
                  </a:lnTo>
                  <a:lnTo>
                    <a:pt x="1496" y="17459"/>
                  </a:lnTo>
                  <a:lnTo>
                    <a:pt x="1521" y="17499"/>
                  </a:lnTo>
                  <a:lnTo>
                    <a:pt x="1546" y="17538"/>
                  </a:lnTo>
                  <a:lnTo>
                    <a:pt x="1572" y="17576"/>
                  </a:lnTo>
                  <a:lnTo>
                    <a:pt x="1598" y="17614"/>
                  </a:lnTo>
                  <a:lnTo>
                    <a:pt x="1625" y="17651"/>
                  </a:lnTo>
                  <a:lnTo>
                    <a:pt x="1652" y="17687"/>
                  </a:lnTo>
                  <a:lnTo>
                    <a:pt x="1680" y="17722"/>
                  </a:lnTo>
                  <a:lnTo>
                    <a:pt x="1707" y="17756"/>
                  </a:lnTo>
                  <a:lnTo>
                    <a:pt x="1736" y="17789"/>
                  </a:lnTo>
                  <a:lnTo>
                    <a:pt x="1764" y="17822"/>
                  </a:lnTo>
                  <a:lnTo>
                    <a:pt x="1794" y="17853"/>
                  </a:lnTo>
                  <a:lnTo>
                    <a:pt x="1824" y="17884"/>
                  </a:lnTo>
                  <a:lnTo>
                    <a:pt x="1854" y="17914"/>
                  </a:lnTo>
                  <a:lnTo>
                    <a:pt x="1885" y="17943"/>
                  </a:lnTo>
                  <a:lnTo>
                    <a:pt x="1917" y="17970"/>
                  </a:lnTo>
                  <a:lnTo>
                    <a:pt x="1947" y="17998"/>
                  </a:lnTo>
                  <a:lnTo>
                    <a:pt x="1980" y="18023"/>
                  </a:lnTo>
                  <a:lnTo>
                    <a:pt x="2013" y="18048"/>
                  </a:lnTo>
                  <a:lnTo>
                    <a:pt x="2052" y="18075"/>
                  </a:lnTo>
                  <a:lnTo>
                    <a:pt x="2091" y="18102"/>
                  </a:lnTo>
                  <a:lnTo>
                    <a:pt x="2132" y="18127"/>
                  </a:lnTo>
                  <a:lnTo>
                    <a:pt x="2173" y="18151"/>
                  </a:lnTo>
                  <a:lnTo>
                    <a:pt x="2215" y="18174"/>
                  </a:lnTo>
                  <a:lnTo>
                    <a:pt x="2259" y="18194"/>
                  </a:lnTo>
                  <a:lnTo>
                    <a:pt x="2303" y="18214"/>
                  </a:lnTo>
                  <a:lnTo>
                    <a:pt x="2349" y="18232"/>
                  </a:lnTo>
                  <a:lnTo>
                    <a:pt x="2397" y="18249"/>
                  </a:lnTo>
                  <a:lnTo>
                    <a:pt x="2446" y="18264"/>
                  </a:lnTo>
                  <a:lnTo>
                    <a:pt x="2497" y="18277"/>
                  </a:lnTo>
                  <a:lnTo>
                    <a:pt x="2549" y="18287"/>
                  </a:lnTo>
                  <a:lnTo>
                    <a:pt x="2576" y="18292"/>
                  </a:lnTo>
                  <a:lnTo>
                    <a:pt x="2603" y="18296"/>
                  </a:lnTo>
                  <a:lnTo>
                    <a:pt x="2631" y="18300"/>
                  </a:lnTo>
                  <a:lnTo>
                    <a:pt x="2658" y="18303"/>
                  </a:lnTo>
                  <a:lnTo>
                    <a:pt x="2687" y="18305"/>
                  </a:lnTo>
                  <a:lnTo>
                    <a:pt x="2716" y="18308"/>
                  </a:lnTo>
                  <a:lnTo>
                    <a:pt x="2745" y="18309"/>
                  </a:lnTo>
                  <a:lnTo>
                    <a:pt x="2776" y="18309"/>
                  </a:lnTo>
                  <a:lnTo>
                    <a:pt x="2835" y="18310"/>
                  </a:lnTo>
                  <a:lnTo>
                    <a:pt x="2896" y="18310"/>
                  </a:lnTo>
                  <a:lnTo>
                    <a:pt x="2957" y="18309"/>
                  </a:lnTo>
                  <a:lnTo>
                    <a:pt x="3017" y="18308"/>
                  </a:lnTo>
                  <a:lnTo>
                    <a:pt x="3079" y="18305"/>
                  </a:lnTo>
                  <a:lnTo>
                    <a:pt x="3140" y="18303"/>
                  </a:lnTo>
                  <a:lnTo>
                    <a:pt x="3200" y="18300"/>
                  </a:lnTo>
                  <a:lnTo>
                    <a:pt x="3262" y="18296"/>
                  </a:lnTo>
                  <a:lnTo>
                    <a:pt x="3323" y="18292"/>
                  </a:lnTo>
                  <a:lnTo>
                    <a:pt x="3384" y="18287"/>
                  </a:lnTo>
                  <a:lnTo>
                    <a:pt x="3444" y="18283"/>
                  </a:lnTo>
                  <a:lnTo>
                    <a:pt x="3505" y="18277"/>
                  </a:lnTo>
                  <a:lnTo>
                    <a:pt x="3565" y="18271"/>
                  </a:lnTo>
                  <a:lnTo>
                    <a:pt x="3625" y="18264"/>
                  </a:lnTo>
                  <a:lnTo>
                    <a:pt x="3686" y="18257"/>
                  </a:lnTo>
                  <a:lnTo>
                    <a:pt x="3745" y="18250"/>
                  </a:lnTo>
                  <a:lnTo>
                    <a:pt x="3829" y="18240"/>
                  </a:lnTo>
                  <a:lnTo>
                    <a:pt x="3912" y="18230"/>
                  </a:lnTo>
                  <a:lnTo>
                    <a:pt x="3995" y="18218"/>
                  </a:lnTo>
                  <a:lnTo>
                    <a:pt x="4076" y="18206"/>
                  </a:lnTo>
                  <a:lnTo>
                    <a:pt x="4157" y="18192"/>
                  </a:lnTo>
                  <a:lnTo>
                    <a:pt x="4236" y="18178"/>
                  </a:lnTo>
                  <a:lnTo>
                    <a:pt x="4316" y="18165"/>
                  </a:lnTo>
                  <a:lnTo>
                    <a:pt x="4395" y="18150"/>
                  </a:lnTo>
                  <a:lnTo>
                    <a:pt x="4473" y="18134"/>
                  </a:lnTo>
                  <a:lnTo>
                    <a:pt x="4549" y="18118"/>
                  </a:lnTo>
                  <a:lnTo>
                    <a:pt x="4627" y="18101"/>
                  </a:lnTo>
                  <a:lnTo>
                    <a:pt x="4704" y="18083"/>
                  </a:lnTo>
                  <a:lnTo>
                    <a:pt x="4779" y="18066"/>
                  </a:lnTo>
                  <a:lnTo>
                    <a:pt x="4855" y="18048"/>
                  </a:lnTo>
                  <a:lnTo>
                    <a:pt x="4931" y="18028"/>
                  </a:lnTo>
                  <a:lnTo>
                    <a:pt x="5006" y="18009"/>
                  </a:lnTo>
                  <a:lnTo>
                    <a:pt x="5156" y="17969"/>
                  </a:lnTo>
                  <a:lnTo>
                    <a:pt x="5305" y="17927"/>
                  </a:lnTo>
                  <a:lnTo>
                    <a:pt x="5455" y="17882"/>
                  </a:lnTo>
                  <a:lnTo>
                    <a:pt x="5603" y="17836"/>
                  </a:lnTo>
                  <a:lnTo>
                    <a:pt x="5753" y="17789"/>
                  </a:lnTo>
                  <a:lnTo>
                    <a:pt x="5904" y="17741"/>
                  </a:lnTo>
                  <a:lnTo>
                    <a:pt x="6056" y="17691"/>
                  </a:lnTo>
                  <a:lnTo>
                    <a:pt x="6211" y="17639"/>
                  </a:lnTo>
                  <a:lnTo>
                    <a:pt x="6273" y="17619"/>
                  </a:lnTo>
                  <a:lnTo>
                    <a:pt x="6368" y="17586"/>
                  </a:lnTo>
                  <a:lnTo>
                    <a:pt x="6483" y="17544"/>
                  </a:lnTo>
                  <a:lnTo>
                    <a:pt x="6608" y="17501"/>
                  </a:lnTo>
                  <a:lnTo>
                    <a:pt x="6729" y="17456"/>
                  </a:lnTo>
                  <a:lnTo>
                    <a:pt x="6837" y="17415"/>
                  </a:lnTo>
                  <a:lnTo>
                    <a:pt x="6881" y="17398"/>
                  </a:lnTo>
                  <a:lnTo>
                    <a:pt x="6917" y="17382"/>
                  </a:lnTo>
                  <a:lnTo>
                    <a:pt x="6943" y="17369"/>
                  </a:lnTo>
                  <a:lnTo>
                    <a:pt x="6959" y="17361"/>
                  </a:lnTo>
                  <a:lnTo>
                    <a:pt x="6994" y="17351"/>
                  </a:lnTo>
                  <a:lnTo>
                    <a:pt x="7046" y="17333"/>
                  </a:lnTo>
                  <a:lnTo>
                    <a:pt x="7116" y="17308"/>
                  </a:lnTo>
                  <a:lnTo>
                    <a:pt x="7200" y="17277"/>
                  </a:lnTo>
                  <a:lnTo>
                    <a:pt x="7294" y="17240"/>
                  </a:lnTo>
                  <a:lnTo>
                    <a:pt x="7397" y="17200"/>
                  </a:lnTo>
                  <a:lnTo>
                    <a:pt x="7507" y="17156"/>
                  </a:lnTo>
                  <a:lnTo>
                    <a:pt x="7621" y="17112"/>
                  </a:lnTo>
                  <a:lnTo>
                    <a:pt x="7734" y="17066"/>
                  </a:lnTo>
                  <a:lnTo>
                    <a:pt x="7846" y="17021"/>
                  </a:lnTo>
                  <a:lnTo>
                    <a:pt x="7955" y="16977"/>
                  </a:lnTo>
                  <a:lnTo>
                    <a:pt x="8057" y="16937"/>
                  </a:lnTo>
                  <a:lnTo>
                    <a:pt x="8148" y="16899"/>
                  </a:lnTo>
                  <a:lnTo>
                    <a:pt x="8228" y="16867"/>
                  </a:lnTo>
                  <a:lnTo>
                    <a:pt x="8295" y="16841"/>
                  </a:lnTo>
                  <a:lnTo>
                    <a:pt x="8344" y="16821"/>
                  </a:lnTo>
                  <a:lnTo>
                    <a:pt x="8396" y="16799"/>
                  </a:lnTo>
                  <a:lnTo>
                    <a:pt x="8454" y="16778"/>
                  </a:lnTo>
                  <a:lnTo>
                    <a:pt x="8513" y="16755"/>
                  </a:lnTo>
                  <a:lnTo>
                    <a:pt x="8574" y="16731"/>
                  </a:lnTo>
                  <a:lnTo>
                    <a:pt x="8633" y="16707"/>
                  </a:lnTo>
                  <a:lnTo>
                    <a:pt x="8690" y="16682"/>
                  </a:lnTo>
                  <a:lnTo>
                    <a:pt x="8744" y="16658"/>
                  </a:lnTo>
                  <a:lnTo>
                    <a:pt x="8792" y="16633"/>
                  </a:lnTo>
                  <a:lnTo>
                    <a:pt x="8829" y="16621"/>
                  </a:lnTo>
                  <a:lnTo>
                    <a:pt x="8872" y="16605"/>
                  </a:lnTo>
                  <a:lnTo>
                    <a:pt x="8918" y="16587"/>
                  </a:lnTo>
                  <a:lnTo>
                    <a:pt x="8965" y="16565"/>
                  </a:lnTo>
                  <a:lnTo>
                    <a:pt x="9013" y="16543"/>
                  </a:lnTo>
                  <a:lnTo>
                    <a:pt x="9059" y="16522"/>
                  </a:lnTo>
                  <a:lnTo>
                    <a:pt x="9100" y="16502"/>
                  </a:lnTo>
                  <a:lnTo>
                    <a:pt x="9137" y="16485"/>
                  </a:lnTo>
                  <a:lnTo>
                    <a:pt x="9178" y="16465"/>
                  </a:lnTo>
                  <a:lnTo>
                    <a:pt x="9220" y="16447"/>
                  </a:lnTo>
                  <a:lnTo>
                    <a:pt x="9263" y="16429"/>
                  </a:lnTo>
                  <a:lnTo>
                    <a:pt x="9304" y="16409"/>
                  </a:lnTo>
                  <a:lnTo>
                    <a:pt x="9346" y="16391"/>
                  </a:lnTo>
                  <a:lnTo>
                    <a:pt x="9388" y="16371"/>
                  </a:lnTo>
                  <a:lnTo>
                    <a:pt x="9430" y="16352"/>
                  </a:lnTo>
                  <a:lnTo>
                    <a:pt x="9471" y="16331"/>
                  </a:lnTo>
                  <a:lnTo>
                    <a:pt x="9550" y="16292"/>
                  </a:lnTo>
                  <a:lnTo>
                    <a:pt x="9633" y="16254"/>
                  </a:lnTo>
                  <a:lnTo>
                    <a:pt x="9720" y="16214"/>
                  </a:lnTo>
                  <a:lnTo>
                    <a:pt x="9807" y="16173"/>
                  </a:lnTo>
                  <a:lnTo>
                    <a:pt x="9894" y="16132"/>
                  </a:lnTo>
                  <a:lnTo>
                    <a:pt x="9978" y="16091"/>
                  </a:lnTo>
                  <a:lnTo>
                    <a:pt x="10018" y="16069"/>
                  </a:lnTo>
                  <a:lnTo>
                    <a:pt x="10057" y="16048"/>
                  </a:lnTo>
                  <a:lnTo>
                    <a:pt x="10093" y="16026"/>
                  </a:lnTo>
                  <a:lnTo>
                    <a:pt x="10129" y="16004"/>
                  </a:lnTo>
                  <a:lnTo>
                    <a:pt x="10153" y="15994"/>
                  </a:lnTo>
                  <a:lnTo>
                    <a:pt x="10184" y="15979"/>
                  </a:lnTo>
                  <a:lnTo>
                    <a:pt x="10220" y="15962"/>
                  </a:lnTo>
                  <a:lnTo>
                    <a:pt x="10263" y="15939"/>
                  </a:lnTo>
                  <a:lnTo>
                    <a:pt x="10363" y="15886"/>
                  </a:lnTo>
                  <a:lnTo>
                    <a:pt x="10482" y="15821"/>
                  </a:lnTo>
                  <a:lnTo>
                    <a:pt x="10614" y="15748"/>
                  </a:lnTo>
                  <a:lnTo>
                    <a:pt x="10756" y="15669"/>
                  </a:lnTo>
                  <a:lnTo>
                    <a:pt x="10903" y="15584"/>
                  </a:lnTo>
                  <a:lnTo>
                    <a:pt x="11053" y="15498"/>
                  </a:lnTo>
                  <a:lnTo>
                    <a:pt x="11202" y="15411"/>
                  </a:lnTo>
                  <a:lnTo>
                    <a:pt x="11344" y="15328"/>
                  </a:lnTo>
                  <a:lnTo>
                    <a:pt x="11477" y="15249"/>
                  </a:lnTo>
                  <a:lnTo>
                    <a:pt x="11597" y="15176"/>
                  </a:lnTo>
                  <a:lnTo>
                    <a:pt x="11700" y="15111"/>
                  </a:lnTo>
                  <a:lnTo>
                    <a:pt x="11781" y="15060"/>
                  </a:lnTo>
                  <a:lnTo>
                    <a:pt x="11813" y="15038"/>
                  </a:lnTo>
                  <a:lnTo>
                    <a:pt x="11838" y="15021"/>
                  </a:lnTo>
                  <a:lnTo>
                    <a:pt x="11857" y="15007"/>
                  </a:lnTo>
                  <a:lnTo>
                    <a:pt x="11867" y="14997"/>
                  </a:lnTo>
                  <a:lnTo>
                    <a:pt x="11879" y="14991"/>
                  </a:lnTo>
                  <a:lnTo>
                    <a:pt x="11898" y="14982"/>
                  </a:lnTo>
                  <a:lnTo>
                    <a:pt x="11919" y="14970"/>
                  </a:lnTo>
                  <a:lnTo>
                    <a:pt x="11947" y="14954"/>
                  </a:lnTo>
                  <a:lnTo>
                    <a:pt x="12012" y="14913"/>
                  </a:lnTo>
                  <a:lnTo>
                    <a:pt x="12090" y="14864"/>
                  </a:lnTo>
                  <a:lnTo>
                    <a:pt x="12179" y="14806"/>
                  </a:lnTo>
                  <a:lnTo>
                    <a:pt x="12276" y="14741"/>
                  </a:lnTo>
                  <a:lnTo>
                    <a:pt x="12379" y="14672"/>
                  </a:lnTo>
                  <a:lnTo>
                    <a:pt x="12485" y="14600"/>
                  </a:lnTo>
                  <a:lnTo>
                    <a:pt x="12590" y="14528"/>
                  </a:lnTo>
                  <a:lnTo>
                    <a:pt x="12694" y="14457"/>
                  </a:lnTo>
                  <a:lnTo>
                    <a:pt x="12791" y="14388"/>
                  </a:lnTo>
                  <a:lnTo>
                    <a:pt x="12883" y="14324"/>
                  </a:lnTo>
                  <a:lnTo>
                    <a:pt x="12963" y="14267"/>
                  </a:lnTo>
                  <a:lnTo>
                    <a:pt x="13031" y="14218"/>
                  </a:lnTo>
                  <a:lnTo>
                    <a:pt x="13083" y="14179"/>
                  </a:lnTo>
                  <a:lnTo>
                    <a:pt x="13116" y="14152"/>
                  </a:lnTo>
                  <a:lnTo>
                    <a:pt x="13131" y="14143"/>
                  </a:lnTo>
                  <a:lnTo>
                    <a:pt x="13152" y="14131"/>
                  </a:lnTo>
                  <a:lnTo>
                    <a:pt x="13179" y="14112"/>
                  </a:lnTo>
                  <a:lnTo>
                    <a:pt x="13212" y="14088"/>
                  </a:lnTo>
                  <a:lnTo>
                    <a:pt x="13294" y="14030"/>
                  </a:lnTo>
                  <a:lnTo>
                    <a:pt x="13392" y="13958"/>
                  </a:lnTo>
                  <a:lnTo>
                    <a:pt x="13505" y="13873"/>
                  </a:lnTo>
                  <a:lnTo>
                    <a:pt x="13628" y="13779"/>
                  </a:lnTo>
                  <a:lnTo>
                    <a:pt x="13758" y="13680"/>
                  </a:lnTo>
                  <a:lnTo>
                    <a:pt x="13891" y="13578"/>
                  </a:lnTo>
                  <a:lnTo>
                    <a:pt x="14024" y="13475"/>
                  </a:lnTo>
                  <a:lnTo>
                    <a:pt x="14153" y="13374"/>
                  </a:lnTo>
                  <a:lnTo>
                    <a:pt x="14274" y="13278"/>
                  </a:lnTo>
                  <a:lnTo>
                    <a:pt x="14385" y="13190"/>
                  </a:lnTo>
                  <a:lnTo>
                    <a:pt x="14481" y="13112"/>
                  </a:lnTo>
                  <a:lnTo>
                    <a:pt x="14559" y="13048"/>
                  </a:lnTo>
                  <a:lnTo>
                    <a:pt x="14590" y="13022"/>
                  </a:lnTo>
                  <a:lnTo>
                    <a:pt x="14615" y="13000"/>
                  </a:lnTo>
                  <a:lnTo>
                    <a:pt x="14634" y="12982"/>
                  </a:lnTo>
                  <a:lnTo>
                    <a:pt x="14645" y="12970"/>
                  </a:lnTo>
                  <a:lnTo>
                    <a:pt x="14658" y="12963"/>
                  </a:lnTo>
                  <a:lnTo>
                    <a:pt x="14673" y="12954"/>
                  </a:lnTo>
                  <a:lnTo>
                    <a:pt x="14690" y="12942"/>
                  </a:lnTo>
                  <a:lnTo>
                    <a:pt x="14708" y="12928"/>
                  </a:lnTo>
                  <a:lnTo>
                    <a:pt x="14751" y="12895"/>
                  </a:lnTo>
                  <a:lnTo>
                    <a:pt x="14802" y="12854"/>
                  </a:lnTo>
                  <a:lnTo>
                    <a:pt x="14857" y="12807"/>
                  </a:lnTo>
                  <a:lnTo>
                    <a:pt x="14917" y="12756"/>
                  </a:lnTo>
                  <a:lnTo>
                    <a:pt x="14979" y="12701"/>
                  </a:lnTo>
                  <a:lnTo>
                    <a:pt x="15044" y="12645"/>
                  </a:lnTo>
                  <a:lnTo>
                    <a:pt x="15110" y="12587"/>
                  </a:lnTo>
                  <a:lnTo>
                    <a:pt x="15175" y="12530"/>
                  </a:lnTo>
                  <a:lnTo>
                    <a:pt x="15238" y="12475"/>
                  </a:lnTo>
                  <a:lnTo>
                    <a:pt x="15298" y="12421"/>
                  </a:lnTo>
                  <a:lnTo>
                    <a:pt x="15354" y="12372"/>
                  </a:lnTo>
                  <a:lnTo>
                    <a:pt x="15405" y="12328"/>
                  </a:lnTo>
                  <a:lnTo>
                    <a:pt x="15451" y="12291"/>
                  </a:lnTo>
                  <a:lnTo>
                    <a:pt x="15487" y="12261"/>
                  </a:lnTo>
                  <a:lnTo>
                    <a:pt x="15508" y="12245"/>
                  </a:lnTo>
                  <a:lnTo>
                    <a:pt x="15520" y="12233"/>
                  </a:lnTo>
                  <a:lnTo>
                    <a:pt x="15534" y="12220"/>
                  </a:lnTo>
                  <a:lnTo>
                    <a:pt x="15555" y="12200"/>
                  </a:lnTo>
                  <a:lnTo>
                    <a:pt x="15765" y="12013"/>
                  </a:lnTo>
                  <a:lnTo>
                    <a:pt x="15798" y="11979"/>
                  </a:lnTo>
                  <a:lnTo>
                    <a:pt x="15830" y="11947"/>
                  </a:lnTo>
                  <a:lnTo>
                    <a:pt x="15863" y="11915"/>
                  </a:lnTo>
                  <a:lnTo>
                    <a:pt x="15895" y="11884"/>
                  </a:lnTo>
                  <a:lnTo>
                    <a:pt x="15927" y="11853"/>
                  </a:lnTo>
                  <a:lnTo>
                    <a:pt x="15959" y="11823"/>
                  </a:lnTo>
                  <a:lnTo>
                    <a:pt x="15992" y="11790"/>
                  </a:lnTo>
                  <a:lnTo>
                    <a:pt x="16025" y="11758"/>
                  </a:lnTo>
                  <a:lnTo>
                    <a:pt x="16052" y="11733"/>
                  </a:lnTo>
                  <a:lnTo>
                    <a:pt x="16089" y="11696"/>
                  </a:lnTo>
                  <a:lnTo>
                    <a:pt x="16136" y="11649"/>
                  </a:lnTo>
                  <a:lnTo>
                    <a:pt x="16190" y="11595"/>
                  </a:lnTo>
                  <a:lnTo>
                    <a:pt x="16248" y="11535"/>
                  </a:lnTo>
                  <a:lnTo>
                    <a:pt x="16311" y="11470"/>
                  </a:lnTo>
                  <a:lnTo>
                    <a:pt x="16377" y="11403"/>
                  </a:lnTo>
                  <a:lnTo>
                    <a:pt x="16443" y="11335"/>
                  </a:lnTo>
                  <a:lnTo>
                    <a:pt x="16508" y="11268"/>
                  </a:lnTo>
                  <a:lnTo>
                    <a:pt x="16571" y="11202"/>
                  </a:lnTo>
                  <a:lnTo>
                    <a:pt x="16629" y="11140"/>
                  </a:lnTo>
                  <a:lnTo>
                    <a:pt x="16681" y="11084"/>
                  </a:lnTo>
                  <a:lnTo>
                    <a:pt x="16726" y="11036"/>
                  </a:lnTo>
                  <a:lnTo>
                    <a:pt x="16761" y="10997"/>
                  </a:lnTo>
                  <a:lnTo>
                    <a:pt x="16786" y="10969"/>
                  </a:lnTo>
                  <a:lnTo>
                    <a:pt x="16797" y="10953"/>
                  </a:lnTo>
                  <a:lnTo>
                    <a:pt x="16818" y="10935"/>
                  </a:lnTo>
                  <a:lnTo>
                    <a:pt x="16837" y="10915"/>
                  </a:lnTo>
                  <a:lnTo>
                    <a:pt x="16856" y="10896"/>
                  </a:lnTo>
                  <a:lnTo>
                    <a:pt x="16874" y="10875"/>
                  </a:lnTo>
                  <a:lnTo>
                    <a:pt x="16908" y="10833"/>
                  </a:lnTo>
                  <a:lnTo>
                    <a:pt x="16943" y="10789"/>
                  </a:lnTo>
                  <a:lnTo>
                    <a:pt x="17006" y="10707"/>
                  </a:lnTo>
                  <a:lnTo>
                    <a:pt x="17067" y="10626"/>
                  </a:lnTo>
                  <a:lnTo>
                    <a:pt x="17128" y="10543"/>
                  </a:lnTo>
                  <a:lnTo>
                    <a:pt x="17185" y="10462"/>
                  </a:lnTo>
                  <a:lnTo>
                    <a:pt x="17214" y="10421"/>
                  </a:lnTo>
                  <a:lnTo>
                    <a:pt x="17241" y="10379"/>
                  </a:lnTo>
                  <a:lnTo>
                    <a:pt x="17269" y="10337"/>
                  </a:lnTo>
                  <a:lnTo>
                    <a:pt x="17295" y="10296"/>
                  </a:lnTo>
                  <a:lnTo>
                    <a:pt x="17321" y="10254"/>
                  </a:lnTo>
                  <a:lnTo>
                    <a:pt x="17347" y="10211"/>
                  </a:lnTo>
                  <a:lnTo>
                    <a:pt x="17372" y="10169"/>
                  </a:lnTo>
                  <a:lnTo>
                    <a:pt x="17396" y="10125"/>
                  </a:lnTo>
                  <a:lnTo>
                    <a:pt x="17419" y="10081"/>
                  </a:lnTo>
                  <a:lnTo>
                    <a:pt x="17442" y="10037"/>
                  </a:lnTo>
                  <a:lnTo>
                    <a:pt x="17463" y="9992"/>
                  </a:lnTo>
                  <a:lnTo>
                    <a:pt x="17485" y="9946"/>
                  </a:lnTo>
                  <a:lnTo>
                    <a:pt x="17505" y="9900"/>
                  </a:lnTo>
                  <a:lnTo>
                    <a:pt x="17524" y="9853"/>
                  </a:lnTo>
                  <a:lnTo>
                    <a:pt x="17543" y="9805"/>
                  </a:lnTo>
                  <a:lnTo>
                    <a:pt x="17561" y="9757"/>
                  </a:lnTo>
                  <a:lnTo>
                    <a:pt x="17578" y="9708"/>
                  </a:lnTo>
                  <a:lnTo>
                    <a:pt x="17594" y="9657"/>
                  </a:lnTo>
                  <a:lnTo>
                    <a:pt x="17609" y="9606"/>
                  </a:lnTo>
                  <a:lnTo>
                    <a:pt x="17622" y="9553"/>
                  </a:lnTo>
                  <a:lnTo>
                    <a:pt x="17636" y="9501"/>
                  </a:lnTo>
                  <a:lnTo>
                    <a:pt x="17648" y="9446"/>
                  </a:lnTo>
                  <a:lnTo>
                    <a:pt x="17659" y="9391"/>
                  </a:lnTo>
                  <a:lnTo>
                    <a:pt x="17669" y="9334"/>
                  </a:lnTo>
                  <a:lnTo>
                    <a:pt x="17673" y="9309"/>
                  </a:lnTo>
                  <a:lnTo>
                    <a:pt x="17675" y="9283"/>
                  </a:lnTo>
                  <a:lnTo>
                    <a:pt x="17675" y="9255"/>
                  </a:lnTo>
                  <a:lnTo>
                    <a:pt x="17674" y="9226"/>
                  </a:lnTo>
                  <a:lnTo>
                    <a:pt x="17672" y="9196"/>
                  </a:lnTo>
                  <a:lnTo>
                    <a:pt x="17669" y="9165"/>
                  </a:lnTo>
                  <a:lnTo>
                    <a:pt x="17665" y="9133"/>
                  </a:lnTo>
                  <a:lnTo>
                    <a:pt x="17659" y="9101"/>
                  </a:lnTo>
                  <a:lnTo>
                    <a:pt x="17653" y="9068"/>
                  </a:lnTo>
                  <a:lnTo>
                    <a:pt x="17645" y="9034"/>
                  </a:lnTo>
                  <a:lnTo>
                    <a:pt x="17637" y="8999"/>
                  </a:lnTo>
                  <a:lnTo>
                    <a:pt x="17629" y="8965"/>
                  </a:lnTo>
                  <a:lnTo>
                    <a:pt x="17609" y="8895"/>
                  </a:lnTo>
                  <a:lnTo>
                    <a:pt x="17587" y="8825"/>
                  </a:lnTo>
                  <a:lnTo>
                    <a:pt x="17563" y="8757"/>
                  </a:lnTo>
                  <a:lnTo>
                    <a:pt x="17539" y="8689"/>
                  </a:lnTo>
                  <a:lnTo>
                    <a:pt x="17513" y="8624"/>
                  </a:lnTo>
                  <a:lnTo>
                    <a:pt x="17487" y="8563"/>
                  </a:lnTo>
                  <a:lnTo>
                    <a:pt x="17462" y="8506"/>
                  </a:lnTo>
                  <a:lnTo>
                    <a:pt x="17437" y="8455"/>
                  </a:lnTo>
                  <a:lnTo>
                    <a:pt x="17415" y="8408"/>
                  </a:lnTo>
                  <a:lnTo>
                    <a:pt x="17394" y="8369"/>
                  </a:lnTo>
                  <a:lnTo>
                    <a:pt x="17360" y="8310"/>
                  </a:lnTo>
                  <a:lnTo>
                    <a:pt x="17328" y="8254"/>
                  </a:lnTo>
                  <a:lnTo>
                    <a:pt x="17297" y="8203"/>
                  </a:lnTo>
                  <a:lnTo>
                    <a:pt x="17268" y="8155"/>
                  </a:lnTo>
                  <a:lnTo>
                    <a:pt x="17239" y="8109"/>
                  </a:lnTo>
                  <a:lnTo>
                    <a:pt x="17210" y="8066"/>
                  </a:lnTo>
                  <a:lnTo>
                    <a:pt x="17182" y="8023"/>
                  </a:lnTo>
                  <a:lnTo>
                    <a:pt x="17153" y="7981"/>
                  </a:lnTo>
                  <a:lnTo>
                    <a:pt x="17123" y="7941"/>
                  </a:lnTo>
                  <a:lnTo>
                    <a:pt x="17093" y="7900"/>
                  </a:lnTo>
                  <a:lnTo>
                    <a:pt x="17062" y="7858"/>
                  </a:lnTo>
                  <a:lnTo>
                    <a:pt x="17029" y="7816"/>
                  </a:lnTo>
                  <a:lnTo>
                    <a:pt x="16958" y="7727"/>
                  </a:lnTo>
                  <a:lnTo>
                    <a:pt x="16877" y="7627"/>
                  </a:lnTo>
                  <a:lnTo>
                    <a:pt x="16843" y="7585"/>
                  </a:lnTo>
                  <a:lnTo>
                    <a:pt x="16805" y="7540"/>
                  </a:lnTo>
                  <a:lnTo>
                    <a:pt x="16766" y="7493"/>
                  </a:lnTo>
                  <a:lnTo>
                    <a:pt x="16725" y="7446"/>
                  </a:lnTo>
                  <a:lnTo>
                    <a:pt x="16641" y="7350"/>
                  </a:lnTo>
                  <a:lnTo>
                    <a:pt x="16551" y="7253"/>
                  </a:lnTo>
                  <a:lnTo>
                    <a:pt x="16462" y="7157"/>
                  </a:lnTo>
                  <a:lnTo>
                    <a:pt x="16373" y="7065"/>
                  </a:lnTo>
                  <a:lnTo>
                    <a:pt x="16287" y="6978"/>
                  </a:lnTo>
                  <a:lnTo>
                    <a:pt x="16207" y="6899"/>
                  </a:lnTo>
                  <a:lnTo>
                    <a:pt x="16179" y="6872"/>
                  </a:lnTo>
                  <a:lnTo>
                    <a:pt x="16153" y="6842"/>
                  </a:lnTo>
                  <a:lnTo>
                    <a:pt x="16127" y="6811"/>
                  </a:lnTo>
                  <a:lnTo>
                    <a:pt x="16099" y="6779"/>
                  </a:lnTo>
                  <a:lnTo>
                    <a:pt x="16071" y="6747"/>
                  </a:lnTo>
                  <a:lnTo>
                    <a:pt x="16042" y="6715"/>
                  </a:lnTo>
                  <a:lnTo>
                    <a:pt x="16011" y="6683"/>
                  </a:lnTo>
                  <a:lnTo>
                    <a:pt x="15979" y="6652"/>
                  </a:lnTo>
                  <a:lnTo>
                    <a:pt x="14313" y="5186"/>
                  </a:lnTo>
                  <a:lnTo>
                    <a:pt x="14230" y="5121"/>
                  </a:lnTo>
                  <a:lnTo>
                    <a:pt x="14144" y="5052"/>
                  </a:lnTo>
                  <a:lnTo>
                    <a:pt x="14058" y="4981"/>
                  </a:lnTo>
                  <a:lnTo>
                    <a:pt x="13972" y="4911"/>
                  </a:lnTo>
                  <a:lnTo>
                    <a:pt x="13885" y="4840"/>
                  </a:lnTo>
                  <a:lnTo>
                    <a:pt x="13797" y="4769"/>
                  </a:lnTo>
                  <a:lnTo>
                    <a:pt x="13709" y="4700"/>
                  </a:lnTo>
                  <a:lnTo>
                    <a:pt x="13622" y="4634"/>
                  </a:lnTo>
                  <a:lnTo>
                    <a:pt x="13528" y="4565"/>
                  </a:lnTo>
                  <a:lnTo>
                    <a:pt x="13437" y="4496"/>
                  </a:lnTo>
                  <a:lnTo>
                    <a:pt x="13348" y="4430"/>
                  </a:lnTo>
                  <a:lnTo>
                    <a:pt x="13259" y="4364"/>
                  </a:lnTo>
                  <a:lnTo>
                    <a:pt x="13172" y="4299"/>
                  </a:lnTo>
                  <a:lnTo>
                    <a:pt x="13085" y="4234"/>
                  </a:lnTo>
                  <a:lnTo>
                    <a:pt x="12999" y="4170"/>
                  </a:lnTo>
                  <a:lnTo>
                    <a:pt x="12913" y="4107"/>
                  </a:lnTo>
                  <a:lnTo>
                    <a:pt x="12826" y="4043"/>
                  </a:lnTo>
                  <a:lnTo>
                    <a:pt x="12738" y="3980"/>
                  </a:lnTo>
                  <a:lnTo>
                    <a:pt x="12650" y="3916"/>
                  </a:lnTo>
                  <a:lnTo>
                    <a:pt x="12559" y="3852"/>
                  </a:lnTo>
                  <a:lnTo>
                    <a:pt x="12468" y="3787"/>
                  </a:lnTo>
                  <a:lnTo>
                    <a:pt x="12373" y="3722"/>
                  </a:lnTo>
                  <a:lnTo>
                    <a:pt x="12276" y="3655"/>
                  </a:lnTo>
                  <a:lnTo>
                    <a:pt x="12177" y="3589"/>
                  </a:lnTo>
                  <a:lnTo>
                    <a:pt x="12083" y="3525"/>
                  </a:lnTo>
                  <a:lnTo>
                    <a:pt x="11988" y="3463"/>
                  </a:lnTo>
                  <a:lnTo>
                    <a:pt x="11893" y="3402"/>
                  </a:lnTo>
                  <a:lnTo>
                    <a:pt x="11798" y="3340"/>
                  </a:lnTo>
                  <a:lnTo>
                    <a:pt x="11702" y="3280"/>
                  </a:lnTo>
                  <a:lnTo>
                    <a:pt x="11606" y="3219"/>
                  </a:lnTo>
                  <a:lnTo>
                    <a:pt x="11509" y="3158"/>
                  </a:lnTo>
                  <a:lnTo>
                    <a:pt x="11411" y="3097"/>
                  </a:lnTo>
                  <a:lnTo>
                    <a:pt x="11318" y="3037"/>
                  </a:lnTo>
                  <a:lnTo>
                    <a:pt x="11222" y="2979"/>
                  </a:lnTo>
                  <a:lnTo>
                    <a:pt x="11125" y="2920"/>
                  </a:lnTo>
                  <a:lnTo>
                    <a:pt x="11028" y="2863"/>
                  </a:lnTo>
                  <a:lnTo>
                    <a:pt x="10930" y="2806"/>
                  </a:lnTo>
                  <a:lnTo>
                    <a:pt x="10831" y="2749"/>
                  </a:lnTo>
                  <a:lnTo>
                    <a:pt x="10732" y="2692"/>
                  </a:lnTo>
                  <a:lnTo>
                    <a:pt x="10631" y="2635"/>
                  </a:lnTo>
                  <a:lnTo>
                    <a:pt x="10529" y="2579"/>
                  </a:lnTo>
                  <a:lnTo>
                    <a:pt x="10427" y="2523"/>
                  </a:lnTo>
                  <a:lnTo>
                    <a:pt x="10326" y="2468"/>
                  </a:lnTo>
                  <a:lnTo>
                    <a:pt x="10223" y="2413"/>
                  </a:lnTo>
                  <a:lnTo>
                    <a:pt x="10120" y="2359"/>
                  </a:lnTo>
                  <a:lnTo>
                    <a:pt x="10015" y="2305"/>
                  </a:lnTo>
                  <a:lnTo>
                    <a:pt x="9911" y="2251"/>
                  </a:lnTo>
                  <a:lnTo>
                    <a:pt x="9807" y="2198"/>
                  </a:lnTo>
                  <a:lnTo>
                    <a:pt x="9735" y="2162"/>
                  </a:lnTo>
                  <a:lnTo>
                    <a:pt x="9660" y="2124"/>
                  </a:lnTo>
                  <a:lnTo>
                    <a:pt x="9583" y="2086"/>
                  </a:lnTo>
                  <a:lnTo>
                    <a:pt x="9504" y="2047"/>
                  </a:lnTo>
                  <a:lnTo>
                    <a:pt x="9423" y="2010"/>
                  </a:lnTo>
                  <a:lnTo>
                    <a:pt x="9340" y="1971"/>
                  </a:lnTo>
                  <a:lnTo>
                    <a:pt x="9258" y="1932"/>
                  </a:lnTo>
                  <a:lnTo>
                    <a:pt x="9174" y="1893"/>
                  </a:lnTo>
                  <a:lnTo>
                    <a:pt x="9091" y="1855"/>
                  </a:lnTo>
                  <a:lnTo>
                    <a:pt x="9006" y="1816"/>
                  </a:lnTo>
                  <a:lnTo>
                    <a:pt x="8923" y="1780"/>
                  </a:lnTo>
                  <a:lnTo>
                    <a:pt x="8840" y="1743"/>
                  </a:lnTo>
                  <a:lnTo>
                    <a:pt x="8759" y="1707"/>
                  </a:lnTo>
                  <a:lnTo>
                    <a:pt x="8679" y="1673"/>
                  </a:lnTo>
                  <a:lnTo>
                    <a:pt x="8600" y="1640"/>
                  </a:lnTo>
                  <a:lnTo>
                    <a:pt x="8523" y="1608"/>
                  </a:lnTo>
                  <a:lnTo>
                    <a:pt x="8472" y="1587"/>
                  </a:lnTo>
                  <a:lnTo>
                    <a:pt x="8417" y="1562"/>
                  </a:lnTo>
                  <a:lnTo>
                    <a:pt x="8360" y="1537"/>
                  </a:lnTo>
                  <a:lnTo>
                    <a:pt x="8300" y="1511"/>
                  </a:lnTo>
                  <a:lnTo>
                    <a:pt x="8242" y="1485"/>
                  </a:lnTo>
                  <a:lnTo>
                    <a:pt x="8184" y="1461"/>
                  </a:lnTo>
                  <a:lnTo>
                    <a:pt x="8156" y="1451"/>
                  </a:lnTo>
                  <a:lnTo>
                    <a:pt x="8129" y="1442"/>
                  </a:lnTo>
                  <a:lnTo>
                    <a:pt x="8102" y="1433"/>
                  </a:lnTo>
                  <a:lnTo>
                    <a:pt x="8078" y="14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grpSp>
      <p:sp>
        <p:nvSpPr>
          <p:cNvPr id="32" name="TextBox 31">
            <a:extLst>
              <a:ext uri="{FF2B5EF4-FFF2-40B4-BE49-F238E27FC236}">
                <a16:creationId xmlns:a16="http://schemas.microsoft.com/office/drawing/2014/main" id="{47511120-170B-4079-A9A0-226C6DC00A6C}"/>
              </a:ext>
            </a:extLst>
          </p:cNvPr>
          <p:cNvSpPr txBox="1"/>
          <p:nvPr/>
        </p:nvSpPr>
        <p:spPr>
          <a:xfrm>
            <a:off x="1016410" y="1234191"/>
            <a:ext cx="4831940" cy="1215717"/>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Poppins SemiBold" panose="02000000000000000000" pitchFamily="2" charset="0"/>
                <a:ea typeface="+mn-ea"/>
                <a:cs typeface="+mn-cs"/>
              </a:rPr>
              <a:t>Supporting Entrepreneurship</a:t>
            </a:r>
          </a:p>
        </p:txBody>
      </p:sp>
      <p:grpSp>
        <p:nvGrpSpPr>
          <p:cNvPr id="24" name="Group 23">
            <a:extLst>
              <a:ext uri="{FF2B5EF4-FFF2-40B4-BE49-F238E27FC236}">
                <a16:creationId xmlns:a16="http://schemas.microsoft.com/office/drawing/2014/main" id="{4001100B-CE75-4728-B04C-CEDEF120F02F}"/>
              </a:ext>
            </a:extLst>
          </p:cNvPr>
          <p:cNvGrpSpPr/>
          <p:nvPr/>
        </p:nvGrpSpPr>
        <p:grpSpPr>
          <a:xfrm>
            <a:off x="10756699" y="560439"/>
            <a:ext cx="837782" cy="798327"/>
            <a:chOff x="10065376" y="1017178"/>
            <a:chExt cx="837782" cy="798327"/>
          </a:xfrm>
        </p:grpSpPr>
        <p:sp>
          <p:nvSpPr>
            <p:cNvPr id="34" name="TextBox 33">
              <a:extLst>
                <a:ext uri="{FF2B5EF4-FFF2-40B4-BE49-F238E27FC236}">
                  <a16:creationId xmlns:a16="http://schemas.microsoft.com/office/drawing/2014/main" id="{170A7C0E-AF9E-43E3-BB14-4D0483EF511E}"/>
                </a:ext>
              </a:extLst>
            </p:cNvPr>
            <p:cNvSpPr txBox="1"/>
            <p:nvPr/>
          </p:nvSpPr>
          <p:spPr>
            <a:xfrm>
              <a:off x="10065376" y="1017178"/>
              <a:ext cx="83778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Poppins SemiBold" panose="02000000000000000000" pitchFamily="2" charset="0"/>
                  <a:ea typeface="+mn-ea"/>
                  <a:cs typeface="+mn-cs"/>
                </a:rPr>
                <a:t>24</a:t>
              </a:r>
            </a:p>
          </p:txBody>
        </p:sp>
        <p:sp>
          <p:nvSpPr>
            <p:cNvPr id="35" name="Rectangle 34">
              <a:extLst>
                <a:ext uri="{FF2B5EF4-FFF2-40B4-BE49-F238E27FC236}">
                  <a16:creationId xmlns:a16="http://schemas.microsoft.com/office/drawing/2014/main" id="{015AB37B-9383-4A88-B825-3645CD403E1C}"/>
                </a:ext>
              </a:extLst>
            </p:cNvPr>
            <p:cNvSpPr/>
            <p:nvPr/>
          </p:nvSpPr>
          <p:spPr>
            <a:xfrm>
              <a:off x="10065376" y="1464640"/>
              <a:ext cx="837782" cy="350865"/>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SEPT</a:t>
              </a:r>
            </a:p>
          </p:txBody>
        </p:sp>
      </p:grpSp>
      <p:sp>
        <p:nvSpPr>
          <p:cNvPr id="46" name="Rectangle 45">
            <a:extLst>
              <a:ext uri="{FF2B5EF4-FFF2-40B4-BE49-F238E27FC236}">
                <a16:creationId xmlns:a16="http://schemas.microsoft.com/office/drawing/2014/main" id="{217C1779-46CC-486E-9F33-6897DC5BAFEB}"/>
              </a:ext>
            </a:extLst>
          </p:cNvPr>
          <p:cNvSpPr/>
          <p:nvPr/>
        </p:nvSpPr>
        <p:spPr>
          <a:xfrm>
            <a:off x="6342817" y="2460342"/>
            <a:ext cx="5220364" cy="60939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Students pitched their ideas, Dragons’ Den-style, to a prestigious panel of judges. </a:t>
            </a:r>
            <a:endParaRPr kumimoji="0" lang="id-ID"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grpSp>
        <p:nvGrpSpPr>
          <p:cNvPr id="37" name="Group 36">
            <a:extLst>
              <a:ext uri="{FF2B5EF4-FFF2-40B4-BE49-F238E27FC236}">
                <a16:creationId xmlns:a16="http://schemas.microsoft.com/office/drawing/2014/main" id="{B9BE2D3E-AC5F-4D31-ACFB-19F89BB5EC29}"/>
              </a:ext>
            </a:extLst>
          </p:cNvPr>
          <p:cNvGrpSpPr/>
          <p:nvPr/>
        </p:nvGrpSpPr>
        <p:grpSpPr>
          <a:xfrm>
            <a:off x="10756699" y="3559168"/>
            <a:ext cx="837782" cy="798327"/>
            <a:chOff x="10065376" y="1017178"/>
            <a:chExt cx="837782" cy="798327"/>
          </a:xfrm>
        </p:grpSpPr>
        <p:sp>
          <p:nvSpPr>
            <p:cNvPr id="38" name="TextBox 37">
              <a:extLst>
                <a:ext uri="{FF2B5EF4-FFF2-40B4-BE49-F238E27FC236}">
                  <a16:creationId xmlns:a16="http://schemas.microsoft.com/office/drawing/2014/main" id="{7DFDC669-14C9-4B0C-AF98-5E0E4DDC7C7D}"/>
                </a:ext>
              </a:extLst>
            </p:cNvPr>
            <p:cNvSpPr txBox="1"/>
            <p:nvPr/>
          </p:nvSpPr>
          <p:spPr>
            <a:xfrm>
              <a:off x="10065376" y="1017178"/>
              <a:ext cx="83778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Poppins SemiBold" panose="02000000000000000000" pitchFamily="2" charset="0"/>
                  <a:ea typeface="+mn-ea"/>
                  <a:cs typeface="+mn-cs"/>
                </a:rPr>
                <a:t>17</a:t>
              </a:r>
            </a:p>
          </p:txBody>
        </p:sp>
        <p:sp>
          <p:nvSpPr>
            <p:cNvPr id="39" name="Rectangle 38">
              <a:extLst>
                <a:ext uri="{FF2B5EF4-FFF2-40B4-BE49-F238E27FC236}">
                  <a16:creationId xmlns:a16="http://schemas.microsoft.com/office/drawing/2014/main" id="{6EA41190-11E4-41F4-AC09-CC3CA5463727}"/>
                </a:ext>
              </a:extLst>
            </p:cNvPr>
            <p:cNvSpPr/>
            <p:nvPr/>
          </p:nvSpPr>
          <p:spPr>
            <a:xfrm>
              <a:off x="10065376" y="1464640"/>
              <a:ext cx="837782" cy="350865"/>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FEB</a:t>
              </a:r>
            </a:p>
          </p:txBody>
        </p:sp>
      </p:grpSp>
      <p:grpSp>
        <p:nvGrpSpPr>
          <p:cNvPr id="40" name="Group 39">
            <a:extLst>
              <a:ext uri="{FF2B5EF4-FFF2-40B4-BE49-F238E27FC236}">
                <a16:creationId xmlns:a16="http://schemas.microsoft.com/office/drawing/2014/main" id="{47B93199-DA59-4A01-90A8-FD15C52F6A6C}"/>
              </a:ext>
            </a:extLst>
          </p:cNvPr>
          <p:cNvGrpSpPr/>
          <p:nvPr/>
        </p:nvGrpSpPr>
        <p:grpSpPr>
          <a:xfrm>
            <a:off x="6136786" y="3559168"/>
            <a:ext cx="837782" cy="798327"/>
            <a:chOff x="10065376" y="1017178"/>
            <a:chExt cx="837782" cy="798327"/>
          </a:xfrm>
        </p:grpSpPr>
        <p:sp>
          <p:nvSpPr>
            <p:cNvPr id="41" name="TextBox 40">
              <a:extLst>
                <a:ext uri="{FF2B5EF4-FFF2-40B4-BE49-F238E27FC236}">
                  <a16:creationId xmlns:a16="http://schemas.microsoft.com/office/drawing/2014/main" id="{AFEC1F60-31F4-48F8-8563-C9F0BB1A2CFE}"/>
                </a:ext>
              </a:extLst>
            </p:cNvPr>
            <p:cNvSpPr txBox="1"/>
            <p:nvPr/>
          </p:nvSpPr>
          <p:spPr>
            <a:xfrm>
              <a:off x="10065376" y="1017178"/>
              <a:ext cx="83778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Poppins SemiBold" panose="02000000000000000000" pitchFamily="2" charset="0"/>
                  <a:ea typeface="+mn-ea"/>
                  <a:cs typeface="+mn-cs"/>
                </a:rPr>
                <a:t>13</a:t>
              </a:r>
            </a:p>
          </p:txBody>
        </p:sp>
        <p:sp>
          <p:nvSpPr>
            <p:cNvPr id="42" name="Rectangle 41">
              <a:extLst>
                <a:ext uri="{FF2B5EF4-FFF2-40B4-BE49-F238E27FC236}">
                  <a16:creationId xmlns:a16="http://schemas.microsoft.com/office/drawing/2014/main" id="{E4BF8BEB-C549-40BC-9A03-6D7C27D23158}"/>
                </a:ext>
              </a:extLst>
            </p:cNvPr>
            <p:cNvSpPr/>
            <p:nvPr/>
          </p:nvSpPr>
          <p:spPr>
            <a:xfrm>
              <a:off x="10065376" y="1464640"/>
              <a:ext cx="837782" cy="350865"/>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DEC</a:t>
              </a:r>
            </a:p>
          </p:txBody>
        </p:sp>
      </p:grpSp>
      <p:grpSp>
        <p:nvGrpSpPr>
          <p:cNvPr id="43" name="Group 42">
            <a:extLst>
              <a:ext uri="{FF2B5EF4-FFF2-40B4-BE49-F238E27FC236}">
                <a16:creationId xmlns:a16="http://schemas.microsoft.com/office/drawing/2014/main" id="{EF3F9D65-BA2C-48DB-B1C6-6307C9FD1921}"/>
              </a:ext>
            </a:extLst>
          </p:cNvPr>
          <p:cNvGrpSpPr/>
          <p:nvPr/>
        </p:nvGrpSpPr>
        <p:grpSpPr>
          <a:xfrm>
            <a:off x="2751398" y="3559168"/>
            <a:ext cx="837782" cy="798327"/>
            <a:chOff x="10065376" y="1017178"/>
            <a:chExt cx="837782" cy="798327"/>
          </a:xfrm>
        </p:grpSpPr>
        <p:sp>
          <p:nvSpPr>
            <p:cNvPr id="44" name="TextBox 43">
              <a:extLst>
                <a:ext uri="{FF2B5EF4-FFF2-40B4-BE49-F238E27FC236}">
                  <a16:creationId xmlns:a16="http://schemas.microsoft.com/office/drawing/2014/main" id="{F30E2A25-6767-4051-A934-DBF18073D154}"/>
                </a:ext>
              </a:extLst>
            </p:cNvPr>
            <p:cNvSpPr txBox="1"/>
            <p:nvPr/>
          </p:nvSpPr>
          <p:spPr>
            <a:xfrm>
              <a:off x="10065376" y="1017178"/>
              <a:ext cx="83778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Poppins SemiBold" panose="02000000000000000000" pitchFamily="2" charset="0"/>
                  <a:ea typeface="+mn-ea"/>
                  <a:cs typeface="+mn-cs"/>
                </a:rPr>
                <a:t>29</a:t>
              </a:r>
            </a:p>
          </p:txBody>
        </p:sp>
        <p:sp>
          <p:nvSpPr>
            <p:cNvPr id="45" name="Rectangle 44">
              <a:extLst>
                <a:ext uri="{FF2B5EF4-FFF2-40B4-BE49-F238E27FC236}">
                  <a16:creationId xmlns:a16="http://schemas.microsoft.com/office/drawing/2014/main" id="{774B5F82-D62E-477E-B665-1C006D3B23DF}"/>
                </a:ext>
              </a:extLst>
            </p:cNvPr>
            <p:cNvSpPr/>
            <p:nvPr/>
          </p:nvSpPr>
          <p:spPr>
            <a:xfrm>
              <a:off x="10065376" y="1464640"/>
              <a:ext cx="837782" cy="350865"/>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OCT</a:t>
              </a:r>
            </a:p>
          </p:txBody>
        </p:sp>
      </p:grpSp>
      <p:sp>
        <p:nvSpPr>
          <p:cNvPr id="48" name="Rectangle 47">
            <a:extLst>
              <a:ext uri="{FF2B5EF4-FFF2-40B4-BE49-F238E27FC236}">
                <a16:creationId xmlns:a16="http://schemas.microsoft.com/office/drawing/2014/main" id="{1AE7144B-2A1E-4EA9-B84B-DB30FBB0A6CB}"/>
              </a:ext>
            </a:extLst>
          </p:cNvPr>
          <p:cNvSpPr/>
          <p:nvPr/>
        </p:nvSpPr>
        <p:spPr>
          <a:xfrm>
            <a:off x="621834" y="5477598"/>
            <a:ext cx="2925503" cy="60939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Halloween Markets showcasing idea &amp; Products</a:t>
            </a:r>
            <a:endParaRPr kumimoji="0" lang="id-ID"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sp>
        <p:nvSpPr>
          <p:cNvPr id="49" name="Rectangle 48">
            <a:extLst>
              <a:ext uri="{FF2B5EF4-FFF2-40B4-BE49-F238E27FC236}">
                <a16:creationId xmlns:a16="http://schemas.microsoft.com/office/drawing/2014/main" id="{E4C80F31-8298-4796-8E07-487CFC7588DA}"/>
              </a:ext>
            </a:extLst>
          </p:cNvPr>
          <p:cNvSpPr/>
          <p:nvPr/>
        </p:nvSpPr>
        <p:spPr>
          <a:xfrm>
            <a:off x="4023024" y="5477598"/>
            <a:ext cx="2925503" cy="60939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F</a:t>
            </a:r>
            <a:r>
              <a:rPr kumimoji="0" lang="en-GB" sz="1400" b="0" i="0" u="none" strike="noStrike" kern="1200" cap="none" spc="0" normalizeH="0" baseline="0" noProof="0" err="1">
                <a:ln>
                  <a:noFill/>
                </a:ln>
                <a:solidFill>
                  <a:prstClr val="white"/>
                </a:solidFill>
                <a:effectLst/>
                <a:uLnTx/>
                <a:uFillTx/>
                <a:latin typeface="Poppins SemiBold" panose="02000000000000000000" pitchFamily="2" charset="0"/>
                <a:ea typeface="+mn-ea"/>
                <a:cs typeface="Open Sans Light" panose="020B0306030504020204" pitchFamily="34" charset="0"/>
              </a:rPr>
              <a:t>estive</a:t>
            </a:r>
            <a:r>
              <a:rPr kumimoji="0" lang="en-GB"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 fairs, which have now become an annual event. </a:t>
            </a:r>
            <a:endParaRPr kumimoji="0" lang="id-ID"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sp>
        <p:nvSpPr>
          <p:cNvPr id="50" name="Rectangle 49">
            <a:extLst>
              <a:ext uri="{FF2B5EF4-FFF2-40B4-BE49-F238E27FC236}">
                <a16:creationId xmlns:a16="http://schemas.microsoft.com/office/drawing/2014/main" id="{7445C3F6-F340-49D4-AB09-2B2EAAE7B3CC}"/>
              </a:ext>
            </a:extLst>
          </p:cNvPr>
          <p:cNvSpPr/>
          <p:nvPr/>
        </p:nvSpPr>
        <p:spPr>
          <a:xfrm>
            <a:off x="7418438" y="5477598"/>
            <a:ext cx="4176043" cy="60939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Valentine's Markets at the Bangor, Downpatrick, Lisburn and Ards campuses.</a:t>
            </a:r>
            <a:endParaRPr kumimoji="0" lang="en-US"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spTree>
    <p:extLst>
      <p:ext uri="{BB962C8B-B14F-4D97-AF65-F5344CB8AC3E}">
        <p14:creationId xmlns:p14="http://schemas.microsoft.com/office/powerpoint/2010/main" val="97808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1000"/>
                                        <p:tgtEl>
                                          <p:spTgt spid="46"/>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6" grpId="0"/>
      <p:bldP spid="48" grpId="0"/>
      <p:bldP spid="49"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C9C91E19-223F-41A2-905A-CE31EDA38077}"/>
              </a:ext>
            </a:extLst>
          </p:cNvPr>
          <p:cNvSpPr/>
          <p:nvPr/>
        </p:nvSpPr>
        <p:spPr>
          <a:xfrm>
            <a:off x="10852150" y="3454400"/>
            <a:ext cx="872818" cy="2876929"/>
          </a:xfrm>
          <a:prstGeom prst="rect">
            <a:avLst/>
          </a:prstGeom>
          <a:gradFill>
            <a:gsLst>
              <a:gs pos="14000">
                <a:schemeClr val="accent1"/>
              </a:gs>
              <a:gs pos="100000">
                <a:schemeClr val="accent5">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51" name="Rectangle 50">
            <a:extLst>
              <a:ext uri="{FF2B5EF4-FFF2-40B4-BE49-F238E27FC236}">
                <a16:creationId xmlns:a16="http://schemas.microsoft.com/office/drawing/2014/main" id="{4BDAF8E8-4F59-4134-AD42-0CBD4B80E40E}"/>
              </a:ext>
            </a:extLst>
          </p:cNvPr>
          <p:cNvSpPr/>
          <p:nvPr/>
        </p:nvSpPr>
        <p:spPr>
          <a:xfrm>
            <a:off x="467031" y="457201"/>
            <a:ext cx="6802379" cy="2841631"/>
          </a:xfrm>
          <a:prstGeom prst="rect">
            <a:avLst/>
          </a:prstGeom>
          <a:gradFill>
            <a:gsLst>
              <a:gs pos="14000">
                <a:schemeClr val="accent1"/>
              </a:gs>
              <a:gs pos="100000">
                <a:schemeClr val="accent5">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grpSp>
        <p:nvGrpSpPr>
          <p:cNvPr id="28" name="Group 27">
            <a:extLst>
              <a:ext uri="{FF2B5EF4-FFF2-40B4-BE49-F238E27FC236}">
                <a16:creationId xmlns:a16="http://schemas.microsoft.com/office/drawing/2014/main" id="{018CE9F7-06D9-4C01-AB18-9FE39487C42E}"/>
              </a:ext>
            </a:extLst>
          </p:cNvPr>
          <p:cNvGrpSpPr/>
          <p:nvPr/>
        </p:nvGrpSpPr>
        <p:grpSpPr>
          <a:xfrm>
            <a:off x="1149716" y="2560408"/>
            <a:ext cx="512690" cy="131061"/>
            <a:chOff x="795585" y="3421099"/>
            <a:chExt cx="1066015" cy="272508"/>
          </a:xfrm>
        </p:grpSpPr>
        <p:sp>
          <p:nvSpPr>
            <p:cNvPr id="29" name="Freeform 5">
              <a:extLst>
                <a:ext uri="{FF2B5EF4-FFF2-40B4-BE49-F238E27FC236}">
                  <a16:creationId xmlns:a16="http://schemas.microsoft.com/office/drawing/2014/main" id="{37E2B9D0-AF52-4F70-9437-CE4736704313}"/>
                </a:ext>
              </a:extLst>
            </p:cNvPr>
            <p:cNvSpPr>
              <a:spLocks/>
            </p:cNvSpPr>
            <p:nvPr/>
          </p:nvSpPr>
          <p:spPr bwMode="auto">
            <a:xfrm>
              <a:off x="795585" y="3421099"/>
              <a:ext cx="263057" cy="272508"/>
            </a:xfrm>
            <a:custGeom>
              <a:avLst/>
              <a:gdLst>
                <a:gd name="T0" fmla="*/ 7371 w 17675"/>
                <a:gd name="T1" fmla="*/ 1125 h 18310"/>
                <a:gd name="T2" fmla="*/ 5959 w 17675"/>
                <a:gd name="T3" fmla="*/ 593 h 18310"/>
                <a:gd name="T4" fmla="*/ 4735 w 17675"/>
                <a:gd name="T5" fmla="*/ 240 h 18310"/>
                <a:gd name="T6" fmla="*/ 3627 w 17675"/>
                <a:gd name="T7" fmla="*/ 54 h 18310"/>
                <a:gd name="T8" fmla="*/ 2806 w 17675"/>
                <a:gd name="T9" fmla="*/ 7 h 18310"/>
                <a:gd name="T10" fmla="*/ 2454 w 17675"/>
                <a:gd name="T11" fmla="*/ 85 h 18310"/>
                <a:gd name="T12" fmla="*/ 2132 w 17675"/>
                <a:gd name="T13" fmla="*/ 262 h 18310"/>
                <a:gd name="T14" fmla="*/ 1838 w 17675"/>
                <a:gd name="T15" fmla="*/ 533 h 18310"/>
                <a:gd name="T16" fmla="*/ 1454 w 17675"/>
                <a:gd name="T17" fmla="*/ 1111 h 18310"/>
                <a:gd name="T18" fmla="*/ 1261 w 17675"/>
                <a:gd name="T19" fmla="*/ 1545 h 18310"/>
                <a:gd name="T20" fmla="*/ 1008 w 17675"/>
                <a:gd name="T21" fmla="*/ 2315 h 18310"/>
                <a:gd name="T22" fmla="*/ 836 w 17675"/>
                <a:gd name="T23" fmla="*/ 2906 h 18310"/>
                <a:gd name="T24" fmla="*/ 683 w 17675"/>
                <a:gd name="T25" fmla="*/ 3519 h 18310"/>
                <a:gd name="T26" fmla="*/ 506 w 17675"/>
                <a:gd name="T27" fmla="*/ 4330 h 18310"/>
                <a:gd name="T28" fmla="*/ 356 w 17675"/>
                <a:gd name="T29" fmla="*/ 5177 h 18310"/>
                <a:gd name="T30" fmla="*/ 199 w 17675"/>
                <a:gd name="T31" fmla="*/ 6352 h 18310"/>
                <a:gd name="T32" fmla="*/ 65 w 17675"/>
                <a:gd name="T33" fmla="*/ 7805 h 18310"/>
                <a:gd name="T34" fmla="*/ 1 w 17675"/>
                <a:gd name="T35" fmla="*/ 9354 h 18310"/>
                <a:gd name="T36" fmla="*/ 54 w 17675"/>
                <a:gd name="T37" fmla="*/ 10490 h 18310"/>
                <a:gd name="T38" fmla="*/ 149 w 17675"/>
                <a:gd name="T39" fmla="*/ 11811 h 18310"/>
                <a:gd name="T40" fmla="*/ 298 w 17675"/>
                <a:gd name="T41" fmla="*/ 13066 h 18310"/>
                <a:gd name="T42" fmla="*/ 650 w 17675"/>
                <a:gd name="T43" fmla="*/ 14979 h 18310"/>
                <a:gd name="T44" fmla="*/ 991 w 17675"/>
                <a:gd name="T45" fmla="*/ 16266 h 18310"/>
                <a:gd name="T46" fmla="*/ 1332 w 17675"/>
                <a:gd name="T47" fmla="*/ 17156 h 18310"/>
                <a:gd name="T48" fmla="*/ 1598 w 17675"/>
                <a:gd name="T49" fmla="*/ 17614 h 18310"/>
                <a:gd name="T50" fmla="*/ 1917 w 17675"/>
                <a:gd name="T51" fmla="*/ 17970 h 18310"/>
                <a:gd name="T52" fmla="*/ 2349 w 17675"/>
                <a:gd name="T53" fmla="*/ 18232 h 18310"/>
                <a:gd name="T54" fmla="*/ 2745 w 17675"/>
                <a:gd name="T55" fmla="*/ 18309 h 18310"/>
                <a:gd name="T56" fmla="*/ 3384 w 17675"/>
                <a:gd name="T57" fmla="*/ 18287 h 18310"/>
                <a:gd name="T58" fmla="*/ 4157 w 17675"/>
                <a:gd name="T59" fmla="*/ 18192 h 18310"/>
                <a:gd name="T60" fmla="*/ 5006 w 17675"/>
                <a:gd name="T61" fmla="*/ 18009 h 18310"/>
                <a:gd name="T62" fmla="*/ 6483 w 17675"/>
                <a:gd name="T63" fmla="*/ 17544 h 18310"/>
                <a:gd name="T64" fmla="*/ 7200 w 17675"/>
                <a:gd name="T65" fmla="*/ 17277 h 18310"/>
                <a:gd name="T66" fmla="*/ 8295 w 17675"/>
                <a:gd name="T67" fmla="*/ 16841 h 18310"/>
                <a:gd name="T68" fmla="*/ 8872 w 17675"/>
                <a:gd name="T69" fmla="*/ 16605 h 18310"/>
                <a:gd name="T70" fmla="*/ 9346 w 17675"/>
                <a:gd name="T71" fmla="*/ 16391 h 18310"/>
                <a:gd name="T72" fmla="*/ 10057 w 17675"/>
                <a:gd name="T73" fmla="*/ 16048 h 18310"/>
                <a:gd name="T74" fmla="*/ 10903 w 17675"/>
                <a:gd name="T75" fmla="*/ 15584 h 18310"/>
                <a:gd name="T76" fmla="*/ 11867 w 17675"/>
                <a:gd name="T77" fmla="*/ 14997 h 18310"/>
                <a:gd name="T78" fmla="*/ 12590 w 17675"/>
                <a:gd name="T79" fmla="*/ 14528 h 18310"/>
                <a:gd name="T80" fmla="*/ 13212 w 17675"/>
                <a:gd name="T81" fmla="*/ 14088 h 18310"/>
                <a:gd name="T82" fmla="*/ 14481 w 17675"/>
                <a:gd name="T83" fmla="*/ 13112 h 18310"/>
                <a:gd name="T84" fmla="*/ 14802 w 17675"/>
                <a:gd name="T85" fmla="*/ 12854 h 18310"/>
                <a:gd name="T86" fmla="*/ 15451 w 17675"/>
                <a:gd name="T87" fmla="*/ 12291 h 18310"/>
                <a:gd name="T88" fmla="*/ 15927 w 17675"/>
                <a:gd name="T89" fmla="*/ 11853 h 18310"/>
                <a:gd name="T90" fmla="*/ 16443 w 17675"/>
                <a:gd name="T91" fmla="*/ 11335 h 18310"/>
                <a:gd name="T92" fmla="*/ 16856 w 17675"/>
                <a:gd name="T93" fmla="*/ 10896 h 18310"/>
                <a:gd name="T94" fmla="*/ 17295 w 17675"/>
                <a:gd name="T95" fmla="*/ 10296 h 18310"/>
                <a:gd name="T96" fmla="*/ 17543 w 17675"/>
                <a:gd name="T97" fmla="*/ 9805 h 18310"/>
                <a:gd name="T98" fmla="*/ 17675 w 17675"/>
                <a:gd name="T99" fmla="*/ 9283 h 18310"/>
                <a:gd name="T100" fmla="*/ 17609 w 17675"/>
                <a:gd name="T101" fmla="*/ 8895 h 18310"/>
                <a:gd name="T102" fmla="*/ 17328 w 17675"/>
                <a:gd name="T103" fmla="*/ 8254 h 18310"/>
                <a:gd name="T104" fmla="*/ 16958 w 17675"/>
                <a:gd name="T105" fmla="*/ 7727 h 18310"/>
                <a:gd name="T106" fmla="*/ 16207 w 17675"/>
                <a:gd name="T107" fmla="*/ 6899 h 18310"/>
                <a:gd name="T108" fmla="*/ 14144 w 17675"/>
                <a:gd name="T109" fmla="*/ 5052 h 18310"/>
                <a:gd name="T110" fmla="*/ 13172 w 17675"/>
                <a:gd name="T111" fmla="*/ 4299 h 18310"/>
                <a:gd name="T112" fmla="*/ 12177 w 17675"/>
                <a:gd name="T113" fmla="*/ 3589 h 18310"/>
                <a:gd name="T114" fmla="*/ 11125 w 17675"/>
                <a:gd name="T115" fmla="*/ 2920 h 18310"/>
                <a:gd name="T116" fmla="*/ 10015 w 17675"/>
                <a:gd name="T117" fmla="*/ 2305 h 18310"/>
                <a:gd name="T118" fmla="*/ 9091 w 17675"/>
                <a:gd name="T119" fmla="*/ 1855 h 18310"/>
                <a:gd name="T120" fmla="*/ 8300 w 17675"/>
                <a:gd name="T121" fmla="*/ 1511 h 18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75" h="18310">
                  <a:moveTo>
                    <a:pt x="8078" y="1426"/>
                  </a:moveTo>
                  <a:lnTo>
                    <a:pt x="8047" y="1409"/>
                  </a:lnTo>
                  <a:lnTo>
                    <a:pt x="8014" y="1392"/>
                  </a:lnTo>
                  <a:lnTo>
                    <a:pt x="7978" y="1376"/>
                  </a:lnTo>
                  <a:lnTo>
                    <a:pt x="7940" y="1360"/>
                  </a:lnTo>
                  <a:lnTo>
                    <a:pt x="7901" y="1345"/>
                  </a:lnTo>
                  <a:lnTo>
                    <a:pt x="7862" y="1330"/>
                  </a:lnTo>
                  <a:lnTo>
                    <a:pt x="7825" y="1315"/>
                  </a:lnTo>
                  <a:lnTo>
                    <a:pt x="7791" y="1301"/>
                  </a:lnTo>
                  <a:lnTo>
                    <a:pt x="7583" y="1213"/>
                  </a:lnTo>
                  <a:lnTo>
                    <a:pt x="7371" y="1125"/>
                  </a:lnTo>
                  <a:lnTo>
                    <a:pt x="7158" y="1038"/>
                  </a:lnTo>
                  <a:lnTo>
                    <a:pt x="6943" y="953"/>
                  </a:lnTo>
                  <a:lnTo>
                    <a:pt x="6836" y="911"/>
                  </a:lnTo>
                  <a:lnTo>
                    <a:pt x="6727" y="869"/>
                  </a:lnTo>
                  <a:lnTo>
                    <a:pt x="6618" y="827"/>
                  </a:lnTo>
                  <a:lnTo>
                    <a:pt x="6508" y="787"/>
                  </a:lnTo>
                  <a:lnTo>
                    <a:pt x="6400" y="747"/>
                  </a:lnTo>
                  <a:lnTo>
                    <a:pt x="6290" y="707"/>
                  </a:lnTo>
                  <a:lnTo>
                    <a:pt x="6180" y="668"/>
                  </a:lnTo>
                  <a:lnTo>
                    <a:pt x="6070" y="631"/>
                  </a:lnTo>
                  <a:lnTo>
                    <a:pt x="5959" y="593"/>
                  </a:lnTo>
                  <a:lnTo>
                    <a:pt x="5848" y="556"/>
                  </a:lnTo>
                  <a:lnTo>
                    <a:pt x="5737" y="521"/>
                  </a:lnTo>
                  <a:lnTo>
                    <a:pt x="5626" y="485"/>
                  </a:lnTo>
                  <a:lnTo>
                    <a:pt x="5515" y="451"/>
                  </a:lnTo>
                  <a:lnTo>
                    <a:pt x="5404" y="418"/>
                  </a:lnTo>
                  <a:lnTo>
                    <a:pt x="5292" y="386"/>
                  </a:lnTo>
                  <a:lnTo>
                    <a:pt x="5181" y="355"/>
                  </a:lnTo>
                  <a:lnTo>
                    <a:pt x="5069" y="324"/>
                  </a:lnTo>
                  <a:lnTo>
                    <a:pt x="4958" y="295"/>
                  </a:lnTo>
                  <a:lnTo>
                    <a:pt x="4846" y="267"/>
                  </a:lnTo>
                  <a:lnTo>
                    <a:pt x="4735" y="240"/>
                  </a:lnTo>
                  <a:lnTo>
                    <a:pt x="4623" y="215"/>
                  </a:lnTo>
                  <a:lnTo>
                    <a:pt x="4511" y="191"/>
                  </a:lnTo>
                  <a:lnTo>
                    <a:pt x="4400" y="168"/>
                  </a:lnTo>
                  <a:lnTo>
                    <a:pt x="4287" y="146"/>
                  </a:lnTo>
                  <a:lnTo>
                    <a:pt x="4234" y="136"/>
                  </a:lnTo>
                  <a:lnTo>
                    <a:pt x="4162" y="125"/>
                  </a:lnTo>
                  <a:lnTo>
                    <a:pt x="4075" y="112"/>
                  </a:lnTo>
                  <a:lnTo>
                    <a:pt x="3975" y="98"/>
                  </a:lnTo>
                  <a:lnTo>
                    <a:pt x="3865" y="84"/>
                  </a:lnTo>
                  <a:lnTo>
                    <a:pt x="3749" y="69"/>
                  </a:lnTo>
                  <a:lnTo>
                    <a:pt x="3627" y="54"/>
                  </a:lnTo>
                  <a:lnTo>
                    <a:pt x="3504" y="40"/>
                  </a:lnTo>
                  <a:lnTo>
                    <a:pt x="3381" y="27"/>
                  </a:lnTo>
                  <a:lnTo>
                    <a:pt x="3262" y="17"/>
                  </a:lnTo>
                  <a:lnTo>
                    <a:pt x="3148" y="8"/>
                  </a:lnTo>
                  <a:lnTo>
                    <a:pt x="3043" y="2"/>
                  </a:lnTo>
                  <a:lnTo>
                    <a:pt x="2994" y="1"/>
                  </a:lnTo>
                  <a:lnTo>
                    <a:pt x="2949" y="0"/>
                  </a:lnTo>
                  <a:lnTo>
                    <a:pt x="2908" y="0"/>
                  </a:lnTo>
                  <a:lnTo>
                    <a:pt x="2869" y="1"/>
                  </a:lnTo>
                  <a:lnTo>
                    <a:pt x="2834" y="3"/>
                  </a:lnTo>
                  <a:lnTo>
                    <a:pt x="2806" y="7"/>
                  </a:lnTo>
                  <a:lnTo>
                    <a:pt x="2780" y="11"/>
                  </a:lnTo>
                  <a:lnTo>
                    <a:pt x="2761" y="17"/>
                  </a:lnTo>
                  <a:lnTo>
                    <a:pt x="2724" y="19"/>
                  </a:lnTo>
                  <a:lnTo>
                    <a:pt x="2689" y="24"/>
                  </a:lnTo>
                  <a:lnTo>
                    <a:pt x="2655" y="29"/>
                  </a:lnTo>
                  <a:lnTo>
                    <a:pt x="2620" y="35"/>
                  </a:lnTo>
                  <a:lnTo>
                    <a:pt x="2586" y="43"/>
                  </a:lnTo>
                  <a:lnTo>
                    <a:pt x="2552" y="53"/>
                  </a:lnTo>
                  <a:lnTo>
                    <a:pt x="2518" y="63"/>
                  </a:lnTo>
                  <a:lnTo>
                    <a:pt x="2486" y="73"/>
                  </a:lnTo>
                  <a:lnTo>
                    <a:pt x="2454" y="85"/>
                  </a:lnTo>
                  <a:lnTo>
                    <a:pt x="2423" y="97"/>
                  </a:lnTo>
                  <a:lnTo>
                    <a:pt x="2393" y="111"/>
                  </a:lnTo>
                  <a:lnTo>
                    <a:pt x="2363" y="125"/>
                  </a:lnTo>
                  <a:lnTo>
                    <a:pt x="2333" y="138"/>
                  </a:lnTo>
                  <a:lnTo>
                    <a:pt x="2306" y="153"/>
                  </a:lnTo>
                  <a:lnTo>
                    <a:pt x="2278" y="169"/>
                  </a:lnTo>
                  <a:lnTo>
                    <a:pt x="2252" y="184"/>
                  </a:lnTo>
                  <a:lnTo>
                    <a:pt x="2218" y="205"/>
                  </a:lnTo>
                  <a:lnTo>
                    <a:pt x="2187" y="224"/>
                  </a:lnTo>
                  <a:lnTo>
                    <a:pt x="2158" y="244"/>
                  </a:lnTo>
                  <a:lnTo>
                    <a:pt x="2132" y="262"/>
                  </a:lnTo>
                  <a:lnTo>
                    <a:pt x="2108" y="280"/>
                  </a:lnTo>
                  <a:lnTo>
                    <a:pt x="2086" y="298"/>
                  </a:lnTo>
                  <a:lnTo>
                    <a:pt x="2065" y="315"/>
                  </a:lnTo>
                  <a:lnTo>
                    <a:pt x="2046" y="332"/>
                  </a:lnTo>
                  <a:lnTo>
                    <a:pt x="2007" y="367"/>
                  </a:lnTo>
                  <a:lnTo>
                    <a:pt x="1968" y="405"/>
                  </a:lnTo>
                  <a:lnTo>
                    <a:pt x="1927" y="446"/>
                  </a:lnTo>
                  <a:lnTo>
                    <a:pt x="1878" y="491"/>
                  </a:lnTo>
                  <a:lnTo>
                    <a:pt x="1866" y="504"/>
                  </a:lnTo>
                  <a:lnTo>
                    <a:pt x="1853" y="517"/>
                  </a:lnTo>
                  <a:lnTo>
                    <a:pt x="1838" y="533"/>
                  </a:lnTo>
                  <a:lnTo>
                    <a:pt x="1823" y="550"/>
                  </a:lnTo>
                  <a:lnTo>
                    <a:pt x="1790" y="592"/>
                  </a:lnTo>
                  <a:lnTo>
                    <a:pt x="1754" y="637"/>
                  </a:lnTo>
                  <a:lnTo>
                    <a:pt x="1717" y="689"/>
                  </a:lnTo>
                  <a:lnTo>
                    <a:pt x="1679" y="744"/>
                  </a:lnTo>
                  <a:lnTo>
                    <a:pt x="1639" y="802"/>
                  </a:lnTo>
                  <a:lnTo>
                    <a:pt x="1600" y="863"/>
                  </a:lnTo>
                  <a:lnTo>
                    <a:pt x="1561" y="926"/>
                  </a:lnTo>
                  <a:lnTo>
                    <a:pt x="1524" y="988"/>
                  </a:lnTo>
                  <a:lnTo>
                    <a:pt x="1488" y="1051"/>
                  </a:lnTo>
                  <a:lnTo>
                    <a:pt x="1454" y="1111"/>
                  </a:lnTo>
                  <a:lnTo>
                    <a:pt x="1425" y="1170"/>
                  </a:lnTo>
                  <a:lnTo>
                    <a:pt x="1398" y="1226"/>
                  </a:lnTo>
                  <a:lnTo>
                    <a:pt x="1387" y="1252"/>
                  </a:lnTo>
                  <a:lnTo>
                    <a:pt x="1377" y="1277"/>
                  </a:lnTo>
                  <a:lnTo>
                    <a:pt x="1367" y="1301"/>
                  </a:lnTo>
                  <a:lnTo>
                    <a:pt x="1359" y="1323"/>
                  </a:lnTo>
                  <a:lnTo>
                    <a:pt x="1340" y="1362"/>
                  </a:lnTo>
                  <a:lnTo>
                    <a:pt x="1320" y="1404"/>
                  </a:lnTo>
                  <a:lnTo>
                    <a:pt x="1300" y="1449"/>
                  </a:lnTo>
                  <a:lnTo>
                    <a:pt x="1280" y="1496"/>
                  </a:lnTo>
                  <a:lnTo>
                    <a:pt x="1261" y="1545"/>
                  </a:lnTo>
                  <a:lnTo>
                    <a:pt x="1241" y="1596"/>
                  </a:lnTo>
                  <a:lnTo>
                    <a:pt x="1222" y="1648"/>
                  </a:lnTo>
                  <a:lnTo>
                    <a:pt x="1204" y="1702"/>
                  </a:lnTo>
                  <a:lnTo>
                    <a:pt x="1167" y="1808"/>
                  </a:lnTo>
                  <a:lnTo>
                    <a:pt x="1133" y="1915"/>
                  </a:lnTo>
                  <a:lnTo>
                    <a:pt x="1101" y="2016"/>
                  </a:lnTo>
                  <a:lnTo>
                    <a:pt x="1071" y="2110"/>
                  </a:lnTo>
                  <a:lnTo>
                    <a:pt x="1055" y="2162"/>
                  </a:lnTo>
                  <a:lnTo>
                    <a:pt x="1039" y="2213"/>
                  </a:lnTo>
                  <a:lnTo>
                    <a:pt x="1023" y="2264"/>
                  </a:lnTo>
                  <a:lnTo>
                    <a:pt x="1008" y="2315"/>
                  </a:lnTo>
                  <a:lnTo>
                    <a:pt x="992" y="2367"/>
                  </a:lnTo>
                  <a:lnTo>
                    <a:pt x="976" y="2418"/>
                  </a:lnTo>
                  <a:lnTo>
                    <a:pt x="960" y="2471"/>
                  </a:lnTo>
                  <a:lnTo>
                    <a:pt x="944" y="2523"/>
                  </a:lnTo>
                  <a:lnTo>
                    <a:pt x="929" y="2573"/>
                  </a:lnTo>
                  <a:lnTo>
                    <a:pt x="913" y="2626"/>
                  </a:lnTo>
                  <a:lnTo>
                    <a:pt x="896" y="2682"/>
                  </a:lnTo>
                  <a:lnTo>
                    <a:pt x="880" y="2740"/>
                  </a:lnTo>
                  <a:lnTo>
                    <a:pt x="864" y="2797"/>
                  </a:lnTo>
                  <a:lnTo>
                    <a:pt x="849" y="2852"/>
                  </a:lnTo>
                  <a:lnTo>
                    <a:pt x="836" y="2906"/>
                  </a:lnTo>
                  <a:lnTo>
                    <a:pt x="827" y="2955"/>
                  </a:lnTo>
                  <a:lnTo>
                    <a:pt x="818" y="2977"/>
                  </a:lnTo>
                  <a:lnTo>
                    <a:pt x="809" y="3003"/>
                  </a:lnTo>
                  <a:lnTo>
                    <a:pt x="800" y="3033"/>
                  </a:lnTo>
                  <a:lnTo>
                    <a:pt x="790" y="3067"/>
                  </a:lnTo>
                  <a:lnTo>
                    <a:pt x="770" y="3142"/>
                  </a:lnTo>
                  <a:lnTo>
                    <a:pt x="749" y="3225"/>
                  </a:lnTo>
                  <a:lnTo>
                    <a:pt x="730" y="3310"/>
                  </a:lnTo>
                  <a:lnTo>
                    <a:pt x="712" y="3390"/>
                  </a:lnTo>
                  <a:lnTo>
                    <a:pt x="696" y="3461"/>
                  </a:lnTo>
                  <a:lnTo>
                    <a:pt x="683" y="3519"/>
                  </a:lnTo>
                  <a:lnTo>
                    <a:pt x="666" y="3593"/>
                  </a:lnTo>
                  <a:lnTo>
                    <a:pt x="649" y="3667"/>
                  </a:lnTo>
                  <a:lnTo>
                    <a:pt x="633" y="3740"/>
                  </a:lnTo>
                  <a:lnTo>
                    <a:pt x="617" y="3813"/>
                  </a:lnTo>
                  <a:lnTo>
                    <a:pt x="601" y="3886"/>
                  </a:lnTo>
                  <a:lnTo>
                    <a:pt x="585" y="3960"/>
                  </a:lnTo>
                  <a:lnTo>
                    <a:pt x="569" y="4033"/>
                  </a:lnTo>
                  <a:lnTo>
                    <a:pt x="553" y="4108"/>
                  </a:lnTo>
                  <a:lnTo>
                    <a:pt x="537" y="4182"/>
                  </a:lnTo>
                  <a:lnTo>
                    <a:pt x="522" y="4256"/>
                  </a:lnTo>
                  <a:lnTo>
                    <a:pt x="506" y="4330"/>
                  </a:lnTo>
                  <a:lnTo>
                    <a:pt x="491" y="4406"/>
                  </a:lnTo>
                  <a:lnTo>
                    <a:pt x="476" y="4483"/>
                  </a:lnTo>
                  <a:lnTo>
                    <a:pt x="461" y="4559"/>
                  </a:lnTo>
                  <a:lnTo>
                    <a:pt x="447" y="4636"/>
                  </a:lnTo>
                  <a:lnTo>
                    <a:pt x="433" y="4714"/>
                  </a:lnTo>
                  <a:lnTo>
                    <a:pt x="419" y="4791"/>
                  </a:lnTo>
                  <a:lnTo>
                    <a:pt x="405" y="4868"/>
                  </a:lnTo>
                  <a:lnTo>
                    <a:pt x="392" y="4946"/>
                  </a:lnTo>
                  <a:lnTo>
                    <a:pt x="380" y="5024"/>
                  </a:lnTo>
                  <a:lnTo>
                    <a:pt x="367" y="5100"/>
                  </a:lnTo>
                  <a:lnTo>
                    <a:pt x="356" y="5177"/>
                  </a:lnTo>
                  <a:lnTo>
                    <a:pt x="346" y="5253"/>
                  </a:lnTo>
                  <a:lnTo>
                    <a:pt x="335" y="5328"/>
                  </a:lnTo>
                  <a:lnTo>
                    <a:pt x="320" y="5442"/>
                  </a:lnTo>
                  <a:lnTo>
                    <a:pt x="304" y="5555"/>
                  </a:lnTo>
                  <a:lnTo>
                    <a:pt x="289" y="5668"/>
                  </a:lnTo>
                  <a:lnTo>
                    <a:pt x="275" y="5781"/>
                  </a:lnTo>
                  <a:lnTo>
                    <a:pt x="259" y="5896"/>
                  </a:lnTo>
                  <a:lnTo>
                    <a:pt x="244" y="6009"/>
                  </a:lnTo>
                  <a:lnTo>
                    <a:pt x="229" y="6124"/>
                  </a:lnTo>
                  <a:lnTo>
                    <a:pt x="214" y="6238"/>
                  </a:lnTo>
                  <a:lnTo>
                    <a:pt x="199" y="6352"/>
                  </a:lnTo>
                  <a:lnTo>
                    <a:pt x="185" y="6467"/>
                  </a:lnTo>
                  <a:lnTo>
                    <a:pt x="173" y="6581"/>
                  </a:lnTo>
                  <a:lnTo>
                    <a:pt x="160" y="6697"/>
                  </a:lnTo>
                  <a:lnTo>
                    <a:pt x="148" y="6811"/>
                  </a:lnTo>
                  <a:lnTo>
                    <a:pt x="137" y="6927"/>
                  </a:lnTo>
                  <a:lnTo>
                    <a:pt x="127" y="7042"/>
                  </a:lnTo>
                  <a:lnTo>
                    <a:pt x="119" y="7158"/>
                  </a:lnTo>
                  <a:lnTo>
                    <a:pt x="105" y="7319"/>
                  </a:lnTo>
                  <a:lnTo>
                    <a:pt x="92" y="7481"/>
                  </a:lnTo>
                  <a:lnTo>
                    <a:pt x="79" y="7643"/>
                  </a:lnTo>
                  <a:lnTo>
                    <a:pt x="65" y="7805"/>
                  </a:lnTo>
                  <a:lnTo>
                    <a:pt x="54" y="7967"/>
                  </a:lnTo>
                  <a:lnTo>
                    <a:pt x="42" y="8130"/>
                  </a:lnTo>
                  <a:lnTo>
                    <a:pt x="31" y="8293"/>
                  </a:lnTo>
                  <a:lnTo>
                    <a:pt x="22" y="8456"/>
                  </a:lnTo>
                  <a:lnTo>
                    <a:pt x="14" y="8619"/>
                  </a:lnTo>
                  <a:lnTo>
                    <a:pt x="8" y="8782"/>
                  </a:lnTo>
                  <a:lnTo>
                    <a:pt x="3" y="8946"/>
                  </a:lnTo>
                  <a:lnTo>
                    <a:pt x="0" y="9109"/>
                  </a:lnTo>
                  <a:lnTo>
                    <a:pt x="0" y="9190"/>
                  </a:lnTo>
                  <a:lnTo>
                    <a:pt x="0" y="9273"/>
                  </a:lnTo>
                  <a:lnTo>
                    <a:pt x="1" y="9354"/>
                  </a:lnTo>
                  <a:lnTo>
                    <a:pt x="2" y="9437"/>
                  </a:lnTo>
                  <a:lnTo>
                    <a:pt x="3" y="9518"/>
                  </a:lnTo>
                  <a:lnTo>
                    <a:pt x="7" y="9599"/>
                  </a:lnTo>
                  <a:lnTo>
                    <a:pt x="10" y="9681"/>
                  </a:lnTo>
                  <a:lnTo>
                    <a:pt x="14" y="9763"/>
                  </a:lnTo>
                  <a:lnTo>
                    <a:pt x="21" y="9885"/>
                  </a:lnTo>
                  <a:lnTo>
                    <a:pt x="27" y="10006"/>
                  </a:lnTo>
                  <a:lnTo>
                    <a:pt x="34" y="10128"/>
                  </a:lnTo>
                  <a:lnTo>
                    <a:pt x="41" y="10249"/>
                  </a:lnTo>
                  <a:lnTo>
                    <a:pt x="47" y="10369"/>
                  </a:lnTo>
                  <a:lnTo>
                    <a:pt x="54" y="10490"/>
                  </a:lnTo>
                  <a:lnTo>
                    <a:pt x="61" y="10611"/>
                  </a:lnTo>
                  <a:lnTo>
                    <a:pt x="68" y="10731"/>
                  </a:lnTo>
                  <a:lnTo>
                    <a:pt x="74" y="10851"/>
                  </a:lnTo>
                  <a:lnTo>
                    <a:pt x="82" y="10971"/>
                  </a:lnTo>
                  <a:lnTo>
                    <a:pt x="90" y="11091"/>
                  </a:lnTo>
                  <a:lnTo>
                    <a:pt x="98" y="11213"/>
                  </a:lnTo>
                  <a:lnTo>
                    <a:pt x="108" y="11333"/>
                  </a:lnTo>
                  <a:lnTo>
                    <a:pt x="117" y="11454"/>
                  </a:lnTo>
                  <a:lnTo>
                    <a:pt x="127" y="11575"/>
                  </a:lnTo>
                  <a:lnTo>
                    <a:pt x="138" y="11697"/>
                  </a:lnTo>
                  <a:lnTo>
                    <a:pt x="149" y="11811"/>
                  </a:lnTo>
                  <a:lnTo>
                    <a:pt x="160" y="11926"/>
                  </a:lnTo>
                  <a:lnTo>
                    <a:pt x="172" y="12040"/>
                  </a:lnTo>
                  <a:lnTo>
                    <a:pt x="184" y="12154"/>
                  </a:lnTo>
                  <a:lnTo>
                    <a:pt x="197" y="12269"/>
                  </a:lnTo>
                  <a:lnTo>
                    <a:pt x="209" y="12383"/>
                  </a:lnTo>
                  <a:lnTo>
                    <a:pt x="223" y="12498"/>
                  </a:lnTo>
                  <a:lnTo>
                    <a:pt x="237" y="12611"/>
                  </a:lnTo>
                  <a:lnTo>
                    <a:pt x="252" y="12725"/>
                  </a:lnTo>
                  <a:lnTo>
                    <a:pt x="267" y="12839"/>
                  </a:lnTo>
                  <a:lnTo>
                    <a:pt x="281" y="12953"/>
                  </a:lnTo>
                  <a:lnTo>
                    <a:pt x="298" y="13066"/>
                  </a:lnTo>
                  <a:lnTo>
                    <a:pt x="314" y="13180"/>
                  </a:lnTo>
                  <a:lnTo>
                    <a:pt x="331" y="13293"/>
                  </a:lnTo>
                  <a:lnTo>
                    <a:pt x="349" y="13406"/>
                  </a:lnTo>
                  <a:lnTo>
                    <a:pt x="366" y="13519"/>
                  </a:lnTo>
                  <a:lnTo>
                    <a:pt x="398" y="13707"/>
                  </a:lnTo>
                  <a:lnTo>
                    <a:pt x="433" y="13905"/>
                  </a:lnTo>
                  <a:lnTo>
                    <a:pt x="470" y="14110"/>
                  </a:lnTo>
                  <a:lnTo>
                    <a:pt x="511" y="14322"/>
                  </a:lnTo>
                  <a:lnTo>
                    <a:pt x="555" y="14538"/>
                  </a:lnTo>
                  <a:lnTo>
                    <a:pt x="602" y="14757"/>
                  </a:lnTo>
                  <a:lnTo>
                    <a:pt x="650" y="14979"/>
                  </a:lnTo>
                  <a:lnTo>
                    <a:pt x="701" y="15200"/>
                  </a:lnTo>
                  <a:lnTo>
                    <a:pt x="729" y="15311"/>
                  </a:lnTo>
                  <a:lnTo>
                    <a:pt x="755" y="15420"/>
                  </a:lnTo>
                  <a:lnTo>
                    <a:pt x="784" y="15530"/>
                  </a:lnTo>
                  <a:lnTo>
                    <a:pt x="811" y="15639"/>
                  </a:lnTo>
                  <a:lnTo>
                    <a:pt x="840" y="15747"/>
                  </a:lnTo>
                  <a:lnTo>
                    <a:pt x="870" y="15854"/>
                  </a:lnTo>
                  <a:lnTo>
                    <a:pt x="899" y="15959"/>
                  </a:lnTo>
                  <a:lnTo>
                    <a:pt x="929" y="16064"/>
                  </a:lnTo>
                  <a:lnTo>
                    <a:pt x="960" y="16165"/>
                  </a:lnTo>
                  <a:lnTo>
                    <a:pt x="991" y="16266"/>
                  </a:lnTo>
                  <a:lnTo>
                    <a:pt x="1022" y="16365"/>
                  </a:lnTo>
                  <a:lnTo>
                    <a:pt x="1054" y="16461"/>
                  </a:lnTo>
                  <a:lnTo>
                    <a:pt x="1086" y="16556"/>
                  </a:lnTo>
                  <a:lnTo>
                    <a:pt x="1119" y="16646"/>
                  </a:lnTo>
                  <a:lnTo>
                    <a:pt x="1152" y="16735"/>
                  </a:lnTo>
                  <a:lnTo>
                    <a:pt x="1185" y="16821"/>
                  </a:lnTo>
                  <a:lnTo>
                    <a:pt x="1225" y="16920"/>
                  </a:lnTo>
                  <a:lnTo>
                    <a:pt x="1267" y="17017"/>
                  </a:lnTo>
                  <a:lnTo>
                    <a:pt x="1288" y="17064"/>
                  </a:lnTo>
                  <a:lnTo>
                    <a:pt x="1310" y="17111"/>
                  </a:lnTo>
                  <a:lnTo>
                    <a:pt x="1332" y="17156"/>
                  </a:lnTo>
                  <a:lnTo>
                    <a:pt x="1354" y="17202"/>
                  </a:lnTo>
                  <a:lnTo>
                    <a:pt x="1377" y="17247"/>
                  </a:lnTo>
                  <a:lnTo>
                    <a:pt x="1399" y="17290"/>
                  </a:lnTo>
                  <a:lnTo>
                    <a:pt x="1423" y="17334"/>
                  </a:lnTo>
                  <a:lnTo>
                    <a:pt x="1447" y="17376"/>
                  </a:lnTo>
                  <a:lnTo>
                    <a:pt x="1471" y="17417"/>
                  </a:lnTo>
                  <a:lnTo>
                    <a:pt x="1496" y="17459"/>
                  </a:lnTo>
                  <a:lnTo>
                    <a:pt x="1521" y="17499"/>
                  </a:lnTo>
                  <a:lnTo>
                    <a:pt x="1546" y="17538"/>
                  </a:lnTo>
                  <a:lnTo>
                    <a:pt x="1572" y="17576"/>
                  </a:lnTo>
                  <a:lnTo>
                    <a:pt x="1598" y="17614"/>
                  </a:lnTo>
                  <a:lnTo>
                    <a:pt x="1625" y="17651"/>
                  </a:lnTo>
                  <a:lnTo>
                    <a:pt x="1652" y="17687"/>
                  </a:lnTo>
                  <a:lnTo>
                    <a:pt x="1680" y="17722"/>
                  </a:lnTo>
                  <a:lnTo>
                    <a:pt x="1707" y="17756"/>
                  </a:lnTo>
                  <a:lnTo>
                    <a:pt x="1736" y="17789"/>
                  </a:lnTo>
                  <a:lnTo>
                    <a:pt x="1764" y="17822"/>
                  </a:lnTo>
                  <a:lnTo>
                    <a:pt x="1794" y="17853"/>
                  </a:lnTo>
                  <a:lnTo>
                    <a:pt x="1824" y="17884"/>
                  </a:lnTo>
                  <a:lnTo>
                    <a:pt x="1854" y="17914"/>
                  </a:lnTo>
                  <a:lnTo>
                    <a:pt x="1885" y="17943"/>
                  </a:lnTo>
                  <a:lnTo>
                    <a:pt x="1917" y="17970"/>
                  </a:lnTo>
                  <a:lnTo>
                    <a:pt x="1947" y="17998"/>
                  </a:lnTo>
                  <a:lnTo>
                    <a:pt x="1980" y="18023"/>
                  </a:lnTo>
                  <a:lnTo>
                    <a:pt x="2013" y="18048"/>
                  </a:lnTo>
                  <a:lnTo>
                    <a:pt x="2052" y="18075"/>
                  </a:lnTo>
                  <a:lnTo>
                    <a:pt x="2091" y="18102"/>
                  </a:lnTo>
                  <a:lnTo>
                    <a:pt x="2132" y="18127"/>
                  </a:lnTo>
                  <a:lnTo>
                    <a:pt x="2173" y="18151"/>
                  </a:lnTo>
                  <a:lnTo>
                    <a:pt x="2215" y="18174"/>
                  </a:lnTo>
                  <a:lnTo>
                    <a:pt x="2259" y="18194"/>
                  </a:lnTo>
                  <a:lnTo>
                    <a:pt x="2303" y="18214"/>
                  </a:lnTo>
                  <a:lnTo>
                    <a:pt x="2349" y="18232"/>
                  </a:lnTo>
                  <a:lnTo>
                    <a:pt x="2397" y="18249"/>
                  </a:lnTo>
                  <a:lnTo>
                    <a:pt x="2446" y="18264"/>
                  </a:lnTo>
                  <a:lnTo>
                    <a:pt x="2497" y="18277"/>
                  </a:lnTo>
                  <a:lnTo>
                    <a:pt x="2549" y="18287"/>
                  </a:lnTo>
                  <a:lnTo>
                    <a:pt x="2576" y="18292"/>
                  </a:lnTo>
                  <a:lnTo>
                    <a:pt x="2603" y="18296"/>
                  </a:lnTo>
                  <a:lnTo>
                    <a:pt x="2631" y="18300"/>
                  </a:lnTo>
                  <a:lnTo>
                    <a:pt x="2658" y="18303"/>
                  </a:lnTo>
                  <a:lnTo>
                    <a:pt x="2687" y="18305"/>
                  </a:lnTo>
                  <a:lnTo>
                    <a:pt x="2716" y="18308"/>
                  </a:lnTo>
                  <a:lnTo>
                    <a:pt x="2745" y="18309"/>
                  </a:lnTo>
                  <a:lnTo>
                    <a:pt x="2776" y="18309"/>
                  </a:lnTo>
                  <a:lnTo>
                    <a:pt x="2835" y="18310"/>
                  </a:lnTo>
                  <a:lnTo>
                    <a:pt x="2896" y="18310"/>
                  </a:lnTo>
                  <a:lnTo>
                    <a:pt x="2957" y="18309"/>
                  </a:lnTo>
                  <a:lnTo>
                    <a:pt x="3017" y="18308"/>
                  </a:lnTo>
                  <a:lnTo>
                    <a:pt x="3079" y="18305"/>
                  </a:lnTo>
                  <a:lnTo>
                    <a:pt x="3140" y="18303"/>
                  </a:lnTo>
                  <a:lnTo>
                    <a:pt x="3200" y="18300"/>
                  </a:lnTo>
                  <a:lnTo>
                    <a:pt x="3262" y="18296"/>
                  </a:lnTo>
                  <a:lnTo>
                    <a:pt x="3323" y="18292"/>
                  </a:lnTo>
                  <a:lnTo>
                    <a:pt x="3384" y="18287"/>
                  </a:lnTo>
                  <a:lnTo>
                    <a:pt x="3444" y="18283"/>
                  </a:lnTo>
                  <a:lnTo>
                    <a:pt x="3505" y="18277"/>
                  </a:lnTo>
                  <a:lnTo>
                    <a:pt x="3565" y="18271"/>
                  </a:lnTo>
                  <a:lnTo>
                    <a:pt x="3625" y="18264"/>
                  </a:lnTo>
                  <a:lnTo>
                    <a:pt x="3686" y="18257"/>
                  </a:lnTo>
                  <a:lnTo>
                    <a:pt x="3745" y="18250"/>
                  </a:lnTo>
                  <a:lnTo>
                    <a:pt x="3829" y="18240"/>
                  </a:lnTo>
                  <a:lnTo>
                    <a:pt x="3912" y="18230"/>
                  </a:lnTo>
                  <a:lnTo>
                    <a:pt x="3995" y="18218"/>
                  </a:lnTo>
                  <a:lnTo>
                    <a:pt x="4076" y="18206"/>
                  </a:lnTo>
                  <a:lnTo>
                    <a:pt x="4157" y="18192"/>
                  </a:lnTo>
                  <a:lnTo>
                    <a:pt x="4236" y="18178"/>
                  </a:lnTo>
                  <a:lnTo>
                    <a:pt x="4316" y="18165"/>
                  </a:lnTo>
                  <a:lnTo>
                    <a:pt x="4395" y="18150"/>
                  </a:lnTo>
                  <a:lnTo>
                    <a:pt x="4473" y="18134"/>
                  </a:lnTo>
                  <a:lnTo>
                    <a:pt x="4549" y="18118"/>
                  </a:lnTo>
                  <a:lnTo>
                    <a:pt x="4627" y="18101"/>
                  </a:lnTo>
                  <a:lnTo>
                    <a:pt x="4704" y="18083"/>
                  </a:lnTo>
                  <a:lnTo>
                    <a:pt x="4779" y="18066"/>
                  </a:lnTo>
                  <a:lnTo>
                    <a:pt x="4855" y="18048"/>
                  </a:lnTo>
                  <a:lnTo>
                    <a:pt x="4931" y="18028"/>
                  </a:lnTo>
                  <a:lnTo>
                    <a:pt x="5006" y="18009"/>
                  </a:lnTo>
                  <a:lnTo>
                    <a:pt x="5156" y="17969"/>
                  </a:lnTo>
                  <a:lnTo>
                    <a:pt x="5305" y="17927"/>
                  </a:lnTo>
                  <a:lnTo>
                    <a:pt x="5455" y="17882"/>
                  </a:lnTo>
                  <a:lnTo>
                    <a:pt x="5603" y="17836"/>
                  </a:lnTo>
                  <a:lnTo>
                    <a:pt x="5753" y="17789"/>
                  </a:lnTo>
                  <a:lnTo>
                    <a:pt x="5904" y="17741"/>
                  </a:lnTo>
                  <a:lnTo>
                    <a:pt x="6056" y="17691"/>
                  </a:lnTo>
                  <a:lnTo>
                    <a:pt x="6211" y="17639"/>
                  </a:lnTo>
                  <a:lnTo>
                    <a:pt x="6273" y="17619"/>
                  </a:lnTo>
                  <a:lnTo>
                    <a:pt x="6368" y="17586"/>
                  </a:lnTo>
                  <a:lnTo>
                    <a:pt x="6483" y="17544"/>
                  </a:lnTo>
                  <a:lnTo>
                    <a:pt x="6608" y="17501"/>
                  </a:lnTo>
                  <a:lnTo>
                    <a:pt x="6729" y="17456"/>
                  </a:lnTo>
                  <a:lnTo>
                    <a:pt x="6837" y="17415"/>
                  </a:lnTo>
                  <a:lnTo>
                    <a:pt x="6881" y="17398"/>
                  </a:lnTo>
                  <a:lnTo>
                    <a:pt x="6917" y="17382"/>
                  </a:lnTo>
                  <a:lnTo>
                    <a:pt x="6943" y="17369"/>
                  </a:lnTo>
                  <a:lnTo>
                    <a:pt x="6959" y="17361"/>
                  </a:lnTo>
                  <a:lnTo>
                    <a:pt x="6994" y="17351"/>
                  </a:lnTo>
                  <a:lnTo>
                    <a:pt x="7046" y="17333"/>
                  </a:lnTo>
                  <a:lnTo>
                    <a:pt x="7116" y="17308"/>
                  </a:lnTo>
                  <a:lnTo>
                    <a:pt x="7200" y="17277"/>
                  </a:lnTo>
                  <a:lnTo>
                    <a:pt x="7294" y="17240"/>
                  </a:lnTo>
                  <a:lnTo>
                    <a:pt x="7397" y="17200"/>
                  </a:lnTo>
                  <a:lnTo>
                    <a:pt x="7507" y="17156"/>
                  </a:lnTo>
                  <a:lnTo>
                    <a:pt x="7621" y="17112"/>
                  </a:lnTo>
                  <a:lnTo>
                    <a:pt x="7734" y="17066"/>
                  </a:lnTo>
                  <a:lnTo>
                    <a:pt x="7846" y="17021"/>
                  </a:lnTo>
                  <a:lnTo>
                    <a:pt x="7955" y="16977"/>
                  </a:lnTo>
                  <a:lnTo>
                    <a:pt x="8057" y="16937"/>
                  </a:lnTo>
                  <a:lnTo>
                    <a:pt x="8148" y="16899"/>
                  </a:lnTo>
                  <a:lnTo>
                    <a:pt x="8228" y="16867"/>
                  </a:lnTo>
                  <a:lnTo>
                    <a:pt x="8295" y="16841"/>
                  </a:lnTo>
                  <a:lnTo>
                    <a:pt x="8344" y="16821"/>
                  </a:lnTo>
                  <a:lnTo>
                    <a:pt x="8396" y="16799"/>
                  </a:lnTo>
                  <a:lnTo>
                    <a:pt x="8454" y="16778"/>
                  </a:lnTo>
                  <a:lnTo>
                    <a:pt x="8513" y="16755"/>
                  </a:lnTo>
                  <a:lnTo>
                    <a:pt x="8574" y="16731"/>
                  </a:lnTo>
                  <a:lnTo>
                    <a:pt x="8633" y="16707"/>
                  </a:lnTo>
                  <a:lnTo>
                    <a:pt x="8690" y="16682"/>
                  </a:lnTo>
                  <a:lnTo>
                    <a:pt x="8744" y="16658"/>
                  </a:lnTo>
                  <a:lnTo>
                    <a:pt x="8792" y="16633"/>
                  </a:lnTo>
                  <a:lnTo>
                    <a:pt x="8829" y="16621"/>
                  </a:lnTo>
                  <a:lnTo>
                    <a:pt x="8872" y="16605"/>
                  </a:lnTo>
                  <a:lnTo>
                    <a:pt x="8918" y="16587"/>
                  </a:lnTo>
                  <a:lnTo>
                    <a:pt x="8965" y="16565"/>
                  </a:lnTo>
                  <a:lnTo>
                    <a:pt x="9013" y="16543"/>
                  </a:lnTo>
                  <a:lnTo>
                    <a:pt x="9059" y="16522"/>
                  </a:lnTo>
                  <a:lnTo>
                    <a:pt x="9100" y="16502"/>
                  </a:lnTo>
                  <a:lnTo>
                    <a:pt x="9137" y="16485"/>
                  </a:lnTo>
                  <a:lnTo>
                    <a:pt x="9178" y="16465"/>
                  </a:lnTo>
                  <a:lnTo>
                    <a:pt x="9220" y="16447"/>
                  </a:lnTo>
                  <a:lnTo>
                    <a:pt x="9263" y="16429"/>
                  </a:lnTo>
                  <a:lnTo>
                    <a:pt x="9304" y="16409"/>
                  </a:lnTo>
                  <a:lnTo>
                    <a:pt x="9346" y="16391"/>
                  </a:lnTo>
                  <a:lnTo>
                    <a:pt x="9388" y="16371"/>
                  </a:lnTo>
                  <a:lnTo>
                    <a:pt x="9430" y="16352"/>
                  </a:lnTo>
                  <a:lnTo>
                    <a:pt x="9471" y="16331"/>
                  </a:lnTo>
                  <a:lnTo>
                    <a:pt x="9550" y="16292"/>
                  </a:lnTo>
                  <a:lnTo>
                    <a:pt x="9633" y="16254"/>
                  </a:lnTo>
                  <a:lnTo>
                    <a:pt x="9720" y="16214"/>
                  </a:lnTo>
                  <a:lnTo>
                    <a:pt x="9807" y="16173"/>
                  </a:lnTo>
                  <a:lnTo>
                    <a:pt x="9894" y="16132"/>
                  </a:lnTo>
                  <a:lnTo>
                    <a:pt x="9978" y="16091"/>
                  </a:lnTo>
                  <a:lnTo>
                    <a:pt x="10018" y="16069"/>
                  </a:lnTo>
                  <a:lnTo>
                    <a:pt x="10057" y="16048"/>
                  </a:lnTo>
                  <a:lnTo>
                    <a:pt x="10093" y="16026"/>
                  </a:lnTo>
                  <a:lnTo>
                    <a:pt x="10129" y="16004"/>
                  </a:lnTo>
                  <a:lnTo>
                    <a:pt x="10153" y="15994"/>
                  </a:lnTo>
                  <a:lnTo>
                    <a:pt x="10184" y="15979"/>
                  </a:lnTo>
                  <a:lnTo>
                    <a:pt x="10220" y="15962"/>
                  </a:lnTo>
                  <a:lnTo>
                    <a:pt x="10263" y="15939"/>
                  </a:lnTo>
                  <a:lnTo>
                    <a:pt x="10363" y="15886"/>
                  </a:lnTo>
                  <a:lnTo>
                    <a:pt x="10482" y="15821"/>
                  </a:lnTo>
                  <a:lnTo>
                    <a:pt x="10614" y="15748"/>
                  </a:lnTo>
                  <a:lnTo>
                    <a:pt x="10756" y="15669"/>
                  </a:lnTo>
                  <a:lnTo>
                    <a:pt x="10903" y="15584"/>
                  </a:lnTo>
                  <a:lnTo>
                    <a:pt x="11053" y="15498"/>
                  </a:lnTo>
                  <a:lnTo>
                    <a:pt x="11202" y="15411"/>
                  </a:lnTo>
                  <a:lnTo>
                    <a:pt x="11344" y="15328"/>
                  </a:lnTo>
                  <a:lnTo>
                    <a:pt x="11477" y="15249"/>
                  </a:lnTo>
                  <a:lnTo>
                    <a:pt x="11597" y="15176"/>
                  </a:lnTo>
                  <a:lnTo>
                    <a:pt x="11700" y="15111"/>
                  </a:lnTo>
                  <a:lnTo>
                    <a:pt x="11781" y="15060"/>
                  </a:lnTo>
                  <a:lnTo>
                    <a:pt x="11813" y="15038"/>
                  </a:lnTo>
                  <a:lnTo>
                    <a:pt x="11838" y="15021"/>
                  </a:lnTo>
                  <a:lnTo>
                    <a:pt x="11857" y="15007"/>
                  </a:lnTo>
                  <a:lnTo>
                    <a:pt x="11867" y="14997"/>
                  </a:lnTo>
                  <a:lnTo>
                    <a:pt x="11879" y="14991"/>
                  </a:lnTo>
                  <a:lnTo>
                    <a:pt x="11898" y="14982"/>
                  </a:lnTo>
                  <a:lnTo>
                    <a:pt x="11919" y="14970"/>
                  </a:lnTo>
                  <a:lnTo>
                    <a:pt x="11947" y="14954"/>
                  </a:lnTo>
                  <a:lnTo>
                    <a:pt x="12012" y="14913"/>
                  </a:lnTo>
                  <a:lnTo>
                    <a:pt x="12090" y="14864"/>
                  </a:lnTo>
                  <a:lnTo>
                    <a:pt x="12179" y="14806"/>
                  </a:lnTo>
                  <a:lnTo>
                    <a:pt x="12276" y="14741"/>
                  </a:lnTo>
                  <a:lnTo>
                    <a:pt x="12379" y="14672"/>
                  </a:lnTo>
                  <a:lnTo>
                    <a:pt x="12485" y="14600"/>
                  </a:lnTo>
                  <a:lnTo>
                    <a:pt x="12590" y="14528"/>
                  </a:lnTo>
                  <a:lnTo>
                    <a:pt x="12694" y="14457"/>
                  </a:lnTo>
                  <a:lnTo>
                    <a:pt x="12791" y="14388"/>
                  </a:lnTo>
                  <a:lnTo>
                    <a:pt x="12883" y="14324"/>
                  </a:lnTo>
                  <a:lnTo>
                    <a:pt x="12963" y="14267"/>
                  </a:lnTo>
                  <a:lnTo>
                    <a:pt x="13031" y="14218"/>
                  </a:lnTo>
                  <a:lnTo>
                    <a:pt x="13083" y="14179"/>
                  </a:lnTo>
                  <a:lnTo>
                    <a:pt x="13116" y="14152"/>
                  </a:lnTo>
                  <a:lnTo>
                    <a:pt x="13131" y="14143"/>
                  </a:lnTo>
                  <a:lnTo>
                    <a:pt x="13152" y="14131"/>
                  </a:lnTo>
                  <a:lnTo>
                    <a:pt x="13179" y="14112"/>
                  </a:lnTo>
                  <a:lnTo>
                    <a:pt x="13212" y="14088"/>
                  </a:lnTo>
                  <a:lnTo>
                    <a:pt x="13294" y="14030"/>
                  </a:lnTo>
                  <a:lnTo>
                    <a:pt x="13392" y="13958"/>
                  </a:lnTo>
                  <a:lnTo>
                    <a:pt x="13505" y="13873"/>
                  </a:lnTo>
                  <a:lnTo>
                    <a:pt x="13628" y="13779"/>
                  </a:lnTo>
                  <a:lnTo>
                    <a:pt x="13758" y="13680"/>
                  </a:lnTo>
                  <a:lnTo>
                    <a:pt x="13891" y="13578"/>
                  </a:lnTo>
                  <a:lnTo>
                    <a:pt x="14024" y="13475"/>
                  </a:lnTo>
                  <a:lnTo>
                    <a:pt x="14153" y="13374"/>
                  </a:lnTo>
                  <a:lnTo>
                    <a:pt x="14274" y="13278"/>
                  </a:lnTo>
                  <a:lnTo>
                    <a:pt x="14385" y="13190"/>
                  </a:lnTo>
                  <a:lnTo>
                    <a:pt x="14481" y="13112"/>
                  </a:lnTo>
                  <a:lnTo>
                    <a:pt x="14559" y="13048"/>
                  </a:lnTo>
                  <a:lnTo>
                    <a:pt x="14590" y="13022"/>
                  </a:lnTo>
                  <a:lnTo>
                    <a:pt x="14615" y="13000"/>
                  </a:lnTo>
                  <a:lnTo>
                    <a:pt x="14634" y="12982"/>
                  </a:lnTo>
                  <a:lnTo>
                    <a:pt x="14645" y="12970"/>
                  </a:lnTo>
                  <a:lnTo>
                    <a:pt x="14658" y="12963"/>
                  </a:lnTo>
                  <a:lnTo>
                    <a:pt x="14673" y="12954"/>
                  </a:lnTo>
                  <a:lnTo>
                    <a:pt x="14690" y="12942"/>
                  </a:lnTo>
                  <a:lnTo>
                    <a:pt x="14708" y="12928"/>
                  </a:lnTo>
                  <a:lnTo>
                    <a:pt x="14751" y="12895"/>
                  </a:lnTo>
                  <a:lnTo>
                    <a:pt x="14802" y="12854"/>
                  </a:lnTo>
                  <a:lnTo>
                    <a:pt x="14857" y="12807"/>
                  </a:lnTo>
                  <a:lnTo>
                    <a:pt x="14917" y="12756"/>
                  </a:lnTo>
                  <a:lnTo>
                    <a:pt x="14979" y="12701"/>
                  </a:lnTo>
                  <a:lnTo>
                    <a:pt x="15044" y="12645"/>
                  </a:lnTo>
                  <a:lnTo>
                    <a:pt x="15110" y="12587"/>
                  </a:lnTo>
                  <a:lnTo>
                    <a:pt x="15175" y="12530"/>
                  </a:lnTo>
                  <a:lnTo>
                    <a:pt x="15238" y="12475"/>
                  </a:lnTo>
                  <a:lnTo>
                    <a:pt x="15298" y="12421"/>
                  </a:lnTo>
                  <a:lnTo>
                    <a:pt x="15354" y="12372"/>
                  </a:lnTo>
                  <a:lnTo>
                    <a:pt x="15405" y="12328"/>
                  </a:lnTo>
                  <a:lnTo>
                    <a:pt x="15451" y="12291"/>
                  </a:lnTo>
                  <a:lnTo>
                    <a:pt x="15487" y="12261"/>
                  </a:lnTo>
                  <a:lnTo>
                    <a:pt x="15508" y="12245"/>
                  </a:lnTo>
                  <a:lnTo>
                    <a:pt x="15520" y="12233"/>
                  </a:lnTo>
                  <a:lnTo>
                    <a:pt x="15534" y="12220"/>
                  </a:lnTo>
                  <a:lnTo>
                    <a:pt x="15555" y="12200"/>
                  </a:lnTo>
                  <a:lnTo>
                    <a:pt x="15765" y="12013"/>
                  </a:lnTo>
                  <a:lnTo>
                    <a:pt x="15798" y="11979"/>
                  </a:lnTo>
                  <a:lnTo>
                    <a:pt x="15830" y="11947"/>
                  </a:lnTo>
                  <a:lnTo>
                    <a:pt x="15863" y="11915"/>
                  </a:lnTo>
                  <a:lnTo>
                    <a:pt x="15895" y="11884"/>
                  </a:lnTo>
                  <a:lnTo>
                    <a:pt x="15927" y="11853"/>
                  </a:lnTo>
                  <a:lnTo>
                    <a:pt x="15959" y="11823"/>
                  </a:lnTo>
                  <a:lnTo>
                    <a:pt x="15992" y="11790"/>
                  </a:lnTo>
                  <a:lnTo>
                    <a:pt x="16025" y="11758"/>
                  </a:lnTo>
                  <a:lnTo>
                    <a:pt x="16052" y="11733"/>
                  </a:lnTo>
                  <a:lnTo>
                    <a:pt x="16089" y="11696"/>
                  </a:lnTo>
                  <a:lnTo>
                    <a:pt x="16136" y="11649"/>
                  </a:lnTo>
                  <a:lnTo>
                    <a:pt x="16190" y="11595"/>
                  </a:lnTo>
                  <a:lnTo>
                    <a:pt x="16248" y="11535"/>
                  </a:lnTo>
                  <a:lnTo>
                    <a:pt x="16311" y="11470"/>
                  </a:lnTo>
                  <a:lnTo>
                    <a:pt x="16377" y="11403"/>
                  </a:lnTo>
                  <a:lnTo>
                    <a:pt x="16443" y="11335"/>
                  </a:lnTo>
                  <a:lnTo>
                    <a:pt x="16508" y="11268"/>
                  </a:lnTo>
                  <a:lnTo>
                    <a:pt x="16571" y="11202"/>
                  </a:lnTo>
                  <a:lnTo>
                    <a:pt x="16629" y="11140"/>
                  </a:lnTo>
                  <a:lnTo>
                    <a:pt x="16681" y="11084"/>
                  </a:lnTo>
                  <a:lnTo>
                    <a:pt x="16726" y="11036"/>
                  </a:lnTo>
                  <a:lnTo>
                    <a:pt x="16761" y="10997"/>
                  </a:lnTo>
                  <a:lnTo>
                    <a:pt x="16786" y="10969"/>
                  </a:lnTo>
                  <a:lnTo>
                    <a:pt x="16797" y="10953"/>
                  </a:lnTo>
                  <a:lnTo>
                    <a:pt x="16818" y="10935"/>
                  </a:lnTo>
                  <a:lnTo>
                    <a:pt x="16837" y="10915"/>
                  </a:lnTo>
                  <a:lnTo>
                    <a:pt x="16856" y="10896"/>
                  </a:lnTo>
                  <a:lnTo>
                    <a:pt x="16874" y="10875"/>
                  </a:lnTo>
                  <a:lnTo>
                    <a:pt x="16908" y="10833"/>
                  </a:lnTo>
                  <a:lnTo>
                    <a:pt x="16943" y="10789"/>
                  </a:lnTo>
                  <a:lnTo>
                    <a:pt x="17006" y="10707"/>
                  </a:lnTo>
                  <a:lnTo>
                    <a:pt x="17067" y="10626"/>
                  </a:lnTo>
                  <a:lnTo>
                    <a:pt x="17128" y="10543"/>
                  </a:lnTo>
                  <a:lnTo>
                    <a:pt x="17185" y="10462"/>
                  </a:lnTo>
                  <a:lnTo>
                    <a:pt x="17214" y="10421"/>
                  </a:lnTo>
                  <a:lnTo>
                    <a:pt x="17241" y="10379"/>
                  </a:lnTo>
                  <a:lnTo>
                    <a:pt x="17269" y="10337"/>
                  </a:lnTo>
                  <a:lnTo>
                    <a:pt x="17295" y="10296"/>
                  </a:lnTo>
                  <a:lnTo>
                    <a:pt x="17321" y="10254"/>
                  </a:lnTo>
                  <a:lnTo>
                    <a:pt x="17347" y="10211"/>
                  </a:lnTo>
                  <a:lnTo>
                    <a:pt x="17372" y="10169"/>
                  </a:lnTo>
                  <a:lnTo>
                    <a:pt x="17396" y="10125"/>
                  </a:lnTo>
                  <a:lnTo>
                    <a:pt x="17419" y="10081"/>
                  </a:lnTo>
                  <a:lnTo>
                    <a:pt x="17442" y="10037"/>
                  </a:lnTo>
                  <a:lnTo>
                    <a:pt x="17463" y="9992"/>
                  </a:lnTo>
                  <a:lnTo>
                    <a:pt x="17485" y="9946"/>
                  </a:lnTo>
                  <a:lnTo>
                    <a:pt x="17505" y="9900"/>
                  </a:lnTo>
                  <a:lnTo>
                    <a:pt x="17524" y="9853"/>
                  </a:lnTo>
                  <a:lnTo>
                    <a:pt x="17543" y="9805"/>
                  </a:lnTo>
                  <a:lnTo>
                    <a:pt x="17561" y="9757"/>
                  </a:lnTo>
                  <a:lnTo>
                    <a:pt x="17578" y="9708"/>
                  </a:lnTo>
                  <a:lnTo>
                    <a:pt x="17594" y="9657"/>
                  </a:lnTo>
                  <a:lnTo>
                    <a:pt x="17609" y="9606"/>
                  </a:lnTo>
                  <a:lnTo>
                    <a:pt x="17622" y="9553"/>
                  </a:lnTo>
                  <a:lnTo>
                    <a:pt x="17636" y="9501"/>
                  </a:lnTo>
                  <a:lnTo>
                    <a:pt x="17648" y="9446"/>
                  </a:lnTo>
                  <a:lnTo>
                    <a:pt x="17659" y="9391"/>
                  </a:lnTo>
                  <a:lnTo>
                    <a:pt x="17669" y="9334"/>
                  </a:lnTo>
                  <a:lnTo>
                    <a:pt x="17673" y="9309"/>
                  </a:lnTo>
                  <a:lnTo>
                    <a:pt x="17675" y="9283"/>
                  </a:lnTo>
                  <a:lnTo>
                    <a:pt x="17675" y="9255"/>
                  </a:lnTo>
                  <a:lnTo>
                    <a:pt x="17674" y="9226"/>
                  </a:lnTo>
                  <a:lnTo>
                    <a:pt x="17672" y="9196"/>
                  </a:lnTo>
                  <a:lnTo>
                    <a:pt x="17669" y="9165"/>
                  </a:lnTo>
                  <a:lnTo>
                    <a:pt x="17665" y="9133"/>
                  </a:lnTo>
                  <a:lnTo>
                    <a:pt x="17659" y="9101"/>
                  </a:lnTo>
                  <a:lnTo>
                    <a:pt x="17653" y="9068"/>
                  </a:lnTo>
                  <a:lnTo>
                    <a:pt x="17645" y="9034"/>
                  </a:lnTo>
                  <a:lnTo>
                    <a:pt x="17637" y="8999"/>
                  </a:lnTo>
                  <a:lnTo>
                    <a:pt x="17629" y="8965"/>
                  </a:lnTo>
                  <a:lnTo>
                    <a:pt x="17609" y="8895"/>
                  </a:lnTo>
                  <a:lnTo>
                    <a:pt x="17587" y="8825"/>
                  </a:lnTo>
                  <a:lnTo>
                    <a:pt x="17563" y="8757"/>
                  </a:lnTo>
                  <a:lnTo>
                    <a:pt x="17539" y="8689"/>
                  </a:lnTo>
                  <a:lnTo>
                    <a:pt x="17513" y="8624"/>
                  </a:lnTo>
                  <a:lnTo>
                    <a:pt x="17487" y="8563"/>
                  </a:lnTo>
                  <a:lnTo>
                    <a:pt x="17462" y="8506"/>
                  </a:lnTo>
                  <a:lnTo>
                    <a:pt x="17437" y="8455"/>
                  </a:lnTo>
                  <a:lnTo>
                    <a:pt x="17415" y="8408"/>
                  </a:lnTo>
                  <a:lnTo>
                    <a:pt x="17394" y="8369"/>
                  </a:lnTo>
                  <a:lnTo>
                    <a:pt x="17360" y="8310"/>
                  </a:lnTo>
                  <a:lnTo>
                    <a:pt x="17328" y="8254"/>
                  </a:lnTo>
                  <a:lnTo>
                    <a:pt x="17297" y="8203"/>
                  </a:lnTo>
                  <a:lnTo>
                    <a:pt x="17268" y="8155"/>
                  </a:lnTo>
                  <a:lnTo>
                    <a:pt x="17239" y="8109"/>
                  </a:lnTo>
                  <a:lnTo>
                    <a:pt x="17210" y="8066"/>
                  </a:lnTo>
                  <a:lnTo>
                    <a:pt x="17182" y="8023"/>
                  </a:lnTo>
                  <a:lnTo>
                    <a:pt x="17153" y="7981"/>
                  </a:lnTo>
                  <a:lnTo>
                    <a:pt x="17123" y="7941"/>
                  </a:lnTo>
                  <a:lnTo>
                    <a:pt x="17093" y="7900"/>
                  </a:lnTo>
                  <a:lnTo>
                    <a:pt x="17062" y="7858"/>
                  </a:lnTo>
                  <a:lnTo>
                    <a:pt x="17029" y="7816"/>
                  </a:lnTo>
                  <a:lnTo>
                    <a:pt x="16958" y="7727"/>
                  </a:lnTo>
                  <a:lnTo>
                    <a:pt x="16877" y="7627"/>
                  </a:lnTo>
                  <a:lnTo>
                    <a:pt x="16843" y="7585"/>
                  </a:lnTo>
                  <a:lnTo>
                    <a:pt x="16805" y="7540"/>
                  </a:lnTo>
                  <a:lnTo>
                    <a:pt x="16766" y="7493"/>
                  </a:lnTo>
                  <a:lnTo>
                    <a:pt x="16725" y="7446"/>
                  </a:lnTo>
                  <a:lnTo>
                    <a:pt x="16641" y="7350"/>
                  </a:lnTo>
                  <a:lnTo>
                    <a:pt x="16551" y="7253"/>
                  </a:lnTo>
                  <a:lnTo>
                    <a:pt x="16462" y="7157"/>
                  </a:lnTo>
                  <a:lnTo>
                    <a:pt x="16373" y="7065"/>
                  </a:lnTo>
                  <a:lnTo>
                    <a:pt x="16287" y="6978"/>
                  </a:lnTo>
                  <a:lnTo>
                    <a:pt x="16207" y="6899"/>
                  </a:lnTo>
                  <a:lnTo>
                    <a:pt x="16179" y="6872"/>
                  </a:lnTo>
                  <a:lnTo>
                    <a:pt x="16153" y="6842"/>
                  </a:lnTo>
                  <a:lnTo>
                    <a:pt x="16127" y="6811"/>
                  </a:lnTo>
                  <a:lnTo>
                    <a:pt x="16099" y="6779"/>
                  </a:lnTo>
                  <a:lnTo>
                    <a:pt x="16071" y="6747"/>
                  </a:lnTo>
                  <a:lnTo>
                    <a:pt x="16042" y="6715"/>
                  </a:lnTo>
                  <a:lnTo>
                    <a:pt x="16011" y="6683"/>
                  </a:lnTo>
                  <a:lnTo>
                    <a:pt x="15979" y="6652"/>
                  </a:lnTo>
                  <a:lnTo>
                    <a:pt x="14313" y="5186"/>
                  </a:lnTo>
                  <a:lnTo>
                    <a:pt x="14230" y="5121"/>
                  </a:lnTo>
                  <a:lnTo>
                    <a:pt x="14144" y="5052"/>
                  </a:lnTo>
                  <a:lnTo>
                    <a:pt x="14058" y="4981"/>
                  </a:lnTo>
                  <a:lnTo>
                    <a:pt x="13972" y="4911"/>
                  </a:lnTo>
                  <a:lnTo>
                    <a:pt x="13885" y="4840"/>
                  </a:lnTo>
                  <a:lnTo>
                    <a:pt x="13797" y="4769"/>
                  </a:lnTo>
                  <a:lnTo>
                    <a:pt x="13709" y="4700"/>
                  </a:lnTo>
                  <a:lnTo>
                    <a:pt x="13622" y="4634"/>
                  </a:lnTo>
                  <a:lnTo>
                    <a:pt x="13528" y="4565"/>
                  </a:lnTo>
                  <a:lnTo>
                    <a:pt x="13437" y="4496"/>
                  </a:lnTo>
                  <a:lnTo>
                    <a:pt x="13348" y="4430"/>
                  </a:lnTo>
                  <a:lnTo>
                    <a:pt x="13259" y="4364"/>
                  </a:lnTo>
                  <a:lnTo>
                    <a:pt x="13172" y="4299"/>
                  </a:lnTo>
                  <a:lnTo>
                    <a:pt x="13085" y="4234"/>
                  </a:lnTo>
                  <a:lnTo>
                    <a:pt x="12999" y="4170"/>
                  </a:lnTo>
                  <a:lnTo>
                    <a:pt x="12913" y="4107"/>
                  </a:lnTo>
                  <a:lnTo>
                    <a:pt x="12826" y="4043"/>
                  </a:lnTo>
                  <a:lnTo>
                    <a:pt x="12738" y="3980"/>
                  </a:lnTo>
                  <a:lnTo>
                    <a:pt x="12650" y="3916"/>
                  </a:lnTo>
                  <a:lnTo>
                    <a:pt x="12559" y="3852"/>
                  </a:lnTo>
                  <a:lnTo>
                    <a:pt x="12468" y="3787"/>
                  </a:lnTo>
                  <a:lnTo>
                    <a:pt x="12373" y="3722"/>
                  </a:lnTo>
                  <a:lnTo>
                    <a:pt x="12276" y="3655"/>
                  </a:lnTo>
                  <a:lnTo>
                    <a:pt x="12177" y="3589"/>
                  </a:lnTo>
                  <a:lnTo>
                    <a:pt x="12083" y="3525"/>
                  </a:lnTo>
                  <a:lnTo>
                    <a:pt x="11988" y="3463"/>
                  </a:lnTo>
                  <a:lnTo>
                    <a:pt x="11893" y="3402"/>
                  </a:lnTo>
                  <a:lnTo>
                    <a:pt x="11798" y="3340"/>
                  </a:lnTo>
                  <a:lnTo>
                    <a:pt x="11702" y="3280"/>
                  </a:lnTo>
                  <a:lnTo>
                    <a:pt x="11606" y="3219"/>
                  </a:lnTo>
                  <a:lnTo>
                    <a:pt x="11509" y="3158"/>
                  </a:lnTo>
                  <a:lnTo>
                    <a:pt x="11411" y="3097"/>
                  </a:lnTo>
                  <a:lnTo>
                    <a:pt x="11318" y="3037"/>
                  </a:lnTo>
                  <a:lnTo>
                    <a:pt x="11222" y="2979"/>
                  </a:lnTo>
                  <a:lnTo>
                    <a:pt x="11125" y="2920"/>
                  </a:lnTo>
                  <a:lnTo>
                    <a:pt x="11028" y="2863"/>
                  </a:lnTo>
                  <a:lnTo>
                    <a:pt x="10930" y="2806"/>
                  </a:lnTo>
                  <a:lnTo>
                    <a:pt x="10831" y="2749"/>
                  </a:lnTo>
                  <a:lnTo>
                    <a:pt x="10732" y="2692"/>
                  </a:lnTo>
                  <a:lnTo>
                    <a:pt x="10631" y="2635"/>
                  </a:lnTo>
                  <a:lnTo>
                    <a:pt x="10529" y="2579"/>
                  </a:lnTo>
                  <a:lnTo>
                    <a:pt x="10427" y="2523"/>
                  </a:lnTo>
                  <a:lnTo>
                    <a:pt x="10326" y="2468"/>
                  </a:lnTo>
                  <a:lnTo>
                    <a:pt x="10223" y="2413"/>
                  </a:lnTo>
                  <a:lnTo>
                    <a:pt x="10120" y="2359"/>
                  </a:lnTo>
                  <a:lnTo>
                    <a:pt x="10015" y="2305"/>
                  </a:lnTo>
                  <a:lnTo>
                    <a:pt x="9911" y="2251"/>
                  </a:lnTo>
                  <a:lnTo>
                    <a:pt x="9807" y="2198"/>
                  </a:lnTo>
                  <a:lnTo>
                    <a:pt x="9735" y="2162"/>
                  </a:lnTo>
                  <a:lnTo>
                    <a:pt x="9660" y="2124"/>
                  </a:lnTo>
                  <a:lnTo>
                    <a:pt x="9583" y="2086"/>
                  </a:lnTo>
                  <a:lnTo>
                    <a:pt x="9504" y="2047"/>
                  </a:lnTo>
                  <a:lnTo>
                    <a:pt x="9423" y="2010"/>
                  </a:lnTo>
                  <a:lnTo>
                    <a:pt x="9340" y="1971"/>
                  </a:lnTo>
                  <a:lnTo>
                    <a:pt x="9258" y="1932"/>
                  </a:lnTo>
                  <a:lnTo>
                    <a:pt x="9174" y="1893"/>
                  </a:lnTo>
                  <a:lnTo>
                    <a:pt x="9091" y="1855"/>
                  </a:lnTo>
                  <a:lnTo>
                    <a:pt x="9006" y="1816"/>
                  </a:lnTo>
                  <a:lnTo>
                    <a:pt x="8923" y="1780"/>
                  </a:lnTo>
                  <a:lnTo>
                    <a:pt x="8840" y="1743"/>
                  </a:lnTo>
                  <a:lnTo>
                    <a:pt x="8759" y="1707"/>
                  </a:lnTo>
                  <a:lnTo>
                    <a:pt x="8679" y="1673"/>
                  </a:lnTo>
                  <a:lnTo>
                    <a:pt x="8600" y="1640"/>
                  </a:lnTo>
                  <a:lnTo>
                    <a:pt x="8523" y="1608"/>
                  </a:lnTo>
                  <a:lnTo>
                    <a:pt x="8472" y="1587"/>
                  </a:lnTo>
                  <a:lnTo>
                    <a:pt x="8417" y="1562"/>
                  </a:lnTo>
                  <a:lnTo>
                    <a:pt x="8360" y="1537"/>
                  </a:lnTo>
                  <a:lnTo>
                    <a:pt x="8300" y="1511"/>
                  </a:lnTo>
                  <a:lnTo>
                    <a:pt x="8242" y="1485"/>
                  </a:lnTo>
                  <a:lnTo>
                    <a:pt x="8184" y="1461"/>
                  </a:lnTo>
                  <a:lnTo>
                    <a:pt x="8156" y="1451"/>
                  </a:lnTo>
                  <a:lnTo>
                    <a:pt x="8129" y="1442"/>
                  </a:lnTo>
                  <a:lnTo>
                    <a:pt x="8102" y="1433"/>
                  </a:lnTo>
                  <a:lnTo>
                    <a:pt x="8078" y="1426"/>
                  </a:lnTo>
                  <a:close/>
                </a:path>
              </a:pathLst>
            </a:custGeom>
            <a:solidFill>
              <a:schemeClr val="bg1">
                <a:lumMod val="95000"/>
                <a:alpha val="49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30" name="Freeform 5">
              <a:extLst>
                <a:ext uri="{FF2B5EF4-FFF2-40B4-BE49-F238E27FC236}">
                  <a16:creationId xmlns:a16="http://schemas.microsoft.com/office/drawing/2014/main" id="{BAF0D74E-2495-4E48-BCAC-D14C646FC487}"/>
                </a:ext>
              </a:extLst>
            </p:cNvPr>
            <p:cNvSpPr>
              <a:spLocks/>
            </p:cNvSpPr>
            <p:nvPr/>
          </p:nvSpPr>
          <p:spPr bwMode="auto">
            <a:xfrm>
              <a:off x="1197064" y="3421099"/>
              <a:ext cx="263057" cy="272508"/>
            </a:xfrm>
            <a:custGeom>
              <a:avLst/>
              <a:gdLst>
                <a:gd name="T0" fmla="*/ 7371 w 17675"/>
                <a:gd name="T1" fmla="*/ 1125 h 18310"/>
                <a:gd name="T2" fmla="*/ 5959 w 17675"/>
                <a:gd name="T3" fmla="*/ 593 h 18310"/>
                <a:gd name="T4" fmla="*/ 4735 w 17675"/>
                <a:gd name="T5" fmla="*/ 240 h 18310"/>
                <a:gd name="T6" fmla="*/ 3627 w 17675"/>
                <a:gd name="T7" fmla="*/ 54 h 18310"/>
                <a:gd name="T8" fmla="*/ 2806 w 17675"/>
                <a:gd name="T9" fmla="*/ 7 h 18310"/>
                <a:gd name="T10" fmla="*/ 2454 w 17675"/>
                <a:gd name="T11" fmla="*/ 85 h 18310"/>
                <a:gd name="T12" fmla="*/ 2132 w 17675"/>
                <a:gd name="T13" fmla="*/ 262 h 18310"/>
                <a:gd name="T14" fmla="*/ 1838 w 17675"/>
                <a:gd name="T15" fmla="*/ 533 h 18310"/>
                <a:gd name="T16" fmla="*/ 1454 w 17675"/>
                <a:gd name="T17" fmla="*/ 1111 h 18310"/>
                <a:gd name="T18" fmla="*/ 1261 w 17675"/>
                <a:gd name="T19" fmla="*/ 1545 h 18310"/>
                <a:gd name="T20" fmla="*/ 1008 w 17675"/>
                <a:gd name="T21" fmla="*/ 2315 h 18310"/>
                <a:gd name="T22" fmla="*/ 836 w 17675"/>
                <a:gd name="T23" fmla="*/ 2906 h 18310"/>
                <a:gd name="T24" fmla="*/ 683 w 17675"/>
                <a:gd name="T25" fmla="*/ 3519 h 18310"/>
                <a:gd name="T26" fmla="*/ 506 w 17675"/>
                <a:gd name="T27" fmla="*/ 4330 h 18310"/>
                <a:gd name="T28" fmla="*/ 356 w 17675"/>
                <a:gd name="T29" fmla="*/ 5177 h 18310"/>
                <a:gd name="T30" fmla="*/ 199 w 17675"/>
                <a:gd name="T31" fmla="*/ 6352 h 18310"/>
                <a:gd name="T32" fmla="*/ 65 w 17675"/>
                <a:gd name="T33" fmla="*/ 7805 h 18310"/>
                <a:gd name="T34" fmla="*/ 1 w 17675"/>
                <a:gd name="T35" fmla="*/ 9354 h 18310"/>
                <a:gd name="T36" fmla="*/ 54 w 17675"/>
                <a:gd name="T37" fmla="*/ 10490 h 18310"/>
                <a:gd name="T38" fmla="*/ 149 w 17675"/>
                <a:gd name="T39" fmla="*/ 11811 h 18310"/>
                <a:gd name="T40" fmla="*/ 298 w 17675"/>
                <a:gd name="T41" fmla="*/ 13066 h 18310"/>
                <a:gd name="T42" fmla="*/ 650 w 17675"/>
                <a:gd name="T43" fmla="*/ 14979 h 18310"/>
                <a:gd name="T44" fmla="*/ 991 w 17675"/>
                <a:gd name="T45" fmla="*/ 16266 h 18310"/>
                <a:gd name="T46" fmla="*/ 1332 w 17675"/>
                <a:gd name="T47" fmla="*/ 17156 h 18310"/>
                <a:gd name="T48" fmla="*/ 1598 w 17675"/>
                <a:gd name="T49" fmla="*/ 17614 h 18310"/>
                <a:gd name="T50" fmla="*/ 1917 w 17675"/>
                <a:gd name="T51" fmla="*/ 17970 h 18310"/>
                <a:gd name="T52" fmla="*/ 2349 w 17675"/>
                <a:gd name="T53" fmla="*/ 18232 h 18310"/>
                <a:gd name="T54" fmla="*/ 2745 w 17675"/>
                <a:gd name="T55" fmla="*/ 18309 h 18310"/>
                <a:gd name="T56" fmla="*/ 3384 w 17675"/>
                <a:gd name="T57" fmla="*/ 18287 h 18310"/>
                <a:gd name="T58" fmla="*/ 4157 w 17675"/>
                <a:gd name="T59" fmla="*/ 18192 h 18310"/>
                <a:gd name="T60" fmla="*/ 5006 w 17675"/>
                <a:gd name="T61" fmla="*/ 18009 h 18310"/>
                <a:gd name="T62" fmla="*/ 6483 w 17675"/>
                <a:gd name="T63" fmla="*/ 17544 h 18310"/>
                <a:gd name="T64" fmla="*/ 7200 w 17675"/>
                <a:gd name="T65" fmla="*/ 17277 h 18310"/>
                <a:gd name="T66" fmla="*/ 8295 w 17675"/>
                <a:gd name="T67" fmla="*/ 16841 h 18310"/>
                <a:gd name="T68" fmla="*/ 8872 w 17675"/>
                <a:gd name="T69" fmla="*/ 16605 h 18310"/>
                <a:gd name="T70" fmla="*/ 9346 w 17675"/>
                <a:gd name="T71" fmla="*/ 16391 h 18310"/>
                <a:gd name="T72" fmla="*/ 10057 w 17675"/>
                <a:gd name="T73" fmla="*/ 16048 h 18310"/>
                <a:gd name="T74" fmla="*/ 10903 w 17675"/>
                <a:gd name="T75" fmla="*/ 15584 h 18310"/>
                <a:gd name="T76" fmla="*/ 11867 w 17675"/>
                <a:gd name="T77" fmla="*/ 14997 h 18310"/>
                <a:gd name="T78" fmla="*/ 12590 w 17675"/>
                <a:gd name="T79" fmla="*/ 14528 h 18310"/>
                <a:gd name="T80" fmla="*/ 13212 w 17675"/>
                <a:gd name="T81" fmla="*/ 14088 h 18310"/>
                <a:gd name="T82" fmla="*/ 14481 w 17675"/>
                <a:gd name="T83" fmla="*/ 13112 h 18310"/>
                <a:gd name="T84" fmla="*/ 14802 w 17675"/>
                <a:gd name="T85" fmla="*/ 12854 h 18310"/>
                <a:gd name="T86" fmla="*/ 15451 w 17675"/>
                <a:gd name="T87" fmla="*/ 12291 h 18310"/>
                <a:gd name="T88" fmla="*/ 15927 w 17675"/>
                <a:gd name="T89" fmla="*/ 11853 h 18310"/>
                <a:gd name="T90" fmla="*/ 16443 w 17675"/>
                <a:gd name="T91" fmla="*/ 11335 h 18310"/>
                <a:gd name="T92" fmla="*/ 16856 w 17675"/>
                <a:gd name="T93" fmla="*/ 10896 h 18310"/>
                <a:gd name="T94" fmla="*/ 17295 w 17675"/>
                <a:gd name="T95" fmla="*/ 10296 h 18310"/>
                <a:gd name="T96" fmla="*/ 17543 w 17675"/>
                <a:gd name="T97" fmla="*/ 9805 h 18310"/>
                <a:gd name="T98" fmla="*/ 17675 w 17675"/>
                <a:gd name="T99" fmla="*/ 9283 h 18310"/>
                <a:gd name="T100" fmla="*/ 17609 w 17675"/>
                <a:gd name="T101" fmla="*/ 8895 h 18310"/>
                <a:gd name="T102" fmla="*/ 17328 w 17675"/>
                <a:gd name="T103" fmla="*/ 8254 h 18310"/>
                <a:gd name="T104" fmla="*/ 16958 w 17675"/>
                <a:gd name="T105" fmla="*/ 7727 h 18310"/>
                <a:gd name="T106" fmla="*/ 16207 w 17675"/>
                <a:gd name="T107" fmla="*/ 6899 h 18310"/>
                <a:gd name="T108" fmla="*/ 14144 w 17675"/>
                <a:gd name="T109" fmla="*/ 5052 h 18310"/>
                <a:gd name="T110" fmla="*/ 13172 w 17675"/>
                <a:gd name="T111" fmla="*/ 4299 h 18310"/>
                <a:gd name="T112" fmla="*/ 12177 w 17675"/>
                <a:gd name="T113" fmla="*/ 3589 h 18310"/>
                <a:gd name="T114" fmla="*/ 11125 w 17675"/>
                <a:gd name="T115" fmla="*/ 2920 h 18310"/>
                <a:gd name="T116" fmla="*/ 10015 w 17675"/>
                <a:gd name="T117" fmla="*/ 2305 h 18310"/>
                <a:gd name="T118" fmla="*/ 9091 w 17675"/>
                <a:gd name="T119" fmla="*/ 1855 h 18310"/>
                <a:gd name="T120" fmla="*/ 8300 w 17675"/>
                <a:gd name="T121" fmla="*/ 1511 h 18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75" h="18310">
                  <a:moveTo>
                    <a:pt x="8078" y="1426"/>
                  </a:moveTo>
                  <a:lnTo>
                    <a:pt x="8047" y="1409"/>
                  </a:lnTo>
                  <a:lnTo>
                    <a:pt x="8014" y="1392"/>
                  </a:lnTo>
                  <a:lnTo>
                    <a:pt x="7978" y="1376"/>
                  </a:lnTo>
                  <a:lnTo>
                    <a:pt x="7940" y="1360"/>
                  </a:lnTo>
                  <a:lnTo>
                    <a:pt x="7901" y="1345"/>
                  </a:lnTo>
                  <a:lnTo>
                    <a:pt x="7862" y="1330"/>
                  </a:lnTo>
                  <a:lnTo>
                    <a:pt x="7825" y="1315"/>
                  </a:lnTo>
                  <a:lnTo>
                    <a:pt x="7791" y="1301"/>
                  </a:lnTo>
                  <a:lnTo>
                    <a:pt x="7583" y="1213"/>
                  </a:lnTo>
                  <a:lnTo>
                    <a:pt x="7371" y="1125"/>
                  </a:lnTo>
                  <a:lnTo>
                    <a:pt x="7158" y="1038"/>
                  </a:lnTo>
                  <a:lnTo>
                    <a:pt x="6943" y="953"/>
                  </a:lnTo>
                  <a:lnTo>
                    <a:pt x="6836" y="911"/>
                  </a:lnTo>
                  <a:lnTo>
                    <a:pt x="6727" y="869"/>
                  </a:lnTo>
                  <a:lnTo>
                    <a:pt x="6618" y="827"/>
                  </a:lnTo>
                  <a:lnTo>
                    <a:pt x="6508" y="787"/>
                  </a:lnTo>
                  <a:lnTo>
                    <a:pt x="6400" y="747"/>
                  </a:lnTo>
                  <a:lnTo>
                    <a:pt x="6290" y="707"/>
                  </a:lnTo>
                  <a:lnTo>
                    <a:pt x="6180" y="668"/>
                  </a:lnTo>
                  <a:lnTo>
                    <a:pt x="6070" y="631"/>
                  </a:lnTo>
                  <a:lnTo>
                    <a:pt x="5959" y="593"/>
                  </a:lnTo>
                  <a:lnTo>
                    <a:pt x="5848" y="556"/>
                  </a:lnTo>
                  <a:lnTo>
                    <a:pt x="5737" y="521"/>
                  </a:lnTo>
                  <a:lnTo>
                    <a:pt x="5626" y="485"/>
                  </a:lnTo>
                  <a:lnTo>
                    <a:pt x="5515" y="451"/>
                  </a:lnTo>
                  <a:lnTo>
                    <a:pt x="5404" y="418"/>
                  </a:lnTo>
                  <a:lnTo>
                    <a:pt x="5292" y="386"/>
                  </a:lnTo>
                  <a:lnTo>
                    <a:pt x="5181" y="355"/>
                  </a:lnTo>
                  <a:lnTo>
                    <a:pt x="5069" y="324"/>
                  </a:lnTo>
                  <a:lnTo>
                    <a:pt x="4958" y="295"/>
                  </a:lnTo>
                  <a:lnTo>
                    <a:pt x="4846" y="267"/>
                  </a:lnTo>
                  <a:lnTo>
                    <a:pt x="4735" y="240"/>
                  </a:lnTo>
                  <a:lnTo>
                    <a:pt x="4623" y="215"/>
                  </a:lnTo>
                  <a:lnTo>
                    <a:pt x="4511" y="191"/>
                  </a:lnTo>
                  <a:lnTo>
                    <a:pt x="4400" y="168"/>
                  </a:lnTo>
                  <a:lnTo>
                    <a:pt x="4287" y="146"/>
                  </a:lnTo>
                  <a:lnTo>
                    <a:pt x="4234" y="136"/>
                  </a:lnTo>
                  <a:lnTo>
                    <a:pt x="4162" y="125"/>
                  </a:lnTo>
                  <a:lnTo>
                    <a:pt x="4075" y="112"/>
                  </a:lnTo>
                  <a:lnTo>
                    <a:pt x="3975" y="98"/>
                  </a:lnTo>
                  <a:lnTo>
                    <a:pt x="3865" y="84"/>
                  </a:lnTo>
                  <a:lnTo>
                    <a:pt x="3749" y="69"/>
                  </a:lnTo>
                  <a:lnTo>
                    <a:pt x="3627" y="54"/>
                  </a:lnTo>
                  <a:lnTo>
                    <a:pt x="3504" y="40"/>
                  </a:lnTo>
                  <a:lnTo>
                    <a:pt x="3381" y="27"/>
                  </a:lnTo>
                  <a:lnTo>
                    <a:pt x="3262" y="17"/>
                  </a:lnTo>
                  <a:lnTo>
                    <a:pt x="3148" y="8"/>
                  </a:lnTo>
                  <a:lnTo>
                    <a:pt x="3043" y="2"/>
                  </a:lnTo>
                  <a:lnTo>
                    <a:pt x="2994" y="1"/>
                  </a:lnTo>
                  <a:lnTo>
                    <a:pt x="2949" y="0"/>
                  </a:lnTo>
                  <a:lnTo>
                    <a:pt x="2908" y="0"/>
                  </a:lnTo>
                  <a:lnTo>
                    <a:pt x="2869" y="1"/>
                  </a:lnTo>
                  <a:lnTo>
                    <a:pt x="2834" y="3"/>
                  </a:lnTo>
                  <a:lnTo>
                    <a:pt x="2806" y="7"/>
                  </a:lnTo>
                  <a:lnTo>
                    <a:pt x="2780" y="11"/>
                  </a:lnTo>
                  <a:lnTo>
                    <a:pt x="2761" y="17"/>
                  </a:lnTo>
                  <a:lnTo>
                    <a:pt x="2724" y="19"/>
                  </a:lnTo>
                  <a:lnTo>
                    <a:pt x="2689" y="24"/>
                  </a:lnTo>
                  <a:lnTo>
                    <a:pt x="2655" y="29"/>
                  </a:lnTo>
                  <a:lnTo>
                    <a:pt x="2620" y="35"/>
                  </a:lnTo>
                  <a:lnTo>
                    <a:pt x="2586" y="43"/>
                  </a:lnTo>
                  <a:lnTo>
                    <a:pt x="2552" y="53"/>
                  </a:lnTo>
                  <a:lnTo>
                    <a:pt x="2518" y="63"/>
                  </a:lnTo>
                  <a:lnTo>
                    <a:pt x="2486" y="73"/>
                  </a:lnTo>
                  <a:lnTo>
                    <a:pt x="2454" y="85"/>
                  </a:lnTo>
                  <a:lnTo>
                    <a:pt x="2423" y="97"/>
                  </a:lnTo>
                  <a:lnTo>
                    <a:pt x="2393" y="111"/>
                  </a:lnTo>
                  <a:lnTo>
                    <a:pt x="2363" y="125"/>
                  </a:lnTo>
                  <a:lnTo>
                    <a:pt x="2333" y="138"/>
                  </a:lnTo>
                  <a:lnTo>
                    <a:pt x="2306" y="153"/>
                  </a:lnTo>
                  <a:lnTo>
                    <a:pt x="2278" y="169"/>
                  </a:lnTo>
                  <a:lnTo>
                    <a:pt x="2252" y="184"/>
                  </a:lnTo>
                  <a:lnTo>
                    <a:pt x="2218" y="205"/>
                  </a:lnTo>
                  <a:lnTo>
                    <a:pt x="2187" y="224"/>
                  </a:lnTo>
                  <a:lnTo>
                    <a:pt x="2158" y="244"/>
                  </a:lnTo>
                  <a:lnTo>
                    <a:pt x="2132" y="262"/>
                  </a:lnTo>
                  <a:lnTo>
                    <a:pt x="2108" y="280"/>
                  </a:lnTo>
                  <a:lnTo>
                    <a:pt x="2086" y="298"/>
                  </a:lnTo>
                  <a:lnTo>
                    <a:pt x="2065" y="315"/>
                  </a:lnTo>
                  <a:lnTo>
                    <a:pt x="2046" y="332"/>
                  </a:lnTo>
                  <a:lnTo>
                    <a:pt x="2007" y="367"/>
                  </a:lnTo>
                  <a:lnTo>
                    <a:pt x="1968" y="405"/>
                  </a:lnTo>
                  <a:lnTo>
                    <a:pt x="1927" y="446"/>
                  </a:lnTo>
                  <a:lnTo>
                    <a:pt x="1878" y="491"/>
                  </a:lnTo>
                  <a:lnTo>
                    <a:pt x="1866" y="504"/>
                  </a:lnTo>
                  <a:lnTo>
                    <a:pt x="1853" y="517"/>
                  </a:lnTo>
                  <a:lnTo>
                    <a:pt x="1838" y="533"/>
                  </a:lnTo>
                  <a:lnTo>
                    <a:pt x="1823" y="550"/>
                  </a:lnTo>
                  <a:lnTo>
                    <a:pt x="1790" y="592"/>
                  </a:lnTo>
                  <a:lnTo>
                    <a:pt x="1754" y="637"/>
                  </a:lnTo>
                  <a:lnTo>
                    <a:pt x="1717" y="689"/>
                  </a:lnTo>
                  <a:lnTo>
                    <a:pt x="1679" y="744"/>
                  </a:lnTo>
                  <a:lnTo>
                    <a:pt x="1639" y="802"/>
                  </a:lnTo>
                  <a:lnTo>
                    <a:pt x="1600" y="863"/>
                  </a:lnTo>
                  <a:lnTo>
                    <a:pt x="1561" y="926"/>
                  </a:lnTo>
                  <a:lnTo>
                    <a:pt x="1524" y="988"/>
                  </a:lnTo>
                  <a:lnTo>
                    <a:pt x="1488" y="1051"/>
                  </a:lnTo>
                  <a:lnTo>
                    <a:pt x="1454" y="1111"/>
                  </a:lnTo>
                  <a:lnTo>
                    <a:pt x="1425" y="1170"/>
                  </a:lnTo>
                  <a:lnTo>
                    <a:pt x="1398" y="1226"/>
                  </a:lnTo>
                  <a:lnTo>
                    <a:pt x="1387" y="1252"/>
                  </a:lnTo>
                  <a:lnTo>
                    <a:pt x="1377" y="1277"/>
                  </a:lnTo>
                  <a:lnTo>
                    <a:pt x="1367" y="1301"/>
                  </a:lnTo>
                  <a:lnTo>
                    <a:pt x="1359" y="1323"/>
                  </a:lnTo>
                  <a:lnTo>
                    <a:pt x="1340" y="1362"/>
                  </a:lnTo>
                  <a:lnTo>
                    <a:pt x="1320" y="1404"/>
                  </a:lnTo>
                  <a:lnTo>
                    <a:pt x="1300" y="1449"/>
                  </a:lnTo>
                  <a:lnTo>
                    <a:pt x="1280" y="1496"/>
                  </a:lnTo>
                  <a:lnTo>
                    <a:pt x="1261" y="1545"/>
                  </a:lnTo>
                  <a:lnTo>
                    <a:pt x="1241" y="1596"/>
                  </a:lnTo>
                  <a:lnTo>
                    <a:pt x="1222" y="1648"/>
                  </a:lnTo>
                  <a:lnTo>
                    <a:pt x="1204" y="1702"/>
                  </a:lnTo>
                  <a:lnTo>
                    <a:pt x="1167" y="1808"/>
                  </a:lnTo>
                  <a:lnTo>
                    <a:pt x="1133" y="1915"/>
                  </a:lnTo>
                  <a:lnTo>
                    <a:pt x="1101" y="2016"/>
                  </a:lnTo>
                  <a:lnTo>
                    <a:pt x="1071" y="2110"/>
                  </a:lnTo>
                  <a:lnTo>
                    <a:pt x="1055" y="2162"/>
                  </a:lnTo>
                  <a:lnTo>
                    <a:pt x="1039" y="2213"/>
                  </a:lnTo>
                  <a:lnTo>
                    <a:pt x="1023" y="2264"/>
                  </a:lnTo>
                  <a:lnTo>
                    <a:pt x="1008" y="2315"/>
                  </a:lnTo>
                  <a:lnTo>
                    <a:pt x="992" y="2367"/>
                  </a:lnTo>
                  <a:lnTo>
                    <a:pt x="976" y="2418"/>
                  </a:lnTo>
                  <a:lnTo>
                    <a:pt x="960" y="2471"/>
                  </a:lnTo>
                  <a:lnTo>
                    <a:pt x="944" y="2523"/>
                  </a:lnTo>
                  <a:lnTo>
                    <a:pt x="929" y="2573"/>
                  </a:lnTo>
                  <a:lnTo>
                    <a:pt x="913" y="2626"/>
                  </a:lnTo>
                  <a:lnTo>
                    <a:pt x="896" y="2682"/>
                  </a:lnTo>
                  <a:lnTo>
                    <a:pt x="880" y="2740"/>
                  </a:lnTo>
                  <a:lnTo>
                    <a:pt x="864" y="2797"/>
                  </a:lnTo>
                  <a:lnTo>
                    <a:pt x="849" y="2852"/>
                  </a:lnTo>
                  <a:lnTo>
                    <a:pt x="836" y="2906"/>
                  </a:lnTo>
                  <a:lnTo>
                    <a:pt x="827" y="2955"/>
                  </a:lnTo>
                  <a:lnTo>
                    <a:pt x="818" y="2977"/>
                  </a:lnTo>
                  <a:lnTo>
                    <a:pt x="809" y="3003"/>
                  </a:lnTo>
                  <a:lnTo>
                    <a:pt x="800" y="3033"/>
                  </a:lnTo>
                  <a:lnTo>
                    <a:pt x="790" y="3067"/>
                  </a:lnTo>
                  <a:lnTo>
                    <a:pt x="770" y="3142"/>
                  </a:lnTo>
                  <a:lnTo>
                    <a:pt x="749" y="3225"/>
                  </a:lnTo>
                  <a:lnTo>
                    <a:pt x="730" y="3310"/>
                  </a:lnTo>
                  <a:lnTo>
                    <a:pt x="712" y="3390"/>
                  </a:lnTo>
                  <a:lnTo>
                    <a:pt x="696" y="3461"/>
                  </a:lnTo>
                  <a:lnTo>
                    <a:pt x="683" y="3519"/>
                  </a:lnTo>
                  <a:lnTo>
                    <a:pt x="666" y="3593"/>
                  </a:lnTo>
                  <a:lnTo>
                    <a:pt x="649" y="3667"/>
                  </a:lnTo>
                  <a:lnTo>
                    <a:pt x="633" y="3740"/>
                  </a:lnTo>
                  <a:lnTo>
                    <a:pt x="617" y="3813"/>
                  </a:lnTo>
                  <a:lnTo>
                    <a:pt x="601" y="3886"/>
                  </a:lnTo>
                  <a:lnTo>
                    <a:pt x="585" y="3960"/>
                  </a:lnTo>
                  <a:lnTo>
                    <a:pt x="569" y="4033"/>
                  </a:lnTo>
                  <a:lnTo>
                    <a:pt x="553" y="4108"/>
                  </a:lnTo>
                  <a:lnTo>
                    <a:pt x="537" y="4182"/>
                  </a:lnTo>
                  <a:lnTo>
                    <a:pt x="522" y="4256"/>
                  </a:lnTo>
                  <a:lnTo>
                    <a:pt x="506" y="4330"/>
                  </a:lnTo>
                  <a:lnTo>
                    <a:pt x="491" y="4406"/>
                  </a:lnTo>
                  <a:lnTo>
                    <a:pt x="476" y="4483"/>
                  </a:lnTo>
                  <a:lnTo>
                    <a:pt x="461" y="4559"/>
                  </a:lnTo>
                  <a:lnTo>
                    <a:pt x="447" y="4636"/>
                  </a:lnTo>
                  <a:lnTo>
                    <a:pt x="433" y="4714"/>
                  </a:lnTo>
                  <a:lnTo>
                    <a:pt x="419" y="4791"/>
                  </a:lnTo>
                  <a:lnTo>
                    <a:pt x="405" y="4868"/>
                  </a:lnTo>
                  <a:lnTo>
                    <a:pt x="392" y="4946"/>
                  </a:lnTo>
                  <a:lnTo>
                    <a:pt x="380" y="5024"/>
                  </a:lnTo>
                  <a:lnTo>
                    <a:pt x="367" y="5100"/>
                  </a:lnTo>
                  <a:lnTo>
                    <a:pt x="356" y="5177"/>
                  </a:lnTo>
                  <a:lnTo>
                    <a:pt x="346" y="5253"/>
                  </a:lnTo>
                  <a:lnTo>
                    <a:pt x="335" y="5328"/>
                  </a:lnTo>
                  <a:lnTo>
                    <a:pt x="320" y="5442"/>
                  </a:lnTo>
                  <a:lnTo>
                    <a:pt x="304" y="5555"/>
                  </a:lnTo>
                  <a:lnTo>
                    <a:pt x="289" y="5668"/>
                  </a:lnTo>
                  <a:lnTo>
                    <a:pt x="275" y="5781"/>
                  </a:lnTo>
                  <a:lnTo>
                    <a:pt x="259" y="5896"/>
                  </a:lnTo>
                  <a:lnTo>
                    <a:pt x="244" y="6009"/>
                  </a:lnTo>
                  <a:lnTo>
                    <a:pt x="229" y="6124"/>
                  </a:lnTo>
                  <a:lnTo>
                    <a:pt x="214" y="6238"/>
                  </a:lnTo>
                  <a:lnTo>
                    <a:pt x="199" y="6352"/>
                  </a:lnTo>
                  <a:lnTo>
                    <a:pt x="185" y="6467"/>
                  </a:lnTo>
                  <a:lnTo>
                    <a:pt x="173" y="6581"/>
                  </a:lnTo>
                  <a:lnTo>
                    <a:pt x="160" y="6697"/>
                  </a:lnTo>
                  <a:lnTo>
                    <a:pt x="148" y="6811"/>
                  </a:lnTo>
                  <a:lnTo>
                    <a:pt x="137" y="6927"/>
                  </a:lnTo>
                  <a:lnTo>
                    <a:pt x="127" y="7042"/>
                  </a:lnTo>
                  <a:lnTo>
                    <a:pt x="119" y="7158"/>
                  </a:lnTo>
                  <a:lnTo>
                    <a:pt x="105" y="7319"/>
                  </a:lnTo>
                  <a:lnTo>
                    <a:pt x="92" y="7481"/>
                  </a:lnTo>
                  <a:lnTo>
                    <a:pt x="79" y="7643"/>
                  </a:lnTo>
                  <a:lnTo>
                    <a:pt x="65" y="7805"/>
                  </a:lnTo>
                  <a:lnTo>
                    <a:pt x="54" y="7967"/>
                  </a:lnTo>
                  <a:lnTo>
                    <a:pt x="42" y="8130"/>
                  </a:lnTo>
                  <a:lnTo>
                    <a:pt x="31" y="8293"/>
                  </a:lnTo>
                  <a:lnTo>
                    <a:pt x="22" y="8456"/>
                  </a:lnTo>
                  <a:lnTo>
                    <a:pt x="14" y="8619"/>
                  </a:lnTo>
                  <a:lnTo>
                    <a:pt x="8" y="8782"/>
                  </a:lnTo>
                  <a:lnTo>
                    <a:pt x="3" y="8946"/>
                  </a:lnTo>
                  <a:lnTo>
                    <a:pt x="0" y="9109"/>
                  </a:lnTo>
                  <a:lnTo>
                    <a:pt x="0" y="9190"/>
                  </a:lnTo>
                  <a:lnTo>
                    <a:pt x="0" y="9273"/>
                  </a:lnTo>
                  <a:lnTo>
                    <a:pt x="1" y="9354"/>
                  </a:lnTo>
                  <a:lnTo>
                    <a:pt x="2" y="9437"/>
                  </a:lnTo>
                  <a:lnTo>
                    <a:pt x="3" y="9518"/>
                  </a:lnTo>
                  <a:lnTo>
                    <a:pt x="7" y="9599"/>
                  </a:lnTo>
                  <a:lnTo>
                    <a:pt x="10" y="9681"/>
                  </a:lnTo>
                  <a:lnTo>
                    <a:pt x="14" y="9763"/>
                  </a:lnTo>
                  <a:lnTo>
                    <a:pt x="21" y="9885"/>
                  </a:lnTo>
                  <a:lnTo>
                    <a:pt x="27" y="10006"/>
                  </a:lnTo>
                  <a:lnTo>
                    <a:pt x="34" y="10128"/>
                  </a:lnTo>
                  <a:lnTo>
                    <a:pt x="41" y="10249"/>
                  </a:lnTo>
                  <a:lnTo>
                    <a:pt x="47" y="10369"/>
                  </a:lnTo>
                  <a:lnTo>
                    <a:pt x="54" y="10490"/>
                  </a:lnTo>
                  <a:lnTo>
                    <a:pt x="61" y="10611"/>
                  </a:lnTo>
                  <a:lnTo>
                    <a:pt x="68" y="10731"/>
                  </a:lnTo>
                  <a:lnTo>
                    <a:pt x="74" y="10851"/>
                  </a:lnTo>
                  <a:lnTo>
                    <a:pt x="82" y="10971"/>
                  </a:lnTo>
                  <a:lnTo>
                    <a:pt x="90" y="11091"/>
                  </a:lnTo>
                  <a:lnTo>
                    <a:pt x="98" y="11213"/>
                  </a:lnTo>
                  <a:lnTo>
                    <a:pt x="108" y="11333"/>
                  </a:lnTo>
                  <a:lnTo>
                    <a:pt x="117" y="11454"/>
                  </a:lnTo>
                  <a:lnTo>
                    <a:pt x="127" y="11575"/>
                  </a:lnTo>
                  <a:lnTo>
                    <a:pt x="138" y="11697"/>
                  </a:lnTo>
                  <a:lnTo>
                    <a:pt x="149" y="11811"/>
                  </a:lnTo>
                  <a:lnTo>
                    <a:pt x="160" y="11926"/>
                  </a:lnTo>
                  <a:lnTo>
                    <a:pt x="172" y="12040"/>
                  </a:lnTo>
                  <a:lnTo>
                    <a:pt x="184" y="12154"/>
                  </a:lnTo>
                  <a:lnTo>
                    <a:pt x="197" y="12269"/>
                  </a:lnTo>
                  <a:lnTo>
                    <a:pt x="209" y="12383"/>
                  </a:lnTo>
                  <a:lnTo>
                    <a:pt x="223" y="12498"/>
                  </a:lnTo>
                  <a:lnTo>
                    <a:pt x="237" y="12611"/>
                  </a:lnTo>
                  <a:lnTo>
                    <a:pt x="252" y="12725"/>
                  </a:lnTo>
                  <a:lnTo>
                    <a:pt x="267" y="12839"/>
                  </a:lnTo>
                  <a:lnTo>
                    <a:pt x="281" y="12953"/>
                  </a:lnTo>
                  <a:lnTo>
                    <a:pt x="298" y="13066"/>
                  </a:lnTo>
                  <a:lnTo>
                    <a:pt x="314" y="13180"/>
                  </a:lnTo>
                  <a:lnTo>
                    <a:pt x="331" y="13293"/>
                  </a:lnTo>
                  <a:lnTo>
                    <a:pt x="349" y="13406"/>
                  </a:lnTo>
                  <a:lnTo>
                    <a:pt x="366" y="13519"/>
                  </a:lnTo>
                  <a:lnTo>
                    <a:pt x="398" y="13707"/>
                  </a:lnTo>
                  <a:lnTo>
                    <a:pt x="433" y="13905"/>
                  </a:lnTo>
                  <a:lnTo>
                    <a:pt x="470" y="14110"/>
                  </a:lnTo>
                  <a:lnTo>
                    <a:pt x="511" y="14322"/>
                  </a:lnTo>
                  <a:lnTo>
                    <a:pt x="555" y="14538"/>
                  </a:lnTo>
                  <a:lnTo>
                    <a:pt x="602" y="14757"/>
                  </a:lnTo>
                  <a:lnTo>
                    <a:pt x="650" y="14979"/>
                  </a:lnTo>
                  <a:lnTo>
                    <a:pt x="701" y="15200"/>
                  </a:lnTo>
                  <a:lnTo>
                    <a:pt x="729" y="15311"/>
                  </a:lnTo>
                  <a:lnTo>
                    <a:pt x="755" y="15420"/>
                  </a:lnTo>
                  <a:lnTo>
                    <a:pt x="784" y="15530"/>
                  </a:lnTo>
                  <a:lnTo>
                    <a:pt x="811" y="15639"/>
                  </a:lnTo>
                  <a:lnTo>
                    <a:pt x="840" y="15747"/>
                  </a:lnTo>
                  <a:lnTo>
                    <a:pt x="870" y="15854"/>
                  </a:lnTo>
                  <a:lnTo>
                    <a:pt x="899" y="15959"/>
                  </a:lnTo>
                  <a:lnTo>
                    <a:pt x="929" y="16064"/>
                  </a:lnTo>
                  <a:lnTo>
                    <a:pt x="960" y="16165"/>
                  </a:lnTo>
                  <a:lnTo>
                    <a:pt x="991" y="16266"/>
                  </a:lnTo>
                  <a:lnTo>
                    <a:pt x="1022" y="16365"/>
                  </a:lnTo>
                  <a:lnTo>
                    <a:pt x="1054" y="16461"/>
                  </a:lnTo>
                  <a:lnTo>
                    <a:pt x="1086" y="16556"/>
                  </a:lnTo>
                  <a:lnTo>
                    <a:pt x="1119" y="16646"/>
                  </a:lnTo>
                  <a:lnTo>
                    <a:pt x="1152" y="16735"/>
                  </a:lnTo>
                  <a:lnTo>
                    <a:pt x="1185" y="16821"/>
                  </a:lnTo>
                  <a:lnTo>
                    <a:pt x="1225" y="16920"/>
                  </a:lnTo>
                  <a:lnTo>
                    <a:pt x="1267" y="17017"/>
                  </a:lnTo>
                  <a:lnTo>
                    <a:pt x="1288" y="17064"/>
                  </a:lnTo>
                  <a:lnTo>
                    <a:pt x="1310" y="17111"/>
                  </a:lnTo>
                  <a:lnTo>
                    <a:pt x="1332" y="17156"/>
                  </a:lnTo>
                  <a:lnTo>
                    <a:pt x="1354" y="17202"/>
                  </a:lnTo>
                  <a:lnTo>
                    <a:pt x="1377" y="17247"/>
                  </a:lnTo>
                  <a:lnTo>
                    <a:pt x="1399" y="17290"/>
                  </a:lnTo>
                  <a:lnTo>
                    <a:pt x="1423" y="17334"/>
                  </a:lnTo>
                  <a:lnTo>
                    <a:pt x="1447" y="17376"/>
                  </a:lnTo>
                  <a:lnTo>
                    <a:pt x="1471" y="17417"/>
                  </a:lnTo>
                  <a:lnTo>
                    <a:pt x="1496" y="17459"/>
                  </a:lnTo>
                  <a:lnTo>
                    <a:pt x="1521" y="17499"/>
                  </a:lnTo>
                  <a:lnTo>
                    <a:pt x="1546" y="17538"/>
                  </a:lnTo>
                  <a:lnTo>
                    <a:pt x="1572" y="17576"/>
                  </a:lnTo>
                  <a:lnTo>
                    <a:pt x="1598" y="17614"/>
                  </a:lnTo>
                  <a:lnTo>
                    <a:pt x="1625" y="17651"/>
                  </a:lnTo>
                  <a:lnTo>
                    <a:pt x="1652" y="17687"/>
                  </a:lnTo>
                  <a:lnTo>
                    <a:pt x="1680" y="17722"/>
                  </a:lnTo>
                  <a:lnTo>
                    <a:pt x="1707" y="17756"/>
                  </a:lnTo>
                  <a:lnTo>
                    <a:pt x="1736" y="17789"/>
                  </a:lnTo>
                  <a:lnTo>
                    <a:pt x="1764" y="17822"/>
                  </a:lnTo>
                  <a:lnTo>
                    <a:pt x="1794" y="17853"/>
                  </a:lnTo>
                  <a:lnTo>
                    <a:pt x="1824" y="17884"/>
                  </a:lnTo>
                  <a:lnTo>
                    <a:pt x="1854" y="17914"/>
                  </a:lnTo>
                  <a:lnTo>
                    <a:pt x="1885" y="17943"/>
                  </a:lnTo>
                  <a:lnTo>
                    <a:pt x="1917" y="17970"/>
                  </a:lnTo>
                  <a:lnTo>
                    <a:pt x="1947" y="17998"/>
                  </a:lnTo>
                  <a:lnTo>
                    <a:pt x="1980" y="18023"/>
                  </a:lnTo>
                  <a:lnTo>
                    <a:pt x="2013" y="18048"/>
                  </a:lnTo>
                  <a:lnTo>
                    <a:pt x="2052" y="18075"/>
                  </a:lnTo>
                  <a:lnTo>
                    <a:pt x="2091" y="18102"/>
                  </a:lnTo>
                  <a:lnTo>
                    <a:pt x="2132" y="18127"/>
                  </a:lnTo>
                  <a:lnTo>
                    <a:pt x="2173" y="18151"/>
                  </a:lnTo>
                  <a:lnTo>
                    <a:pt x="2215" y="18174"/>
                  </a:lnTo>
                  <a:lnTo>
                    <a:pt x="2259" y="18194"/>
                  </a:lnTo>
                  <a:lnTo>
                    <a:pt x="2303" y="18214"/>
                  </a:lnTo>
                  <a:lnTo>
                    <a:pt x="2349" y="18232"/>
                  </a:lnTo>
                  <a:lnTo>
                    <a:pt x="2397" y="18249"/>
                  </a:lnTo>
                  <a:lnTo>
                    <a:pt x="2446" y="18264"/>
                  </a:lnTo>
                  <a:lnTo>
                    <a:pt x="2497" y="18277"/>
                  </a:lnTo>
                  <a:lnTo>
                    <a:pt x="2549" y="18287"/>
                  </a:lnTo>
                  <a:lnTo>
                    <a:pt x="2576" y="18292"/>
                  </a:lnTo>
                  <a:lnTo>
                    <a:pt x="2603" y="18296"/>
                  </a:lnTo>
                  <a:lnTo>
                    <a:pt x="2631" y="18300"/>
                  </a:lnTo>
                  <a:lnTo>
                    <a:pt x="2658" y="18303"/>
                  </a:lnTo>
                  <a:lnTo>
                    <a:pt x="2687" y="18305"/>
                  </a:lnTo>
                  <a:lnTo>
                    <a:pt x="2716" y="18308"/>
                  </a:lnTo>
                  <a:lnTo>
                    <a:pt x="2745" y="18309"/>
                  </a:lnTo>
                  <a:lnTo>
                    <a:pt x="2776" y="18309"/>
                  </a:lnTo>
                  <a:lnTo>
                    <a:pt x="2835" y="18310"/>
                  </a:lnTo>
                  <a:lnTo>
                    <a:pt x="2896" y="18310"/>
                  </a:lnTo>
                  <a:lnTo>
                    <a:pt x="2957" y="18309"/>
                  </a:lnTo>
                  <a:lnTo>
                    <a:pt x="3017" y="18308"/>
                  </a:lnTo>
                  <a:lnTo>
                    <a:pt x="3079" y="18305"/>
                  </a:lnTo>
                  <a:lnTo>
                    <a:pt x="3140" y="18303"/>
                  </a:lnTo>
                  <a:lnTo>
                    <a:pt x="3200" y="18300"/>
                  </a:lnTo>
                  <a:lnTo>
                    <a:pt x="3262" y="18296"/>
                  </a:lnTo>
                  <a:lnTo>
                    <a:pt x="3323" y="18292"/>
                  </a:lnTo>
                  <a:lnTo>
                    <a:pt x="3384" y="18287"/>
                  </a:lnTo>
                  <a:lnTo>
                    <a:pt x="3444" y="18283"/>
                  </a:lnTo>
                  <a:lnTo>
                    <a:pt x="3505" y="18277"/>
                  </a:lnTo>
                  <a:lnTo>
                    <a:pt x="3565" y="18271"/>
                  </a:lnTo>
                  <a:lnTo>
                    <a:pt x="3625" y="18264"/>
                  </a:lnTo>
                  <a:lnTo>
                    <a:pt x="3686" y="18257"/>
                  </a:lnTo>
                  <a:lnTo>
                    <a:pt x="3745" y="18250"/>
                  </a:lnTo>
                  <a:lnTo>
                    <a:pt x="3829" y="18240"/>
                  </a:lnTo>
                  <a:lnTo>
                    <a:pt x="3912" y="18230"/>
                  </a:lnTo>
                  <a:lnTo>
                    <a:pt x="3995" y="18218"/>
                  </a:lnTo>
                  <a:lnTo>
                    <a:pt x="4076" y="18206"/>
                  </a:lnTo>
                  <a:lnTo>
                    <a:pt x="4157" y="18192"/>
                  </a:lnTo>
                  <a:lnTo>
                    <a:pt x="4236" y="18178"/>
                  </a:lnTo>
                  <a:lnTo>
                    <a:pt x="4316" y="18165"/>
                  </a:lnTo>
                  <a:lnTo>
                    <a:pt x="4395" y="18150"/>
                  </a:lnTo>
                  <a:lnTo>
                    <a:pt x="4473" y="18134"/>
                  </a:lnTo>
                  <a:lnTo>
                    <a:pt x="4549" y="18118"/>
                  </a:lnTo>
                  <a:lnTo>
                    <a:pt x="4627" y="18101"/>
                  </a:lnTo>
                  <a:lnTo>
                    <a:pt x="4704" y="18083"/>
                  </a:lnTo>
                  <a:lnTo>
                    <a:pt x="4779" y="18066"/>
                  </a:lnTo>
                  <a:lnTo>
                    <a:pt x="4855" y="18048"/>
                  </a:lnTo>
                  <a:lnTo>
                    <a:pt x="4931" y="18028"/>
                  </a:lnTo>
                  <a:lnTo>
                    <a:pt x="5006" y="18009"/>
                  </a:lnTo>
                  <a:lnTo>
                    <a:pt x="5156" y="17969"/>
                  </a:lnTo>
                  <a:lnTo>
                    <a:pt x="5305" y="17927"/>
                  </a:lnTo>
                  <a:lnTo>
                    <a:pt x="5455" y="17882"/>
                  </a:lnTo>
                  <a:lnTo>
                    <a:pt x="5603" y="17836"/>
                  </a:lnTo>
                  <a:lnTo>
                    <a:pt x="5753" y="17789"/>
                  </a:lnTo>
                  <a:lnTo>
                    <a:pt x="5904" y="17741"/>
                  </a:lnTo>
                  <a:lnTo>
                    <a:pt x="6056" y="17691"/>
                  </a:lnTo>
                  <a:lnTo>
                    <a:pt x="6211" y="17639"/>
                  </a:lnTo>
                  <a:lnTo>
                    <a:pt x="6273" y="17619"/>
                  </a:lnTo>
                  <a:lnTo>
                    <a:pt x="6368" y="17586"/>
                  </a:lnTo>
                  <a:lnTo>
                    <a:pt x="6483" y="17544"/>
                  </a:lnTo>
                  <a:lnTo>
                    <a:pt x="6608" y="17501"/>
                  </a:lnTo>
                  <a:lnTo>
                    <a:pt x="6729" y="17456"/>
                  </a:lnTo>
                  <a:lnTo>
                    <a:pt x="6837" y="17415"/>
                  </a:lnTo>
                  <a:lnTo>
                    <a:pt x="6881" y="17398"/>
                  </a:lnTo>
                  <a:lnTo>
                    <a:pt x="6917" y="17382"/>
                  </a:lnTo>
                  <a:lnTo>
                    <a:pt x="6943" y="17369"/>
                  </a:lnTo>
                  <a:lnTo>
                    <a:pt x="6959" y="17361"/>
                  </a:lnTo>
                  <a:lnTo>
                    <a:pt x="6994" y="17351"/>
                  </a:lnTo>
                  <a:lnTo>
                    <a:pt x="7046" y="17333"/>
                  </a:lnTo>
                  <a:lnTo>
                    <a:pt x="7116" y="17308"/>
                  </a:lnTo>
                  <a:lnTo>
                    <a:pt x="7200" y="17277"/>
                  </a:lnTo>
                  <a:lnTo>
                    <a:pt x="7294" y="17240"/>
                  </a:lnTo>
                  <a:lnTo>
                    <a:pt x="7397" y="17200"/>
                  </a:lnTo>
                  <a:lnTo>
                    <a:pt x="7507" y="17156"/>
                  </a:lnTo>
                  <a:lnTo>
                    <a:pt x="7621" y="17112"/>
                  </a:lnTo>
                  <a:lnTo>
                    <a:pt x="7734" y="17066"/>
                  </a:lnTo>
                  <a:lnTo>
                    <a:pt x="7846" y="17021"/>
                  </a:lnTo>
                  <a:lnTo>
                    <a:pt x="7955" y="16977"/>
                  </a:lnTo>
                  <a:lnTo>
                    <a:pt x="8057" y="16937"/>
                  </a:lnTo>
                  <a:lnTo>
                    <a:pt x="8148" y="16899"/>
                  </a:lnTo>
                  <a:lnTo>
                    <a:pt x="8228" y="16867"/>
                  </a:lnTo>
                  <a:lnTo>
                    <a:pt x="8295" y="16841"/>
                  </a:lnTo>
                  <a:lnTo>
                    <a:pt x="8344" y="16821"/>
                  </a:lnTo>
                  <a:lnTo>
                    <a:pt x="8396" y="16799"/>
                  </a:lnTo>
                  <a:lnTo>
                    <a:pt x="8454" y="16778"/>
                  </a:lnTo>
                  <a:lnTo>
                    <a:pt x="8513" y="16755"/>
                  </a:lnTo>
                  <a:lnTo>
                    <a:pt x="8574" y="16731"/>
                  </a:lnTo>
                  <a:lnTo>
                    <a:pt x="8633" y="16707"/>
                  </a:lnTo>
                  <a:lnTo>
                    <a:pt x="8690" y="16682"/>
                  </a:lnTo>
                  <a:lnTo>
                    <a:pt x="8744" y="16658"/>
                  </a:lnTo>
                  <a:lnTo>
                    <a:pt x="8792" y="16633"/>
                  </a:lnTo>
                  <a:lnTo>
                    <a:pt x="8829" y="16621"/>
                  </a:lnTo>
                  <a:lnTo>
                    <a:pt x="8872" y="16605"/>
                  </a:lnTo>
                  <a:lnTo>
                    <a:pt x="8918" y="16587"/>
                  </a:lnTo>
                  <a:lnTo>
                    <a:pt x="8965" y="16565"/>
                  </a:lnTo>
                  <a:lnTo>
                    <a:pt x="9013" y="16543"/>
                  </a:lnTo>
                  <a:lnTo>
                    <a:pt x="9059" y="16522"/>
                  </a:lnTo>
                  <a:lnTo>
                    <a:pt x="9100" y="16502"/>
                  </a:lnTo>
                  <a:lnTo>
                    <a:pt x="9137" y="16485"/>
                  </a:lnTo>
                  <a:lnTo>
                    <a:pt x="9178" y="16465"/>
                  </a:lnTo>
                  <a:lnTo>
                    <a:pt x="9220" y="16447"/>
                  </a:lnTo>
                  <a:lnTo>
                    <a:pt x="9263" y="16429"/>
                  </a:lnTo>
                  <a:lnTo>
                    <a:pt x="9304" y="16409"/>
                  </a:lnTo>
                  <a:lnTo>
                    <a:pt x="9346" y="16391"/>
                  </a:lnTo>
                  <a:lnTo>
                    <a:pt x="9388" y="16371"/>
                  </a:lnTo>
                  <a:lnTo>
                    <a:pt x="9430" y="16352"/>
                  </a:lnTo>
                  <a:lnTo>
                    <a:pt x="9471" y="16331"/>
                  </a:lnTo>
                  <a:lnTo>
                    <a:pt x="9550" y="16292"/>
                  </a:lnTo>
                  <a:lnTo>
                    <a:pt x="9633" y="16254"/>
                  </a:lnTo>
                  <a:lnTo>
                    <a:pt x="9720" y="16214"/>
                  </a:lnTo>
                  <a:lnTo>
                    <a:pt x="9807" y="16173"/>
                  </a:lnTo>
                  <a:lnTo>
                    <a:pt x="9894" y="16132"/>
                  </a:lnTo>
                  <a:lnTo>
                    <a:pt x="9978" y="16091"/>
                  </a:lnTo>
                  <a:lnTo>
                    <a:pt x="10018" y="16069"/>
                  </a:lnTo>
                  <a:lnTo>
                    <a:pt x="10057" y="16048"/>
                  </a:lnTo>
                  <a:lnTo>
                    <a:pt x="10093" y="16026"/>
                  </a:lnTo>
                  <a:lnTo>
                    <a:pt x="10129" y="16004"/>
                  </a:lnTo>
                  <a:lnTo>
                    <a:pt x="10153" y="15994"/>
                  </a:lnTo>
                  <a:lnTo>
                    <a:pt x="10184" y="15979"/>
                  </a:lnTo>
                  <a:lnTo>
                    <a:pt x="10220" y="15962"/>
                  </a:lnTo>
                  <a:lnTo>
                    <a:pt x="10263" y="15939"/>
                  </a:lnTo>
                  <a:lnTo>
                    <a:pt x="10363" y="15886"/>
                  </a:lnTo>
                  <a:lnTo>
                    <a:pt x="10482" y="15821"/>
                  </a:lnTo>
                  <a:lnTo>
                    <a:pt x="10614" y="15748"/>
                  </a:lnTo>
                  <a:lnTo>
                    <a:pt x="10756" y="15669"/>
                  </a:lnTo>
                  <a:lnTo>
                    <a:pt x="10903" y="15584"/>
                  </a:lnTo>
                  <a:lnTo>
                    <a:pt x="11053" y="15498"/>
                  </a:lnTo>
                  <a:lnTo>
                    <a:pt x="11202" y="15411"/>
                  </a:lnTo>
                  <a:lnTo>
                    <a:pt x="11344" y="15328"/>
                  </a:lnTo>
                  <a:lnTo>
                    <a:pt x="11477" y="15249"/>
                  </a:lnTo>
                  <a:lnTo>
                    <a:pt x="11597" y="15176"/>
                  </a:lnTo>
                  <a:lnTo>
                    <a:pt x="11700" y="15111"/>
                  </a:lnTo>
                  <a:lnTo>
                    <a:pt x="11781" y="15060"/>
                  </a:lnTo>
                  <a:lnTo>
                    <a:pt x="11813" y="15038"/>
                  </a:lnTo>
                  <a:lnTo>
                    <a:pt x="11838" y="15021"/>
                  </a:lnTo>
                  <a:lnTo>
                    <a:pt x="11857" y="15007"/>
                  </a:lnTo>
                  <a:lnTo>
                    <a:pt x="11867" y="14997"/>
                  </a:lnTo>
                  <a:lnTo>
                    <a:pt x="11879" y="14991"/>
                  </a:lnTo>
                  <a:lnTo>
                    <a:pt x="11898" y="14982"/>
                  </a:lnTo>
                  <a:lnTo>
                    <a:pt x="11919" y="14970"/>
                  </a:lnTo>
                  <a:lnTo>
                    <a:pt x="11947" y="14954"/>
                  </a:lnTo>
                  <a:lnTo>
                    <a:pt x="12012" y="14913"/>
                  </a:lnTo>
                  <a:lnTo>
                    <a:pt x="12090" y="14864"/>
                  </a:lnTo>
                  <a:lnTo>
                    <a:pt x="12179" y="14806"/>
                  </a:lnTo>
                  <a:lnTo>
                    <a:pt x="12276" y="14741"/>
                  </a:lnTo>
                  <a:lnTo>
                    <a:pt x="12379" y="14672"/>
                  </a:lnTo>
                  <a:lnTo>
                    <a:pt x="12485" y="14600"/>
                  </a:lnTo>
                  <a:lnTo>
                    <a:pt x="12590" y="14528"/>
                  </a:lnTo>
                  <a:lnTo>
                    <a:pt x="12694" y="14457"/>
                  </a:lnTo>
                  <a:lnTo>
                    <a:pt x="12791" y="14388"/>
                  </a:lnTo>
                  <a:lnTo>
                    <a:pt x="12883" y="14324"/>
                  </a:lnTo>
                  <a:lnTo>
                    <a:pt x="12963" y="14267"/>
                  </a:lnTo>
                  <a:lnTo>
                    <a:pt x="13031" y="14218"/>
                  </a:lnTo>
                  <a:lnTo>
                    <a:pt x="13083" y="14179"/>
                  </a:lnTo>
                  <a:lnTo>
                    <a:pt x="13116" y="14152"/>
                  </a:lnTo>
                  <a:lnTo>
                    <a:pt x="13131" y="14143"/>
                  </a:lnTo>
                  <a:lnTo>
                    <a:pt x="13152" y="14131"/>
                  </a:lnTo>
                  <a:lnTo>
                    <a:pt x="13179" y="14112"/>
                  </a:lnTo>
                  <a:lnTo>
                    <a:pt x="13212" y="14088"/>
                  </a:lnTo>
                  <a:lnTo>
                    <a:pt x="13294" y="14030"/>
                  </a:lnTo>
                  <a:lnTo>
                    <a:pt x="13392" y="13958"/>
                  </a:lnTo>
                  <a:lnTo>
                    <a:pt x="13505" y="13873"/>
                  </a:lnTo>
                  <a:lnTo>
                    <a:pt x="13628" y="13779"/>
                  </a:lnTo>
                  <a:lnTo>
                    <a:pt x="13758" y="13680"/>
                  </a:lnTo>
                  <a:lnTo>
                    <a:pt x="13891" y="13578"/>
                  </a:lnTo>
                  <a:lnTo>
                    <a:pt x="14024" y="13475"/>
                  </a:lnTo>
                  <a:lnTo>
                    <a:pt x="14153" y="13374"/>
                  </a:lnTo>
                  <a:lnTo>
                    <a:pt x="14274" y="13278"/>
                  </a:lnTo>
                  <a:lnTo>
                    <a:pt x="14385" y="13190"/>
                  </a:lnTo>
                  <a:lnTo>
                    <a:pt x="14481" y="13112"/>
                  </a:lnTo>
                  <a:lnTo>
                    <a:pt x="14559" y="13048"/>
                  </a:lnTo>
                  <a:lnTo>
                    <a:pt x="14590" y="13022"/>
                  </a:lnTo>
                  <a:lnTo>
                    <a:pt x="14615" y="13000"/>
                  </a:lnTo>
                  <a:lnTo>
                    <a:pt x="14634" y="12982"/>
                  </a:lnTo>
                  <a:lnTo>
                    <a:pt x="14645" y="12970"/>
                  </a:lnTo>
                  <a:lnTo>
                    <a:pt x="14658" y="12963"/>
                  </a:lnTo>
                  <a:lnTo>
                    <a:pt x="14673" y="12954"/>
                  </a:lnTo>
                  <a:lnTo>
                    <a:pt x="14690" y="12942"/>
                  </a:lnTo>
                  <a:lnTo>
                    <a:pt x="14708" y="12928"/>
                  </a:lnTo>
                  <a:lnTo>
                    <a:pt x="14751" y="12895"/>
                  </a:lnTo>
                  <a:lnTo>
                    <a:pt x="14802" y="12854"/>
                  </a:lnTo>
                  <a:lnTo>
                    <a:pt x="14857" y="12807"/>
                  </a:lnTo>
                  <a:lnTo>
                    <a:pt x="14917" y="12756"/>
                  </a:lnTo>
                  <a:lnTo>
                    <a:pt x="14979" y="12701"/>
                  </a:lnTo>
                  <a:lnTo>
                    <a:pt x="15044" y="12645"/>
                  </a:lnTo>
                  <a:lnTo>
                    <a:pt x="15110" y="12587"/>
                  </a:lnTo>
                  <a:lnTo>
                    <a:pt x="15175" y="12530"/>
                  </a:lnTo>
                  <a:lnTo>
                    <a:pt x="15238" y="12475"/>
                  </a:lnTo>
                  <a:lnTo>
                    <a:pt x="15298" y="12421"/>
                  </a:lnTo>
                  <a:lnTo>
                    <a:pt x="15354" y="12372"/>
                  </a:lnTo>
                  <a:lnTo>
                    <a:pt x="15405" y="12328"/>
                  </a:lnTo>
                  <a:lnTo>
                    <a:pt x="15451" y="12291"/>
                  </a:lnTo>
                  <a:lnTo>
                    <a:pt x="15487" y="12261"/>
                  </a:lnTo>
                  <a:lnTo>
                    <a:pt x="15508" y="12245"/>
                  </a:lnTo>
                  <a:lnTo>
                    <a:pt x="15520" y="12233"/>
                  </a:lnTo>
                  <a:lnTo>
                    <a:pt x="15534" y="12220"/>
                  </a:lnTo>
                  <a:lnTo>
                    <a:pt x="15555" y="12200"/>
                  </a:lnTo>
                  <a:lnTo>
                    <a:pt x="15765" y="12013"/>
                  </a:lnTo>
                  <a:lnTo>
                    <a:pt x="15798" y="11979"/>
                  </a:lnTo>
                  <a:lnTo>
                    <a:pt x="15830" y="11947"/>
                  </a:lnTo>
                  <a:lnTo>
                    <a:pt x="15863" y="11915"/>
                  </a:lnTo>
                  <a:lnTo>
                    <a:pt x="15895" y="11884"/>
                  </a:lnTo>
                  <a:lnTo>
                    <a:pt x="15927" y="11853"/>
                  </a:lnTo>
                  <a:lnTo>
                    <a:pt x="15959" y="11823"/>
                  </a:lnTo>
                  <a:lnTo>
                    <a:pt x="15992" y="11790"/>
                  </a:lnTo>
                  <a:lnTo>
                    <a:pt x="16025" y="11758"/>
                  </a:lnTo>
                  <a:lnTo>
                    <a:pt x="16052" y="11733"/>
                  </a:lnTo>
                  <a:lnTo>
                    <a:pt x="16089" y="11696"/>
                  </a:lnTo>
                  <a:lnTo>
                    <a:pt x="16136" y="11649"/>
                  </a:lnTo>
                  <a:lnTo>
                    <a:pt x="16190" y="11595"/>
                  </a:lnTo>
                  <a:lnTo>
                    <a:pt x="16248" y="11535"/>
                  </a:lnTo>
                  <a:lnTo>
                    <a:pt x="16311" y="11470"/>
                  </a:lnTo>
                  <a:lnTo>
                    <a:pt x="16377" y="11403"/>
                  </a:lnTo>
                  <a:lnTo>
                    <a:pt x="16443" y="11335"/>
                  </a:lnTo>
                  <a:lnTo>
                    <a:pt x="16508" y="11268"/>
                  </a:lnTo>
                  <a:lnTo>
                    <a:pt x="16571" y="11202"/>
                  </a:lnTo>
                  <a:lnTo>
                    <a:pt x="16629" y="11140"/>
                  </a:lnTo>
                  <a:lnTo>
                    <a:pt x="16681" y="11084"/>
                  </a:lnTo>
                  <a:lnTo>
                    <a:pt x="16726" y="11036"/>
                  </a:lnTo>
                  <a:lnTo>
                    <a:pt x="16761" y="10997"/>
                  </a:lnTo>
                  <a:lnTo>
                    <a:pt x="16786" y="10969"/>
                  </a:lnTo>
                  <a:lnTo>
                    <a:pt x="16797" y="10953"/>
                  </a:lnTo>
                  <a:lnTo>
                    <a:pt x="16818" y="10935"/>
                  </a:lnTo>
                  <a:lnTo>
                    <a:pt x="16837" y="10915"/>
                  </a:lnTo>
                  <a:lnTo>
                    <a:pt x="16856" y="10896"/>
                  </a:lnTo>
                  <a:lnTo>
                    <a:pt x="16874" y="10875"/>
                  </a:lnTo>
                  <a:lnTo>
                    <a:pt x="16908" y="10833"/>
                  </a:lnTo>
                  <a:lnTo>
                    <a:pt x="16943" y="10789"/>
                  </a:lnTo>
                  <a:lnTo>
                    <a:pt x="17006" y="10707"/>
                  </a:lnTo>
                  <a:lnTo>
                    <a:pt x="17067" y="10626"/>
                  </a:lnTo>
                  <a:lnTo>
                    <a:pt x="17128" y="10543"/>
                  </a:lnTo>
                  <a:lnTo>
                    <a:pt x="17185" y="10462"/>
                  </a:lnTo>
                  <a:lnTo>
                    <a:pt x="17214" y="10421"/>
                  </a:lnTo>
                  <a:lnTo>
                    <a:pt x="17241" y="10379"/>
                  </a:lnTo>
                  <a:lnTo>
                    <a:pt x="17269" y="10337"/>
                  </a:lnTo>
                  <a:lnTo>
                    <a:pt x="17295" y="10296"/>
                  </a:lnTo>
                  <a:lnTo>
                    <a:pt x="17321" y="10254"/>
                  </a:lnTo>
                  <a:lnTo>
                    <a:pt x="17347" y="10211"/>
                  </a:lnTo>
                  <a:lnTo>
                    <a:pt x="17372" y="10169"/>
                  </a:lnTo>
                  <a:lnTo>
                    <a:pt x="17396" y="10125"/>
                  </a:lnTo>
                  <a:lnTo>
                    <a:pt x="17419" y="10081"/>
                  </a:lnTo>
                  <a:lnTo>
                    <a:pt x="17442" y="10037"/>
                  </a:lnTo>
                  <a:lnTo>
                    <a:pt x="17463" y="9992"/>
                  </a:lnTo>
                  <a:lnTo>
                    <a:pt x="17485" y="9946"/>
                  </a:lnTo>
                  <a:lnTo>
                    <a:pt x="17505" y="9900"/>
                  </a:lnTo>
                  <a:lnTo>
                    <a:pt x="17524" y="9853"/>
                  </a:lnTo>
                  <a:lnTo>
                    <a:pt x="17543" y="9805"/>
                  </a:lnTo>
                  <a:lnTo>
                    <a:pt x="17561" y="9757"/>
                  </a:lnTo>
                  <a:lnTo>
                    <a:pt x="17578" y="9708"/>
                  </a:lnTo>
                  <a:lnTo>
                    <a:pt x="17594" y="9657"/>
                  </a:lnTo>
                  <a:lnTo>
                    <a:pt x="17609" y="9606"/>
                  </a:lnTo>
                  <a:lnTo>
                    <a:pt x="17622" y="9553"/>
                  </a:lnTo>
                  <a:lnTo>
                    <a:pt x="17636" y="9501"/>
                  </a:lnTo>
                  <a:lnTo>
                    <a:pt x="17648" y="9446"/>
                  </a:lnTo>
                  <a:lnTo>
                    <a:pt x="17659" y="9391"/>
                  </a:lnTo>
                  <a:lnTo>
                    <a:pt x="17669" y="9334"/>
                  </a:lnTo>
                  <a:lnTo>
                    <a:pt x="17673" y="9309"/>
                  </a:lnTo>
                  <a:lnTo>
                    <a:pt x="17675" y="9283"/>
                  </a:lnTo>
                  <a:lnTo>
                    <a:pt x="17675" y="9255"/>
                  </a:lnTo>
                  <a:lnTo>
                    <a:pt x="17674" y="9226"/>
                  </a:lnTo>
                  <a:lnTo>
                    <a:pt x="17672" y="9196"/>
                  </a:lnTo>
                  <a:lnTo>
                    <a:pt x="17669" y="9165"/>
                  </a:lnTo>
                  <a:lnTo>
                    <a:pt x="17665" y="9133"/>
                  </a:lnTo>
                  <a:lnTo>
                    <a:pt x="17659" y="9101"/>
                  </a:lnTo>
                  <a:lnTo>
                    <a:pt x="17653" y="9068"/>
                  </a:lnTo>
                  <a:lnTo>
                    <a:pt x="17645" y="9034"/>
                  </a:lnTo>
                  <a:lnTo>
                    <a:pt x="17637" y="8999"/>
                  </a:lnTo>
                  <a:lnTo>
                    <a:pt x="17629" y="8965"/>
                  </a:lnTo>
                  <a:lnTo>
                    <a:pt x="17609" y="8895"/>
                  </a:lnTo>
                  <a:lnTo>
                    <a:pt x="17587" y="8825"/>
                  </a:lnTo>
                  <a:lnTo>
                    <a:pt x="17563" y="8757"/>
                  </a:lnTo>
                  <a:lnTo>
                    <a:pt x="17539" y="8689"/>
                  </a:lnTo>
                  <a:lnTo>
                    <a:pt x="17513" y="8624"/>
                  </a:lnTo>
                  <a:lnTo>
                    <a:pt x="17487" y="8563"/>
                  </a:lnTo>
                  <a:lnTo>
                    <a:pt x="17462" y="8506"/>
                  </a:lnTo>
                  <a:lnTo>
                    <a:pt x="17437" y="8455"/>
                  </a:lnTo>
                  <a:lnTo>
                    <a:pt x="17415" y="8408"/>
                  </a:lnTo>
                  <a:lnTo>
                    <a:pt x="17394" y="8369"/>
                  </a:lnTo>
                  <a:lnTo>
                    <a:pt x="17360" y="8310"/>
                  </a:lnTo>
                  <a:lnTo>
                    <a:pt x="17328" y="8254"/>
                  </a:lnTo>
                  <a:lnTo>
                    <a:pt x="17297" y="8203"/>
                  </a:lnTo>
                  <a:lnTo>
                    <a:pt x="17268" y="8155"/>
                  </a:lnTo>
                  <a:lnTo>
                    <a:pt x="17239" y="8109"/>
                  </a:lnTo>
                  <a:lnTo>
                    <a:pt x="17210" y="8066"/>
                  </a:lnTo>
                  <a:lnTo>
                    <a:pt x="17182" y="8023"/>
                  </a:lnTo>
                  <a:lnTo>
                    <a:pt x="17153" y="7981"/>
                  </a:lnTo>
                  <a:lnTo>
                    <a:pt x="17123" y="7941"/>
                  </a:lnTo>
                  <a:lnTo>
                    <a:pt x="17093" y="7900"/>
                  </a:lnTo>
                  <a:lnTo>
                    <a:pt x="17062" y="7858"/>
                  </a:lnTo>
                  <a:lnTo>
                    <a:pt x="17029" y="7816"/>
                  </a:lnTo>
                  <a:lnTo>
                    <a:pt x="16958" y="7727"/>
                  </a:lnTo>
                  <a:lnTo>
                    <a:pt x="16877" y="7627"/>
                  </a:lnTo>
                  <a:lnTo>
                    <a:pt x="16843" y="7585"/>
                  </a:lnTo>
                  <a:lnTo>
                    <a:pt x="16805" y="7540"/>
                  </a:lnTo>
                  <a:lnTo>
                    <a:pt x="16766" y="7493"/>
                  </a:lnTo>
                  <a:lnTo>
                    <a:pt x="16725" y="7446"/>
                  </a:lnTo>
                  <a:lnTo>
                    <a:pt x="16641" y="7350"/>
                  </a:lnTo>
                  <a:lnTo>
                    <a:pt x="16551" y="7253"/>
                  </a:lnTo>
                  <a:lnTo>
                    <a:pt x="16462" y="7157"/>
                  </a:lnTo>
                  <a:lnTo>
                    <a:pt x="16373" y="7065"/>
                  </a:lnTo>
                  <a:lnTo>
                    <a:pt x="16287" y="6978"/>
                  </a:lnTo>
                  <a:lnTo>
                    <a:pt x="16207" y="6899"/>
                  </a:lnTo>
                  <a:lnTo>
                    <a:pt x="16179" y="6872"/>
                  </a:lnTo>
                  <a:lnTo>
                    <a:pt x="16153" y="6842"/>
                  </a:lnTo>
                  <a:lnTo>
                    <a:pt x="16127" y="6811"/>
                  </a:lnTo>
                  <a:lnTo>
                    <a:pt x="16099" y="6779"/>
                  </a:lnTo>
                  <a:lnTo>
                    <a:pt x="16071" y="6747"/>
                  </a:lnTo>
                  <a:lnTo>
                    <a:pt x="16042" y="6715"/>
                  </a:lnTo>
                  <a:lnTo>
                    <a:pt x="16011" y="6683"/>
                  </a:lnTo>
                  <a:lnTo>
                    <a:pt x="15979" y="6652"/>
                  </a:lnTo>
                  <a:lnTo>
                    <a:pt x="14313" y="5186"/>
                  </a:lnTo>
                  <a:lnTo>
                    <a:pt x="14230" y="5121"/>
                  </a:lnTo>
                  <a:lnTo>
                    <a:pt x="14144" y="5052"/>
                  </a:lnTo>
                  <a:lnTo>
                    <a:pt x="14058" y="4981"/>
                  </a:lnTo>
                  <a:lnTo>
                    <a:pt x="13972" y="4911"/>
                  </a:lnTo>
                  <a:lnTo>
                    <a:pt x="13885" y="4840"/>
                  </a:lnTo>
                  <a:lnTo>
                    <a:pt x="13797" y="4769"/>
                  </a:lnTo>
                  <a:lnTo>
                    <a:pt x="13709" y="4700"/>
                  </a:lnTo>
                  <a:lnTo>
                    <a:pt x="13622" y="4634"/>
                  </a:lnTo>
                  <a:lnTo>
                    <a:pt x="13528" y="4565"/>
                  </a:lnTo>
                  <a:lnTo>
                    <a:pt x="13437" y="4496"/>
                  </a:lnTo>
                  <a:lnTo>
                    <a:pt x="13348" y="4430"/>
                  </a:lnTo>
                  <a:lnTo>
                    <a:pt x="13259" y="4364"/>
                  </a:lnTo>
                  <a:lnTo>
                    <a:pt x="13172" y="4299"/>
                  </a:lnTo>
                  <a:lnTo>
                    <a:pt x="13085" y="4234"/>
                  </a:lnTo>
                  <a:lnTo>
                    <a:pt x="12999" y="4170"/>
                  </a:lnTo>
                  <a:lnTo>
                    <a:pt x="12913" y="4107"/>
                  </a:lnTo>
                  <a:lnTo>
                    <a:pt x="12826" y="4043"/>
                  </a:lnTo>
                  <a:lnTo>
                    <a:pt x="12738" y="3980"/>
                  </a:lnTo>
                  <a:lnTo>
                    <a:pt x="12650" y="3916"/>
                  </a:lnTo>
                  <a:lnTo>
                    <a:pt x="12559" y="3852"/>
                  </a:lnTo>
                  <a:lnTo>
                    <a:pt x="12468" y="3787"/>
                  </a:lnTo>
                  <a:lnTo>
                    <a:pt x="12373" y="3722"/>
                  </a:lnTo>
                  <a:lnTo>
                    <a:pt x="12276" y="3655"/>
                  </a:lnTo>
                  <a:lnTo>
                    <a:pt x="12177" y="3589"/>
                  </a:lnTo>
                  <a:lnTo>
                    <a:pt x="12083" y="3525"/>
                  </a:lnTo>
                  <a:lnTo>
                    <a:pt x="11988" y="3463"/>
                  </a:lnTo>
                  <a:lnTo>
                    <a:pt x="11893" y="3402"/>
                  </a:lnTo>
                  <a:lnTo>
                    <a:pt x="11798" y="3340"/>
                  </a:lnTo>
                  <a:lnTo>
                    <a:pt x="11702" y="3280"/>
                  </a:lnTo>
                  <a:lnTo>
                    <a:pt x="11606" y="3219"/>
                  </a:lnTo>
                  <a:lnTo>
                    <a:pt x="11509" y="3158"/>
                  </a:lnTo>
                  <a:lnTo>
                    <a:pt x="11411" y="3097"/>
                  </a:lnTo>
                  <a:lnTo>
                    <a:pt x="11318" y="3037"/>
                  </a:lnTo>
                  <a:lnTo>
                    <a:pt x="11222" y="2979"/>
                  </a:lnTo>
                  <a:lnTo>
                    <a:pt x="11125" y="2920"/>
                  </a:lnTo>
                  <a:lnTo>
                    <a:pt x="11028" y="2863"/>
                  </a:lnTo>
                  <a:lnTo>
                    <a:pt x="10930" y="2806"/>
                  </a:lnTo>
                  <a:lnTo>
                    <a:pt x="10831" y="2749"/>
                  </a:lnTo>
                  <a:lnTo>
                    <a:pt x="10732" y="2692"/>
                  </a:lnTo>
                  <a:lnTo>
                    <a:pt x="10631" y="2635"/>
                  </a:lnTo>
                  <a:lnTo>
                    <a:pt x="10529" y="2579"/>
                  </a:lnTo>
                  <a:lnTo>
                    <a:pt x="10427" y="2523"/>
                  </a:lnTo>
                  <a:lnTo>
                    <a:pt x="10326" y="2468"/>
                  </a:lnTo>
                  <a:lnTo>
                    <a:pt x="10223" y="2413"/>
                  </a:lnTo>
                  <a:lnTo>
                    <a:pt x="10120" y="2359"/>
                  </a:lnTo>
                  <a:lnTo>
                    <a:pt x="10015" y="2305"/>
                  </a:lnTo>
                  <a:lnTo>
                    <a:pt x="9911" y="2251"/>
                  </a:lnTo>
                  <a:lnTo>
                    <a:pt x="9807" y="2198"/>
                  </a:lnTo>
                  <a:lnTo>
                    <a:pt x="9735" y="2162"/>
                  </a:lnTo>
                  <a:lnTo>
                    <a:pt x="9660" y="2124"/>
                  </a:lnTo>
                  <a:lnTo>
                    <a:pt x="9583" y="2086"/>
                  </a:lnTo>
                  <a:lnTo>
                    <a:pt x="9504" y="2047"/>
                  </a:lnTo>
                  <a:lnTo>
                    <a:pt x="9423" y="2010"/>
                  </a:lnTo>
                  <a:lnTo>
                    <a:pt x="9340" y="1971"/>
                  </a:lnTo>
                  <a:lnTo>
                    <a:pt x="9258" y="1932"/>
                  </a:lnTo>
                  <a:lnTo>
                    <a:pt x="9174" y="1893"/>
                  </a:lnTo>
                  <a:lnTo>
                    <a:pt x="9091" y="1855"/>
                  </a:lnTo>
                  <a:lnTo>
                    <a:pt x="9006" y="1816"/>
                  </a:lnTo>
                  <a:lnTo>
                    <a:pt x="8923" y="1780"/>
                  </a:lnTo>
                  <a:lnTo>
                    <a:pt x="8840" y="1743"/>
                  </a:lnTo>
                  <a:lnTo>
                    <a:pt x="8759" y="1707"/>
                  </a:lnTo>
                  <a:lnTo>
                    <a:pt x="8679" y="1673"/>
                  </a:lnTo>
                  <a:lnTo>
                    <a:pt x="8600" y="1640"/>
                  </a:lnTo>
                  <a:lnTo>
                    <a:pt x="8523" y="1608"/>
                  </a:lnTo>
                  <a:lnTo>
                    <a:pt x="8472" y="1587"/>
                  </a:lnTo>
                  <a:lnTo>
                    <a:pt x="8417" y="1562"/>
                  </a:lnTo>
                  <a:lnTo>
                    <a:pt x="8360" y="1537"/>
                  </a:lnTo>
                  <a:lnTo>
                    <a:pt x="8300" y="1511"/>
                  </a:lnTo>
                  <a:lnTo>
                    <a:pt x="8242" y="1485"/>
                  </a:lnTo>
                  <a:lnTo>
                    <a:pt x="8184" y="1461"/>
                  </a:lnTo>
                  <a:lnTo>
                    <a:pt x="8156" y="1451"/>
                  </a:lnTo>
                  <a:lnTo>
                    <a:pt x="8129" y="1442"/>
                  </a:lnTo>
                  <a:lnTo>
                    <a:pt x="8102" y="1433"/>
                  </a:lnTo>
                  <a:lnTo>
                    <a:pt x="8078" y="1426"/>
                  </a:lnTo>
                  <a:close/>
                </a:path>
              </a:pathLst>
            </a:custGeom>
            <a:solidFill>
              <a:schemeClr val="bg1">
                <a:alpha val="67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31" name="Freeform 5">
              <a:extLst>
                <a:ext uri="{FF2B5EF4-FFF2-40B4-BE49-F238E27FC236}">
                  <a16:creationId xmlns:a16="http://schemas.microsoft.com/office/drawing/2014/main" id="{820F722D-527C-4036-8CD1-2D1D8EF0A114}"/>
                </a:ext>
              </a:extLst>
            </p:cNvPr>
            <p:cNvSpPr>
              <a:spLocks/>
            </p:cNvSpPr>
            <p:nvPr/>
          </p:nvSpPr>
          <p:spPr bwMode="auto">
            <a:xfrm>
              <a:off x="1598543" y="3421099"/>
              <a:ext cx="263057" cy="272508"/>
            </a:xfrm>
            <a:custGeom>
              <a:avLst/>
              <a:gdLst>
                <a:gd name="T0" fmla="*/ 7371 w 17675"/>
                <a:gd name="T1" fmla="*/ 1125 h 18310"/>
                <a:gd name="T2" fmla="*/ 5959 w 17675"/>
                <a:gd name="T3" fmla="*/ 593 h 18310"/>
                <a:gd name="T4" fmla="*/ 4735 w 17675"/>
                <a:gd name="T5" fmla="*/ 240 h 18310"/>
                <a:gd name="T6" fmla="*/ 3627 w 17675"/>
                <a:gd name="T7" fmla="*/ 54 h 18310"/>
                <a:gd name="T8" fmla="*/ 2806 w 17675"/>
                <a:gd name="T9" fmla="*/ 7 h 18310"/>
                <a:gd name="T10" fmla="*/ 2454 w 17675"/>
                <a:gd name="T11" fmla="*/ 85 h 18310"/>
                <a:gd name="T12" fmla="*/ 2132 w 17675"/>
                <a:gd name="T13" fmla="*/ 262 h 18310"/>
                <a:gd name="T14" fmla="*/ 1838 w 17675"/>
                <a:gd name="T15" fmla="*/ 533 h 18310"/>
                <a:gd name="T16" fmla="*/ 1454 w 17675"/>
                <a:gd name="T17" fmla="*/ 1111 h 18310"/>
                <a:gd name="T18" fmla="*/ 1261 w 17675"/>
                <a:gd name="T19" fmla="*/ 1545 h 18310"/>
                <a:gd name="T20" fmla="*/ 1008 w 17675"/>
                <a:gd name="T21" fmla="*/ 2315 h 18310"/>
                <a:gd name="T22" fmla="*/ 836 w 17675"/>
                <a:gd name="T23" fmla="*/ 2906 h 18310"/>
                <a:gd name="T24" fmla="*/ 683 w 17675"/>
                <a:gd name="T25" fmla="*/ 3519 h 18310"/>
                <a:gd name="T26" fmla="*/ 506 w 17675"/>
                <a:gd name="T27" fmla="*/ 4330 h 18310"/>
                <a:gd name="T28" fmla="*/ 356 w 17675"/>
                <a:gd name="T29" fmla="*/ 5177 h 18310"/>
                <a:gd name="T30" fmla="*/ 199 w 17675"/>
                <a:gd name="T31" fmla="*/ 6352 h 18310"/>
                <a:gd name="T32" fmla="*/ 65 w 17675"/>
                <a:gd name="T33" fmla="*/ 7805 h 18310"/>
                <a:gd name="T34" fmla="*/ 1 w 17675"/>
                <a:gd name="T35" fmla="*/ 9354 h 18310"/>
                <a:gd name="T36" fmla="*/ 54 w 17675"/>
                <a:gd name="T37" fmla="*/ 10490 h 18310"/>
                <a:gd name="T38" fmla="*/ 149 w 17675"/>
                <a:gd name="T39" fmla="*/ 11811 h 18310"/>
                <a:gd name="T40" fmla="*/ 298 w 17675"/>
                <a:gd name="T41" fmla="*/ 13066 h 18310"/>
                <a:gd name="T42" fmla="*/ 650 w 17675"/>
                <a:gd name="T43" fmla="*/ 14979 h 18310"/>
                <a:gd name="T44" fmla="*/ 991 w 17675"/>
                <a:gd name="T45" fmla="*/ 16266 h 18310"/>
                <a:gd name="T46" fmla="*/ 1332 w 17675"/>
                <a:gd name="T47" fmla="*/ 17156 h 18310"/>
                <a:gd name="T48" fmla="*/ 1598 w 17675"/>
                <a:gd name="T49" fmla="*/ 17614 h 18310"/>
                <a:gd name="T50" fmla="*/ 1917 w 17675"/>
                <a:gd name="T51" fmla="*/ 17970 h 18310"/>
                <a:gd name="T52" fmla="*/ 2349 w 17675"/>
                <a:gd name="T53" fmla="*/ 18232 h 18310"/>
                <a:gd name="T54" fmla="*/ 2745 w 17675"/>
                <a:gd name="T55" fmla="*/ 18309 h 18310"/>
                <a:gd name="T56" fmla="*/ 3384 w 17675"/>
                <a:gd name="T57" fmla="*/ 18287 h 18310"/>
                <a:gd name="T58" fmla="*/ 4157 w 17675"/>
                <a:gd name="T59" fmla="*/ 18192 h 18310"/>
                <a:gd name="T60" fmla="*/ 5006 w 17675"/>
                <a:gd name="T61" fmla="*/ 18009 h 18310"/>
                <a:gd name="T62" fmla="*/ 6483 w 17675"/>
                <a:gd name="T63" fmla="*/ 17544 h 18310"/>
                <a:gd name="T64" fmla="*/ 7200 w 17675"/>
                <a:gd name="T65" fmla="*/ 17277 h 18310"/>
                <a:gd name="T66" fmla="*/ 8295 w 17675"/>
                <a:gd name="T67" fmla="*/ 16841 h 18310"/>
                <a:gd name="T68" fmla="*/ 8872 w 17675"/>
                <a:gd name="T69" fmla="*/ 16605 h 18310"/>
                <a:gd name="T70" fmla="*/ 9346 w 17675"/>
                <a:gd name="T71" fmla="*/ 16391 h 18310"/>
                <a:gd name="T72" fmla="*/ 10057 w 17675"/>
                <a:gd name="T73" fmla="*/ 16048 h 18310"/>
                <a:gd name="T74" fmla="*/ 10903 w 17675"/>
                <a:gd name="T75" fmla="*/ 15584 h 18310"/>
                <a:gd name="T76" fmla="*/ 11867 w 17675"/>
                <a:gd name="T77" fmla="*/ 14997 h 18310"/>
                <a:gd name="T78" fmla="*/ 12590 w 17675"/>
                <a:gd name="T79" fmla="*/ 14528 h 18310"/>
                <a:gd name="T80" fmla="*/ 13212 w 17675"/>
                <a:gd name="T81" fmla="*/ 14088 h 18310"/>
                <a:gd name="T82" fmla="*/ 14481 w 17675"/>
                <a:gd name="T83" fmla="*/ 13112 h 18310"/>
                <a:gd name="T84" fmla="*/ 14802 w 17675"/>
                <a:gd name="T85" fmla="*/ 12854 h 18310"/>
                <a:gd name="T86" fmla="*/ 15451 w 17675"/>
                <a:gd name="T87" fmla="*/ 12291 h 18310"/>
                <a:gd name="T88" fmla="*/ 15927 w 17675"/>
                <a:gd name="T89" fmla="*/ 11853 h 18310"/>
                <a:gd name="T90" fmla="*/ 16443 w 17675"/>
                <a:gd name="T91" fmla="*/ 11335 h 18310"/>
                <a:gd name="T92" fmla="*/ 16856 w 17675"/>
                <a:gd name="T93" fmla="*/ 10896 h 18310"/>
                <a:gd name="T94" fmla="*/ 17295 w 17675"/>
                <a:gd name="T95" fmla="*/ 10296 h 18310"/>
                <a:gd name="T96" fmla="*/ 17543 w 17675"/>
                <a:gd name="T97" fmla="*/ 9805 h 18310"/>
                <a:gd name="T98" fmla="*/ 17675 w 17675"/>
                <a:gd name="T99" fmla="*/ 9283 h 18310"/>
                <a:gd name="T100" fmla="*/ 17609 w 17675"/>
                <a:gd name="T101" fmla="*/ 8895 h 18310"/>
                <a:gd name="T102" fmla="*/ 17328 w 17675"/>
                <a:gd name="T103" fmla="*/ 8254 h 18310"/>
                <a:gd name="T104" fmla="*/ 16958 w 17675"/>
                <a:gd name="T105" fmla="*/ 7727 h 18310"/>
                <a:gd name="T106" fmla="*/ 16207 w 17675"/>
                <a:gd name="T107" fmla="*/ 6899 h 18310"/>
                <a:gd name="T108" fmla="*/ 14144 w 17675"/>
                <a:gd name="T109" fmla="*/ 5052 h 18310"/>
                <a:gd name="T110" fmla="*/ 13172 w 17675"/>
                <a:gd name="T111" fmla="*/ 4299 h 18310"/>
                <a:gd name="T112" fmla="*/ 12177 w 17675"/>
                <a:gd name="T113" fmla="*/ 3589 h 18310"/>
                <a:gd name="T114" fmla="*/ 11125 w 17675"/>
                <a:gd name="T115" fmla="*/ 2920 h 18310"/>
                <a:gd name="T116" fmla="*/ 10015 w 17675"/>
                <a:gd name="T117" fmla="*/ 2305 h 18310"/>
                <a:gd name="T118" fmla="*/ 9091 w 17675"/>
                <a:gd name="T119" fmla="*/ 1855 h 18310"/>
                <a:gd name="T120" fmla="*/ 8300 w 17675"/>
                <a:gd name="T121" fmla="*/ 1511 h 18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75" h="18310">
                  <a:moveTo>
                    <a:pt x="8078" y="1426"/>
                  </a:moveTo>
                  <a:lnTo>
                    <a:pt x="8047" y="1409"/>
                  </a:lnTo>
                  <a:lnTo>
                    <a:pt x="8014" y="1392"/>
                  </a:lnTo>
                  <a:lnTo>
                    <a:pt x="7978" y="1376"/>
                  </a:lnTo>
                  <a:lnTo>
                    <a:pt x="7940" y="1360"/>
                  </a:lnTo>
                  <a:lnTo>
                    <a:pt x="7901" y="1345"/>
                  </a:lnTo>
                  <a:lnTo>
                    <a:pt x="7862" y="1330"/>
                  </a:lnTo>
                  <a:lnTo>
                    <a:pt x="7825" y="1315"/>
                  </a:lnTo>
                  <a:lnTo>
                    <a:pt x="7791" y="1301"/>
                  </a:lnTo>
                  <a:lnTo>
                    <a:pt x="7583" y="1213"/>
                  </a:lnTo>
                  <a:lnTo>
                    <a:pt x="7371" y="1125"/>
                  </a:lnTo>
                  <a:lnTo>
                    <a:pt x="7158" y="1038"/>
                  </a:lnTo>
                  <a:lnTo>
                    <a:pt x="6943" y="953"/>
                  </a:lnTo>
                  <a:lnTo>
                    <a:pt x="6836" y="911"/>
                  </a:lnTo>
                  <a:lnTo>
                    <a:pt x="6727" y="869"/>
                  </a:lnTo>
                  <a:lnTo>
                    <a:pt x="6618" y="827"/>
                  </a:lnTo>
                  <a:lnTo>
                    <a:pt x="6508" y="787"/>
                  </a:lnTo>
                  <a:lnTo>
                    <a:pt x="6400" y="747"/>
                  </a:lnTo>
                  <a:lnTo>
                    <a:pt x="6290" y="707"/>
                  </a:lnTo>
                  <a:lnTo>
                    <a:pt x="6180" y="668"/>
                  </a:lnTo>
                  <a:lnTo>
                    <a:pt x="6070" y="631"/>
                  </a:lnTo>
                  <a:lnTo>
                    <a:pt x="5959" y="593"/>
                  </a:lnTo>
                  <a:lnTo>
                    <a:pt x="5848" y="556"/>
                  </a:lnTo>
                  <a:lnTo>
                    <a:pt x="5737" y="521"/>
                  </a:lnTo>
                  <a:lnTo>
                    <a:pt x="5626" y="485"/>
                  </a:lnTo>
                  <a:lnTo>
                    <a:pt x="5515" y="451"/>
                  </a:lnTo>
                  <a:lnTo>
                    <a:pt x="5404" y="418"/>
                  </a:lnTo>
                  <a:lnTo>
                    <a:pt x="5292" y="386"/>
                  </a:lnTo>
                  <a:lnTo>
                    <a:pt x="5181" y="355"/>
                  </a:lnTo>
                  <a:lnTo>
                    <a:pt x="5069" y="324"/>
                  </a:lnTo>
                  <a:lnTo>
                    <a:pt x="4958" y="295"/>
                  </a:lnTo>
                  <a:lnTo>
                    <a:pt x="4846" y="267"/>
                  </a:lnTo>
                  <a:lnTo>
                    <a:pt x="4735" y="240"/>
                  </a:lnTo>
                  <a:lnTo>
                    <a:pt x="4623" y="215"/>
                  </a:lnTo>
                  <a:lnTo>
                    <a:pt x="4511" y="191"/>
                  </a:lnTo>
                  <a:lnTo>
                    <a:pt x="4400" y="168"/>
                  </a:lnTo>
                  <a:lnTo>
                    <a:pt x="4287" y="146"/>
                  </a:lnTo>
                  <a:lnTo>
                    <a:pt x="4234" y="136"/>
                  </a:lnTo>
                  <a:lnTo>
                    <a:pt x="4162" y="125"/>
                  </a:lnTo>
                  <a:lnTo>
                    <a:pt x="4075" y="112"/>
                  </a:lnTo>
                  <a:lnTo>
                    <a:pt x="3975" y="98"/>
                  </a:lnTo>
                  <a:lnTo>
                    <a:pt x="3865" y="84"/>
                  </a:lnTo>
                  <a:lnTo>
                    <a:pt x="3749" y="69"/>
                  </a:lnTo>
                  <a:lnTo>
                    <a:pt x="3627" y="54"/>
                  </a:lnTo>
                  <a:lnTo>
                    <a:pt x="3504" y="40"/>
                  </a:lnTo>
                  <a:lnTo>
                    <a:pt x="3381" y="27"/>
                  </a:lnTo>
                  <a:lnTo>
                    <a:pt x="3262" y="17"/>
                  </a:lnTo>
                  <a:lnTo>
                    <a:pt x="3148" y="8"/>
                  </a:lnTo>
                  <a:lnTo>
                    <a:pt x="3043" y="2"/>
                  </a:lnTo>
                  <a:lnTo>
                    <a:pt x="2994" y="1"/>
                  </a:lnTo>
                  <a:lnTo>
                    <a:pt x="2949" y="0"/>
                  </a:lnTo>
                  <a:lnTo>
                    <a:pt x="2908" y="0"/>
                  </a:lnTo>
                  <a:lnTo>
                    <a:pt x="2869" y="1"/>
                  </a:lnTo>
                  <a:lnTo>
                    <a:pt x="2834" y="3"/>
                  </a:lnTo>
                  <a:lnTo>
                    <a:pt x="2806" y="7"/>
                  </a:lnTo>
                  <a:lnTo>
                    <a:pt x="2780" y="11"/>
                  </a:lnTo>
                  <a:lnTo>
                    <a:pt x="2761" y="17"/>
                  </a:lnTo>
                  <a:lnTo>
                    <a:pt x="2724" y="19"/>
                  </a:lnTo>
                  <a:lnTo>
                    <a:pt x="2689" y="24"/>
                  </a:lnTo>
                  <a:lnTo>
                    <a:pt x="2655" y="29"/>
                  </a:lnTo>
                  <a:lnTo>
                    <a:pt x="2620" y="35"/>
                  </a:lnTo>
                  <a:lnTo>
                    <a:pt x="2586" y="43"/>
                  </a:lnTo>
                  <a:lnTo>
                    <a:pt x="2552" y="53"/>
                  </a:lnTo>
                  <a:lnTo>
                    <a:pt x="2518" y="63"/>
                  </a:lnTo>
                  <a:lnTo>
                    <a:pt x="2486" y="73"/>
                  </a:lnTo>
                  <a:lnTo>
                    <a:pt x="2454" y="85"/>
                  </a:lnTo>
                  <a:lnTo>
                    <a:pt x="2423" y="97"/>
                  </a:lnTo>
                  <a:lnTo>
                    <a:pt x="2393" y="111"/>
                  </a:lnTo>
                  <a:lnTo>
                    <a:pt x="2363" y="125"/>
                  </a:lnTo>
                  <a:lnTo>
                    <a:pt x="2333" y="138"/>
                  </a:lnTo>
                  <a:lnTo>
                    <a:pt x="2306" y="153"/>
                  </a:lnTo>
                  <a:lnTo>
                    <a:pt x="2278" y="169"/>
                  </a:lnTo>
                  <a:lnTo>
                    <a:pt x="2252" y="184"/>
                  </a:lnTo>
                  <a:lnTo>
                    <a:pt x="2218" y="205"/>
                  </a:lnTo>
                  <a:lnTo>
                    <a:pt x="2187" y="224"/>
                  </a:lnTo>
                  <a:lnTo>
                    <a:pt x="2158" y="244"/>
                  </a:lnTo>
                  <a:lnTo>
                    <a:pt x="2132" y="262"/>
                  </a:lnTo>
                  <a:lnTo>
                    <a:pt x="2108" y="280"/>
                  </a:lnTo>
                  <a:lnTo>
                    <a:pt x="2086" y="298"/>
                  </a:lnTo>
                  <a:lnTo>
                    <a:pt x="2065" y="315"/>
                  </a:lnTo>
                  <a:lnTo>
                    <a:pt x="2046" y="332"/>
                  </a:lnTo>
                  <a:lnTo>
                    <a:pt x="2007" y="367"/>
                  </a:lnTo>
                  <a:lnTo>
                    <a:pt x="1968" y="405"/>
                  </a:lnTo>
                  <a:lnTo>
                    <a:pt x="1927" y="446"/>
                  </a:lnTo>
                  <a:lnTo>
                    <a:pt x="1878" y="491"/>
                  </a:lnTo>
                  <a:lnTo>
                    <a:pt x="1866" y="504"/>
                  </a:lnTo>
                  <a:lnTo>
                    <a:pt x="1853" y="517"/>
                  </a:lnTo>
                  <a:lnTo>
                    <a:pt x="1838" y="533"/>
                  </a:lnTo>
                  <a:lnTo>
                    <a:pt x="1823" y="550"/>
                  </a:lnTo>
                  <a:lnTo>
                    <a:pt x="1790" y="592"/>
                  </a:lnTo>
                  <a:lnTo>
                    <a:pt x="1754" y="637"/>
                  </a:lnTo>
                  <a:lnTo>
                    <a:pt x="1717" y="689"/>
                  </a:lnTo>
                  <a:lnTo>
                    <a:pt x="1679" y="744"/>
                  </a:lnTo>
                  <a:lnTo>
                    <a:pt x="1639" y="802"/>
                  </a:lnTo>
                  <a:lnTo>
                    <a:pt x="1600" y="863"/>
                  </a:lnTo>
                  <a:lnTo>
                    <a:pt x="1561" y="926"/>
                  </a:lnTo>
                  <a:lnTo>
                    <a:pt x="1524" y="988"/>
                  </a:lnTo>
                  <a:lnTo>
                    <a:pt x="1488" y="1051"/>
                  </a:lnTo>
                  <a:lnTo>
                    <a:pt x="1454" y="1111"/>
                  </a:lnTo>
                  <a:lnTo>
                    <a:pt x="1425" y="1170"/>
                  </a:lnTo>
                  <a:lnTo>
                    <a:pt x="1398" y="1226"/>
                  </a:lnTo>
                  <a:lnTo>
                    <a:pt x="1387" y="1252"/>
                  </a:lnTo>
                  <a:lnTo>
                    <a:pt x="1377" y="1277"/>
                  </a:lnTo>
                  <a:lnTo>
                    <a:pt x="1367" y="1301"/>
                  </a:lnTo>
                  <a:lnTo>
                    <a:pt x="1359" y="1323"/>
                  </a:lnTo>
                  <a:lnTo>
                    <a:pt x="1340" y="1362"/>
                  </a:lnTo>
                  <a:lnTo>
                    <a:pt x="1320" y="1404"/>
                  </a:lnTo>
                  <a:lnTo>
                    <a:pt x="1300" y="1449"/>
                  </a:lnTo>
                  <a:lnTo>
                    <a:pt x="1280" y="1496"/>
                  </a:lnTo>
                  <a:lnTo>
                    <a:pt x="1261" y="1545"/>
                  </a:lnTo>
                  <a:lnTo>
                    <a:pt x="1241" y="1596"/>
                  </a:lnTo>
                  <a:lnTo>
                    <a:pt x="1222" y="1648"/>
                  </a:lnTo>
                  <a:lnTo>
                    <a:pt x="1204" y="1702"/>
                  </a:lnTo>
                  <a:lnTo>
                    <a:pt x="1167" y="1808"/>
                  </a:lnTo>
                  <a:lnTo>
                    <a:pt x="1133" y="1915"/>
                  </a:lnTo>
                  <a:lnTo>
                    <a:pt x="1101" y="2016"/>
                  </a:lnTo>
                  <a:lnTo>
                    <a:pt x="1071" y="2110"/>
                  </a:lnTo>
                  <a:lnTo>
                    <a:pt x="1055" y="2162"/>
                  </a:lnTo>
                  <a:lnTo>
                    <a:pt x="1039" y="2213"/>
                  </a:lnTo>
                  <a:lnTo>
                    <a:pt x="1023" y="2264"/>
                  </a:lnTo>
                  <a:lnTo>
                    <a:pt x="1008" y="2315"/>
                  </a:lnTo>
                  <a:lnTo>
                    <a:pt x="992" y="2367"/>
                  </a:lnTo>
                  <a:lnTo>
                    <a:pt x="976" y="2418"/>
                  </a:lnTo>
                  <a:lnTo>
                    <a:pt x="960" y="2471"/>
                  </a:lnTo>
                  <a:lnTo>
                    <a:pt x="944" y="2523"/>
                  </a:lnTo>
                  <a:lnTo>
                    <a:pt x="929" y="2573"/>
                  </a:lnTo>
                  <a:lnTo>
                    <a:pt x="913" y="2626"/>
                  </a:lnTo>
                  <a:lnTo>
                    <a:pt x="896" y="2682"/>
                  </a:lnTo>
                  <a:lnTo>
                    <a:pt x="880" y="2740"/>
                  </a:lnTo>
                  <a:lnTo>
                    <a:pt x="864" y="2797"/>
                  </a:lnTo>
                  <a:lnTo>
                    <a:pt x="849" y="2852"/>
                  </a:lnTo>
                  <a:lnTo>
                    <a:pt x="836" y="2906"/>
                  </a:lnTo>
                  <a:lnTo>
                    <a:pt x="827" y="2955"/>
                  </a:lnTo>
                  <a:lnTo>
                    <a:pt x="818" y="2977"/>
                  </a:lnTo>
                  <a:lnTo>
                    <a:pt x="809" y="3003"/>
                  </a:lnTo>
                  <a:lnTo>
                    <a:pt x="800" y="3033"/>
                  </a:lnTo>
                  <a:lnTo>
                    <a:pt x="790" y="3067"/>
                  </a:lnTo>
                  <a:lnTo>
                    <a:pt x="770" y="3142"/>
                  </a:lnTo>
                  <a:lnTo>
                    <a:pt x="749" y="3225"/>
                  </a:lnTo>
                  <a:lnTo>
                    <a:pt x="730" y="3310"/>
                  </a:lnTo>
                  <a:lnTo>
                    <a:pt x="712" y="3390"/>
                  </a:lnTo>
                  <a:lnTo>
                    <a:pt x="696" y="3461"/>
                  </a:lnTo>
                  <a:lnTo>
                    <a:pt x="683" y="3519"/>
                  </a:lnTo>
                  <a:lnTo>
                    <a:pt x="666" y="3593"/>
                  </a:lnTo>
                  <a:lnTo>
                    <a:pt x="649" y="3667"/>
                  </a:lnTo>
                  <a:lnTo>
                    <a:pt x="633" y="3740"/>
                  </a:lnTo>
                  <a:lnTo>
                    <a:pt x="617" y="3813"/>
                  </a:lnTo>
                  <a:lnTo>
                    <a:pt x="601" y="3886"/>
                  </a:lnTo>
                  <a:lnTo>
                    <a:pt x="585" y="3960"/>
                  </a:lnTo>
                  <a:lnTo>
                    <a:pt x="569" y="4033"/>
                  </a:lnTo>
                  <a:lnTo>
                    <a:pt x="553" y="4108"/>
                  </a:lnTo>
                  <a:lnTo>
                    <a:pt x="537" y="4182"/>
                  </a:lnTo>
                  <a:lnTo>
                    <a:pt x="522" y="4256"/>
                  </a:lnTo>
                  <a:lnTo>
                    <a:pt x="506" y="4330"/>
                  </a:lnTo>
                  <a:lnTo>
                    <a:pt x="491" y="4406"/>
                  </a:lnTo>
                  <a:lnTo>
                    <a:pt x="476" y="4483"/>
                  </a:lnTo>
                  <a:lnTo>
                    <a:pt x="461" y="4559"/>
                  </a:lnTo>
                  <a:lnTo>
                    <a:pt x="447" y="4636"/>
                  </a:lnTo>
                  <a:lnTo>
                    <a:pt x="433" y="4714"/>
                  </a:lnTo>
                  <a:lnTo>
                    <a:pt x="419" y="4791"/>
                  </a:lnTo>
                  <a:lnTo>
                    <a:pt x="405" y="4868"/>
                  </a:lnTo>
                  <a:lnTo>
                    <a:pt x="392" y="4946"/>
                  </a:lnTo>
                  <a:lnTo>
                    <a:pt x="380" y="5024"/>
                  </a:lnTo>
                  <a:lnTo>
                    <a:pt x="367" y="5100"/>
                  </a:lnTo>
                  <a:lnTo>
                    <a:pt x="356" y="5177"/>
                  </a:lnTo>
                  <a:lnTo>
                    <a:pt x="346" y="5253"/>
                  </a:lnTo>
                  <a:lnTo>
                    <a:pt x="335" y="5328"/>
                  </a:lnTo>
                  <a:lnTo>
                    <a:pt x="320" y="5442"/>
                  </a:lnTo>
                  <a:lnTo>
                    <a:pt x="304" y="5555"/>
                  </a:lnTo>
                  <a:lnTo>
                    <a:pt x="289" y="5668"/>
                  </a:lnTo>
                  <a:lnTo>
                    <a:pt x="275" y="5781"/>
                  </a:lnTo>
                  <a:lnTo>
                    <a:pt x="259" y="5896"/>
                  </a:lnTo>
                  <a:lnTo>
                    <a:pt x="244" y="6009"/>
                  </a:lnTo>
                  <a:lnTo>
                    <a:pt x="229" y="6124"/>
                  </a:lnTo>
                  <a:lnTo>
                    <a:pt x="214" y="6238"/>
                  </a:lnTo>
                  <a:lnTo>
                    <a:pt x="199" y="6352"/>
                  </a:lnTo>
                  <a:lnTo>
                    <a:pt x="185" y="6467"/>
                  </a:lnTo>
                  <a:lnTo>
                    <a:pt x="173" y="6581"/>
                  </a:lnTo>
                  <a:lnTo>
                    <a:pt x="160" y="6697"/>
                  </a:lnTo>
                  <a:lnTo>
                    <a:pt x="148" y="6811"/>
                  </a:lnTo>
                  <a:lnTo>
                    <a:pt x="137" y="6927"/>
                  </a:lnTo>
                  <a:lnTo>
                    <a:pt x="127" y="7042"/>
                  </a:lnTo>
                  <a:lnTo>
                    <a:pt x="119" y="7158"/>
                  </a:lnTo>
                  <a:lnTo>
                    <a:pt x="105" y="7319"/>
                  </a:lnTo>
                  <a:lnTo>
                    <a:pt x="92" y="7481"/>
                  </a:lnTo>
                  <a:lnTo>
                    <a:pt x="79" y="7643"/>
                  </a:lnTo>
                  <a:lnTo>
                    <a:pt x="65" y="7805"/>
                  </a:lnTo>
                  <a:lnTo>
                    <a:pt x="54" y="7967"/>
                  </a:lnTo>
                  <a:lnTo>
                    <a:pt x="42" y="8130"/>
                  </a:lnTo>
                  <a:lnTo>
                    <a:pt x="31" y="8293"/>
                  </a:lnTo>
                  <a:lnTo>
                    <a:pt x="22" y="8456"/>
                  </a:lnTo>
                  <a:lnTo>
                    <a:pt x="14" y="8619"/>
                  </a:lnTo>
                  <a:lnTo>
                    <a:pt x="8" y="8782"/>
                  </a:lnTo>
                  <a:lnTo>
                    <a:pt x="3" y="8946"/>
                  </a:lnTo>
                  <a:lnTo>
                    <a:pt x="0" y="9109"/>
                  </a:lnTo>
                  <a:lnTo>
                    <a:pt x="0" y="9190"/>
                  </a:lnTo>
                  <a:lnTo>
                    <a:pt x="0" y="9273"/>
                  </a:lnTo>
                  <a:lnTo>
                    <a:pt x="1" y="9354"/>
                  </a:lnTo>
                  <a:lnTo>
                    <a:pt x="2" y="9437"/>
                  </a:lnTo>
                  <a:lnTo>
                    <a:pt x="3" y="9518"/>
                  </a:lnTo>
                  <a:lnTo>
                    <a:pt x="7" y="9599"/>
                  </a:lnTo>
                  <a:lnTo>
                    <a:pt x="10" y="9681"/>
                  </a:lnTo>
                  <a:lnTo>
                    <a:pt x="14" y="9763"/>
                  </a:lnTo>
                  <a:lnTo>
                    <a:pt x="21" y="9885"/>
                  </a:lnTo>
                  <a:lnTo>
                    <a:pt x="27" y="10006"/>
                  </a:lnTo>
                  <a:lnTo>
                    <a:pt x="34" y="10128"/>
                  </a:lnTo>
                  <a:lnTo>
                    <a:pt x="41" y="10249"/>
                  </a:lnTo>
                  <a:lnTo>
                    <a:pt x="47" y="10369"/>
                  </a:lnTo>
                  <a:lnTo>
                    <a:pt x="54" y="10490"/>
                  </a:lnTo>
                  <a:lnTo>
                    <a:pt x="61" y="10611"/>
                  </a:lnTo>
                  <a:lnTo>
                    <a:pt x="68" y="10731"/>
                  </a:lnTo>
                  <a:lnTo>
                    <a:pt x="74" y="10851"/>
                  </a:lnTo>
                  <a:lnTo>
                    <a:pt x="82" y="10971"/>
                  </a:lnTo>
                  <a:lnTo>
                    <a:pt x="90" y="11091"/>
                  </a:lnTo>
                  <a:lnTo>
                    <a:pt x="98" y="11213"/>
                  </a:lnTo>
                  <a:lnTo>
                    <a:pt x="108" y="11333"/>
                  </a:lnTo>
                  <a:lnTo>
                    <a:pt x="117" y="11454"/>
                  </a:lnTo>
                  <a:lnTo>
                    <a:pt x="127" y="11575"/>
                  </a:lnTo>
                  <a:lnTo>
                    <a:pt x="138" y="11697"/>
                  </a:lnTo>
                  <a:lnTo>
                    <a:pt x="149" y="11811"/>
                  </a:lnTo>
                  <a:lnTo>
                    <a:pt x="160" y="11926"/>
                  </a:lnTo>
                  <a:lnTo>
                    <a:pt x="172" y="12040"/>
                  </a:lnTo>
                  <a:lnTo>
                    <a:pt x="184" y="12154"/>
                  </a:lnTo>
                  <a:lnTo>
                    <a:pt x="197" y="12269"/>
                  </a:lnTo>
                  <a:lnTo>
                    <a:pt x="209" y="12383"/>
                  </a:lnTo>
                  <a:lnTo>
                    <a:pt x="223" y="12498"/>
                  </a:lnTo>
                  <a:lnTo>
                    <a:pt x="237" y="12611"/>
                  </a:lnTo>
                  <a:lnTo>
                    <a:pt x="252" y="12725"/>
                  </a:lnTo>
                  <a:lnTo>
                    <a:pt x="267" y="12839"/>
                  </a:lnTo>
                  <a:lnTo>
                    <a:pt x="281" y="12953"/>
                  </a:lnTo>
                  <a:lnTo>
                    <a:pt x="298" y="13066"/>
                  </a:lnTo>
                  <a:lnTo>
                    <a:pt x="314" y="13180"/>
                  </a:lnTo>
                  <a:lnTo>
                    <a:pt x="331" y="13293"/>
                  </a:lnTo>
                  <a:lnTo>
                    <a:pt x="349" y="13406"/>
                  </a:lnTo>
                  <a:lnTo>
                    <a:pt x="366" y="13519"/>
                  </a:lnTo>
                  <a:lnTo>
                    <a:pt x="398" y="13707"/>
                  </a:lnTo>
                  <a:lnTo>
                    <a:pt x="433" y="13905"/>
                  </a:lnTo>
                  <a:lnTo>
                    <a:pt x="470" y="14110"/>
                  </a:lnTo>
                  <a:lnTo>
                    <a:pt x="511" y="14322"/>
                  </a:lnTo>
                  <a:lnTo>
                    <a:pt x="555" y="14538"/>
                  </a:lnTo>
                  <a:lnTo>
                    <a:pt x="602" y="14757"/>
                  </a:lnTo>
                  <a:lnTo>
                    <a:pt x="650" y="14979"/>
                  </a:lnTo>
                  <a:lnTo>
                    <a:pt x="701" y="15200"/>
                  </a:lnTo>
                  <a:lnTo>
                    <a:pt x="729" y="15311"/>
                  </a:lnTo>
                  <a:lnTo>
                    <a:pt x="755" y="15420"/>
                  </a:lnTo>
                  <a:lnTo>
                    <a:pt x="784" y="15530"/>
                  </a:lnTo>
                  <a:lnTo>
                    <a:pt x="811" y="15639"/>
                  </a:lnTo>
                  <a:lnTo>
                    <a:pt x="840" y="15747"/>
                  </a:lnTo>
                  <a:lnTo>
                    <a:pt x="870" y="15854"/>
                  </a:lnTo>
                  <a:lnTo>
                    <a:pt x="899" y="15959"/>
                  </a:lnTo>
                  <a:lnTo>
                    <a:pt x="929" y="16064"/>
                  </a:lnTo>
                  <a:lnTo>
                    <a:pt x="960" y="16165"/>
                  </a:lnTo>
                  <a:lnTo>
                    <a:pt x="991" y="16266"/>
                  </a:lnTo>
                  <a:lnTo>
                    <a:pt x="1022" y="16365"/>
                  </a:lnTo>
                  <a:lnTo>
                    <a:pt x="1054" y="16461"/>
                  </a:lnTo>
                  <a:lnTo>
                    <a:pt x="1086" y="16556"/>
                  </a:lnTo>
                  <a:lnTo>
                    <a:pt x="1119" y="16646"/>
                  </a:lnTo>
                  <a:lnTo>
                    <a:pt x="1152" y="16735"/>
                  </a:lnTo>
                  <a:lnTo>
                    <a:pt x="1185" y="16821"/>
                  </a:lnTo>
                  <a:lnTo>
                    <a:pt x="1225" y="16920"/>
                  </a:lnTo>
                  <a:lnTo>
                    <a:pt x="1267" y="17017"/>
                  </a:lnTo>
                  <a:lnTo>
                    <a:pt x="1288" y="17064"/>
                  </a:lnTo>
                  <a:lnTo>
                    <a:pt x="1310" y="17111"/>
                  </a:lnTo>
                  <a:lnTo>
                    <a:pt x="1332" y="17156"/>
                  </a:lnTo>
                  <a:lnTo>
                    <a:pt x="1354" y="17202"/>
                  </a:lnTo>
                  <a:lnTo>
                    <a:pt x="1377" y="17247"/>
                  </a:lnTo>
                  <a:lnTo>
                    <a:pt x="1399" y="17290"/>
                  </a:lnTo>
                  <a:lnTo>
                    <a:pt x="1423" y="17334"/>
                  </a:lnTo>
                  <a:lnTo>
                    <a:pt x="1447" y="17376"/>
                  </a:lnTo>
                  <a:lnTo>
                    <a:pt x="1471" y="17417"/>
                  </a:lnTo>
                  <a:lnTo>
                    <a:pt x="1496" y="17459"/>
                  </a:lnTo>
                  <a:lnTo>
                    <a:pt x="1521" y="17499"/>
                  </a:lnTo>
                  <a:lnTo>
                    <a:pt x="1546" y="17538"/>
                  </a:lnTo>
                  <a:lnTo>
                    <a:pt x="1572" y="17576"/>
                  </a:lnTo>
                  <a:lnTo>
                    <a:pt x="1598" y="17614"/>
                  </a:lnTo>
                  <a:lnTo>
                    <a:pt x="1625" y="17651"/>
                  </a:lnTo>
                  <a:lnTo>
                    <a:pt x="1652" y="17687"/>
                  </a:lnTo>
                  <a:lnTo>
                    <a:pt x="1680" y="17722"/>
                  </a:lnTo>
                  <a:lnTo>
                    <a:pt x="1707" y="17756"/>
                  </a:lnTo>
                  <a:lnTo>
                    <a:pt x="1736" y="17789"/>
                  </a:lnTo>
                  <a:lnTo>
                    <a:pt x="1764" y="17822"/>
                  </a:lnTo>
                  <a:lnTo>
                    <a:pt x="1794" y="17853"/>
                  </a:lnTo>
                  <a:lnTo>
                    <a:pt x="1824" y="17884"/>
                  </a:lnTo>
                  <a:lnTo>
                    <a:pt x="1854" y="17914"/>
                  </a:lnTo>
                  <a:lnTo>
                    <a:pt x="1885" y="17943"/>
                  </a:lnTo>
                  <a:lnTo>
                    <a:pt x="1917" y="17970"/>
                  </a:lnTo>
                  <a:lnTo>
                    <a:pt x="1947" y="17998"/>
                  </a:lnTo>
                  <a:lnTo>
                    <a:pt x="1980" y="18023"/>
                  </a:lnTo>
                  <a:lnTo>
                    <a:pt x="2013" y="18048"/>
                  </a:lnTo>
                  <a:lnTo>
                    <a:pt x="2052" y="18075"/>
                  </a:lnTo>
                  <a:lnTo>
                    <a:pt x="2091" y="18102"/>
                  </a:lnTo>
                  <a:lnTo>
                    <a:pt x="2132" y="18127"/>
                  </a:lnTo>
                  <a:lnTo>
                    <a:pt x="2173" y="18151"/>
                  </a:lnTo>
                  <a:lnTo>
                    <a:pt x="2215" y="18174"/>
                  </a:lnTo>
                  <a:lnTo>
                    <a:pt x="2259" y="18194"/>
                  </a:lnTo>
                  <a:lnTo>
                    <a:pt x="2303" y="18214"/>
                  </a:lnTo>
                  <a:lnTo>
                    <a:pt x="2349" y="18232"/>
                  </a:lnTo>
                  <a:lnTo>
                    <a:pt x="2397" y="18249"/>
                  </a:lnTo>
                  <a:lnTo>
                    <a:pt x="2446" y="18264"/>
                  </a:lnTo>
                  <a:lnTo>
                    <a:pt x="2497" y="18277"/>
                  </a:lnTo>
                  <a:lnTo>
                    <a:pt x="2549" y="18287"/>
                  </a:lnTo>
                  <a:lnTo>
                    <a:pt x="2576" y="18292"/>
                  </a:lnTo>
                  <a:lnTo>
                    <a:pt x="2603" y="18296"/>
                  </a:lnTo>
                  <a:lnTo>
                    <a:pt x="2631" y="18300"/>
                  </a:lnTo>
                  <a:lnTo>
                    <a:pt x="2658" y="18303"/>
                  </a:lnTo>
                  <a:lnTo>
                    <a:pt x="2687" y="18305"/>
                  </a:lnTo>
                  <a:lnTo>
                    <a:pt x="2716" y="18308"/>
                  </a:lnTo>
                  <a:lnTo>
                    <a:pt x="2745" y="18309"/>
                  </a:lnTo>
                  <a:lnTo>
                    <a:pt x="2776" y="18309"/>
                  </a:lnTo>
                  <a:lnTo>
                    <a:pt x="2835" y="18310"/>
                  </a:lnTo>
                  <a:lnTo>
                    <a:pt x="2896" y="18310"/>
                  </a:lnTo>
                  <a:lnTo>
                    <a:pt x="2957" y="18309"/>
                  </a:lnTo>
                  <a:lnTo>
                    <a:pt x="3017" y="18308"/>
                  </a:lnTo>
                  <a:lnTo>
                    <a:pt x="3079" y="18305"/>
                  </a:lnTo>
                  <a:lnTo>
                    <a:pt x="3140" y="18303"/>
                  </a:lnTo>
                  <a:lnTo>
                    <a:pt x="3200" y="18300"/>
                  </a:lnTo>
                  <a:lnTo>
                    <a:pt x="3262" y="18296"/>
                  </a:lnTo>
                  <a:lnTo>
                    <a:pt x="3323" y="18292"/>
                  </a:lnTo>
                  <a:lnTo>
                    <a:pt x="3384" y="18287"/>
                  </a:lnTo>
                  <a:lnTo>
                    <a:pt x="3444" y="18283"/>
                  </a:lnTo>
                  <a:lnTo>
                    <a:pt x="3505" y="18277"/>
                  </a:lnTo>
                  <a:lnTo>
                    <a:pt x="3565" y="18271"/>
                  </a:lnTo>
                  <a:lnTo>
                    <a:pt x="3625" y="18264"/>
                  </a:lnTo>
                  <a:lnTo>
                    <a:pt x="3686" y="18257"/>
                  </a:lnTo>
                  <a:lnTo>
                    <a:pt x="3745" y="18250"/>
                  </a:lnTo>
                  <a:lnTo>
                    <a:pt x="3829" y="18240"/>
                  </a:lnTo>
                  <a:lnTo>
                    <a:pt x="3912" y="18230"/>
                  </a:lnTo>
                  <a:lnTo>
                    <a:pt x="3995" y="18218"/>
                  </a:lnTo>
                  <a:lnTo>
                    <a:pt x="4076" y="18206"/>
                  </a:lnTo>
                  <a:lnTo>
                    <a:pt x="4157" y="18192"/>
                  </a:lnTo>
                  <a:lnTo>
                    <a:pt x="4236" y="18178"/>
                  </a:lnTo>
                  <a:lnTo>
                    <a:pt x="4316" y="18165"/>
                  </a:lnTo>
                  <a:lnTo>
                    <a:pt x="4395" y="18150"/>
                  </a:lnTo>
                  <a:lnTo>
                    <a:pt x="4473" y="18134"/>
                  </a:lnTo>
                  <a:lnTo>
                    <a:pt x="4549" y="18118"/>
                  </a:lnTo>
                  <a:lnTo>
                    <a:pt x="4627" y="18101"/>
                  </a:lnTo>
                  <a:lnTo>
                    <a:pt x="4704" y="18083"/>
                  </a:lnTo>
                  <a:lnTo>
                    <a:pt x="4779" y="18066"/>
                  </a:lnTo>
                  <a:lnTo>
                    <a:pt x="4855" y="18048"/>
                  </a:lnTo>
                  <a:lnTo>
                    <a:pt x="4931" y="18028"/>
                  </a:lnTo>
                  <a:lnTo>
                    <a:pt x="5006" y="18009"/>
                  </a:lnTo>
                  <a:lnTo>
                    <a:pt x="5156" y="17969"/>
                  </a:lnTo>
                  <a:lnTo>
                    <a:pt x="5305" y="17927"/>
                  </a:lnTo>
                  <a:lnTo>
                    <a:pt x="5455" y="17882"/>
                  </a:lnTo>
                  <a:lnTo>
                    <a:pt x="5603" y="17836"/>
                  </a:lnTo>
                  <a:lnTo>
                    <a:pt x="5753" y="17789"/>
                  </a:lnTo>
                  <a:lnTo>
                    <a:pt x="5904" y="17741"/>
                  </a:lnTo>
                  <a:lnTo>
                    <a:pt x="6056" y="17691"/>
                  </a:lnTo>
                  <a:lnTo>
                    <a:pt x="6211" y="17639"/>
                  </a:lnTo>
                  <a:lnTo>
                    <a:pt x="6273" y="17619"/>
                  </a:lnTo>
                  <a:lnTo>
                    <a:pt x="6368" y="17586"/>
                  </a:lnTo>
                  <a:lnTo>
                    <a:pt x="6483" y="17544"/>
                  </a:lnTo>
                  <a:lnTo>
                    <a:pt x="6608" y="17501"/>
                  </a:lnTo>
                  <a:lnTo>
                    <a:pt x="6729" y="17456"/>
                  </a:lnTo>
                  <a:lnTo>
                    <a:pt x="6837" y="17415"/>
                  </a:lnTo>
                  <a:lnTo>
                    <a:pt x="6881" y="17398"/>
                  </a:lnTo>
                  <a:lnTo>
                    <a:pt x="6917" y="17382"/>
                  </a:lnTo>
                  <a:lnTo>
                    <a:pt x="6943" y="17369"/>
                  </a:lnTo>
                  <a:lnTo>
                    <a:pt x="6959" y="17361"/>
                  </a:lnTo>
                  <a:lnTo>
                    <a:pt x="6994" y="17351"/>
                  </a:lnTo>
                  <a:lnTo>
                    <a:pt x="7046" y="17333"/>
                  </a:lnTo>
                  <a:lnTo>
                    <a:pt x="7116" y="17308"/>
                  </a:lnTo>
                  <a:lnTo>
                    <a:pt x="7200" y="17277"/>
                  </a:lnTo>
                  <a:lnTo>
                    <a:pt x="7294" y="17240"/>
                  </a:lnTo>
                  <a:lnTo>
                    <a:pt x="7397" y="17200"/>
                  </a:lnTo>
                  <a:lnTo>
                    <a:pt x="7507" y="17156"/>
                  </a:lnTo>
                  <a:lnTo>
                    <a:pt x="7621" y="17112"/>
                  </a:lnTo>
                  <a:lnTo>
                    <a:pt x="7734" y="17066"/>
                  </a:lnTo>
                  <a:lnTo>
                    <a:pt x="7846" y="17021"/>
                  </a:lnTo>
                  <a:lnTo>
                    <a:pt x="7955" y="16977"/>
                  </a:lnTo>
                  <a:lnTo>
                    <a:pt x="8057" y="16937"/>
                  </a:lnTo>
                  <a:lnTo>
                    <a:pt x="8148" y="16899"/>
                  </a:lnTo>
                  <a:lnTo>
                    <a:pt x="8228" y="16867"/>
                  </a:lnTo>
                  <a:lnTo>
                    <a:pt x="8295" y="16841"/>
                  </a:lnTo>
                  <a:lnTo>
                    <a:pt x="8344" y="16821"/>
                  </a:lnTo>
                  <a:lnTo>
                    <a:pt x="8396" y="16799"/>
                  </a:lnTo>
                  <a:lnTo>
                    <a:pt x="8454" y="16778"/>
                  </a:lnTo>
                  <a:lnTo>
                    <a:pt x="8513" y="16755"/>
                  </a:lnTo>
                  <a:lnTo>
                    <a:pt x="8574" y="16731"/>
                  </a:lnTo>
                  <a:lnTo>
                    <a:pt x="8633" y="16707"/>
                  </a:lnTo>
                  <a:lnTo>
                    <a:pt x="8690" y="16682"/>
                  </a:lnTo>
                  <a:lnTo>
                    <a:pt x="8744" y="16658"/>
                  </a:lnTo>
                  <a:lnTo>
                    <a:pt x="8792" y="16633"/>
                  </a:lnTo>
                  <a:lnTo>
                    <a:pt x="8829" y="16621"/>
                  </a:lnTo>
                  <a:lnTo>
                    <a:pt x="8872" y="16605"/>
                  </a:lnTo>
                  <a:lnTo>
                    <a:pt x="8918" y="16587"/>
                  </a:lnTo>
                  <a:lnTo>
                    <a:pt x="8965" y="16565"/>
                  </a:lnTo>
                  <a:lnTo>
                    <a:pt x="9013" y="16543"/>
                  </a:lnTo>
                  <a:lnTo>
                    <a:pt x="9059" y="16522"/>
                  </a:lnTo>
                  <a:lnTo>
                    <a:pt x="9100" y="16502"/>
                  </a:lnTo>
                  <a:lnTo>
                    <a:pt x="9137" y="16485"/>
                  </a:lnTo>
                  <a:lnTo>
                    <a:pt x="9178" y="16465"/>
                  </a:lnTo>
                  <a:lnTo>
                    <a:pt x="9220" y="16447"/>
                  </a:lnTo>
                  <a:lnTo>
                    <a:pt x="9263" y="16429"/>
                  </a:lnTo>
                  <a:lnTo>
                    <a:pt x="9304" y="16409"/>
                  </a:lnTo>
                  <a:lnTo>
                    <a:pt x="9346" y="16391"/>
                  </a:lnTo>
                  <a:lnTo>
                    <a:pt x="9388" y="16371"/>
                  </a:lnTo>
                  <a:lnTo>
                    <a:pt x="9430" y="16352"/>
                  </a:lnTo>
                  <a:lnTo>
                    <a:pt x="9471" y="16331"/>
                  </a:lnTo>
                  <a:lnTo>
                    <a:pt x="9550" y="16292"/>
                  </a:lnTo>
                  <a:lnTo>
                    <a:pt x="9633" y="16254"/>
                  </a:lnTo>
                  <a:lnTo>
                    <a:pt x="9720" y="16214"/>
                  </a:lnTo>
                  <a:lnTo>
                    <a:pt x="9807" y="16173"/>
                  </a:lnTo>
                  <a:lnTo>
                    <a:pt x="9894" y="16132"/>
                  </a:lnTo>
                  <a:lnTo>
                    <a:pt x="9978" y="16091"/>
                  </a:lnTo>
                  <a:lnTo>
                    <a:pt x="10018" y="16069"/>
                  </a:lnTo>
                  <a:lnTo>
                    <a:pt x="10057" y="16048"/>
                  </a:lnTo>
                  <a:lnTo>
                    <a:pt x="10093" y="16026"/>
                  </a:lnTo>
                  <a:lnTo>
                    <a:pt x="10129" y="16004"/>
                  </a:lnTo>
                  <a:lnTo>
                    <a:pt x="10153" y="15994"/>
                  </a:lnTo>
                  <a:lnTo>
                    <a:pt x="10184" y="15979"/>
                  </a:lnTo>
                  <a:lnTo>
                    <a:pt x="10220" y="15962"/>
                  </a:lnTo>
                  <a:lnTo>
                    <a:pt x="10263" y="15939"/>
                  </a:lnTo>
                  <a:lnTo>
                    <a:pt x="10363" y="15886"/>
                  </a:lnTo>
                  <a:lnTo>
                    <a:pt x="10482" y="15821"/>
                  </a:lnTo>
                  <a:lnTo>
                    <a:pt x="10614" y="15748"/>
                  </a:lnTo>
                  <a:lnTo>
                    <a:pt x="10756" y="15669"/>
                  </a:lnTo>
                  <a:lnTo>
                    <a:pt x="10903" y="15584"/>
                  </a:lnTo>
                  <a:lnTo>
                    <a:pt x="11053" y="15498"/>
                  </a:lnTo>
                  <a:lnTo>
                    <a:pt x="11202" y="15411"/>
                  </a:lnTo>
                  <a:lnTo>
                    <a:pt x="11344" y="15328"/>
                  </a:lnTo>
                  <a:lnTo>
                    <a:pt x="11477" y="15249"/>
                  </a:lnTo>
                  <a:lnTo>
                    <a:pt x="11597" y="15176"/>
                  </a:lnTo>
                  <a:lnTo>
                    <a:pt x="11700" y="15111"/>
                  </a:lnTo>
                  <a:lnTo>
                    <a:pt x="11781" y="15060"/>
                  </a:lnTo>
                  <a:lnTo>
                    <a:pt x="11813" y="15038"/>
                  </a:lnTo>
                  <a:lnTo>
                    <a:pt x="11838" y="15021"/>
                  </a:lnTo>
                  <a:lnTo>
                    <a:pt x="11857" y="15007"/>
                  </a:lnTo>
                  <a:lnTo>
                    <a:pt x="11867" y="14997"/>
                  </a:lnTo>
                  <a:lnTo>
                    <a:pt x="11879" y="14991"/>
                  </a:lnTo>
                  <a:lnTo>
                    <a:pt x="11898" y="14982"/>
                  </a:lnTo>
                  <a:lnTo>
                    <a:pt x="11919" y="14970"/>
                  </a:lnTo>
                  <a:lnTo>
                    <a:pt x="11947" y="14954"/>
                  </a:lnTo>
                  <a:lnTo>
                    <a:pt x="12012" y="14913"/>
                  </a:lnTo>
                  <a:lnTo>
                    <a:pt x="12090" y="14864"/>
                  </a:lnTo>
                  <a:lnTo>
                    <a:pt x="12179" y="14806"/>
                  </a:lnTo>
                  <a:lnTo>
                    <a:pt x="12276" y="14741"/>
                  </a:lnTo>
                  <a:lnTo>
                    <a:pt x="12379" y="14672"/>
                  </a:lnTo>
                  <a:lnTo>
                    <a:pt x="12485" y="14600"/>
                  </a:lnTo>
                  <a:lnTo>
                    <a:pt x="12590" y="14528"/>
                  </a:lnTo>
                  <a:lnTo>
                    <a:pt x="12694" y="14457"/>
                  </a:lnTo>
                  <a:lnTo>
                    <a:pt x="12791" y="14388"/>
                  </a:lnTo>
                  <a:lnTo>
                    <a:pt x="12883" y="14324"/>
                  </a:lnTo>
                  <a:lnTo>
                    <a:pt x="12963" y="14267"/>
                  </a:lnTo>
                  <a:lnTo>
                    <a:pt x="13031" y="14218"/>
                  </a:lnTo>
                  <a:lnTo>
                    <a:pt x="13083" y="14179"/>
                  </a:lnTo>
                  <a:lnTo>
                    <a:pt x="13116" y="14152"/>
                  </a:lnTo>
                  <a:lnTo>
                    <a:pt x="13131" y="14143"/>
                  </a:lnTo>
                  <a:lnTo>
                    <a:pt x="13152" y="14131"/>
                  </a:lnTo>
                  <a:lnTo>
                    <a:pt x="13179" y="14112"/>
                  </a:lnTo>
                  <a:lnTo>
                    <a:pt x="13212" y="14088"/>
                  </a:lnTo>
                  <a:lnTo>
                    <a:pt x="13294" y="14030"/>
                  </a:lnTo>
                  <a:lnTo>
                    <a:pt x="13392" y="13958"/>
                  </a:lnTo>
                  <a:lnTo>
                    <a:pt x="13505" y="13873"/>
                  </a:lnTo>
                  <a:lnTo>
                    <a:pt x="13628" y="13779"/>
                  </a:lnTo>
                  <a:lnTo>
                    <a:pt x="13758" y="13680"/>
                  </a:lnTo>
                  <a:lnTo>
                    <a:pt x="13891" y="13578"/>
                  </a:lnTo>
                  <a:lnTo>
                    <a:pt x="14024" y="13475"/>
                  </a:lnTo>
                  <a:lnTo>
                    <a:pt x="14153" y="13374"/>
                  </a:lnTo>
                  <a:lnTo>
                    <a:pt x="14274" y="13278"/>
                  </a:lnTo>
                  <a:lnTo>
                    <a:pt x="14385" y="13190"/>
                  </a:lnTo>
                  <a:lnTo>
                    <a:pt x="14481" y="13112"/>
                  </a:lnTo>
                  <a:lnTo>
                    <a:pt x="14559" y="13048"/>
                  </a:lnTo>
                  <a:lnTo>
                    <a:pt x="14590" y="13022"/>
                  </a:lnTo>
                  <a:lnTo>
                    <a:pt x="14615" y="13000"/>
                  </a:lnTo>
                  <a:lnTo>
                    <a:pt x="14634" y="12982"/>
                  </a:lnTo>
                  <a:lnTo>
                    <a:pt x="14645" y="12970"/>
                  </a:lnTo>
                  <a:lnTo>
                    <a:pt x="14658" y="12963"/>
                  </a:lnTo>
                  <a:lnTo>
                    <a:pt x="14673" y="12954"/>
                  </a:lnTo>
                  <a:lnTo>
                    <a:pt x="14690" y="12942"/>
                  </a:lnTo>
                  <a:lnTo>
                    <a:pt x="14708" y="12928"/>
                  </a:lnTo>
                  <a:lnTo>
                    <a:pt x="14751" y="12895"/>
                  </a:lnTo>
                  <a:lnTo>
                    <a:pt x="14802" y="12854"/>
                  </a:lnTo>
                  <a:lnTo>
                    <a:pt x="14857" y="12807"/>
                  </a:lnTo>
                  <a:lnTo>
                    <a:pt x="14917" y="12756"/>
                  </a:lnTo>
                  <a:lnTo>
                    <a:pt x="14979" y="12701"/>
                  </a:lnTo>
                  <a:lnTo>
                    <a:pt x="15044" y="12645"/>
                  </a:lnTo>
                  <a:lnTo>
                    <a:pt x="15110" y="12587"/>
                  </a:lnTo>
                  <a:lnTo>
                    <a:pt x="15175" y="12530"/>
                  </a:lnTo>
                  <a:lnTo>
                    <a:pt x="15238" y="12475"/>
                  </a:lnTo>
                  <a:lnTo>
                    <a:pt x="15298" y="12421"/>
                  </a:lnTo>
                  <a:lnTo>
                    <a:pt x="15354" y="12372"/>
                  </a:lnTo>
                  <a:lnTo>
                    <a:pt x="15405" y="12328"/>
                  </a:lnTo>
                  <a:lnTo>
                    <a:pt x="15451" y="12291"/>
                  </a:lnTo>
                  <a:lnTo>
                    <a:pt x="15487" y="12261"/>
                  </a:lnTo>
                  <a:lnTo>
                    <a:pt x="15508" y="12245"/>
                  </a:lnTo>
                  <a:lnTo>
                    <a:pt x="15520" y="12233"/>
                  </a:lnTo>
                  <a:lnTo>
                    <a:pt x="15534" y="12220"/>
                  </a:lnTo>
                  <a:lnTo>
                    <a:pt x="15555" y="12200"/>
                  </a:lnTo>
                  <a:lnTo>
                    <a:pt x="15765" y="12013"/>
                  </a:lnTo>
                  <a:lnTo>
                    <a:pt x="15798" y="11979"/>
                  </a:lnTo>
                  <a:lnTo>
                    <a:pt x="15830" y="11947"/>
                  </a:lnTo>
                  <a:lnTo>
                    <a:pt x="15863" y="11915"/>
                  </a:lnTo>
                  <a:lnTo>
                    <a:pt x="15895" y="11884"/>
                  </a:lnTo>
                  <a:lnTo>
                    <a:pt x="15927" y="11853"/>
                  </a:lnTo>
                  <a:lnTo>
                    <a:pt x="15959" y="11823"/>
                  </a:lnTo>
                  <a:lnTo>
                    <a:pt x="15992" y="11790"/>
                  </a:lnTo>
                  <a:lnTo>
                    <a:pt x="16025" y="11758"/>
                  </a:lnTo>
                  <a:lnTo>
                    <a:pt x="16052" y="11733"/>
                  </a:lnTo>
                  <a:lnTo>
                    <a:pt x="16089" y="11696"/>
                  </a:lnTo>
                  <a:lnTo>
                    <a:pt x="16136" y="11649"/>
                  </a:lnTo>
                  <a:lnTo>
                    <a:pt x="16190" y="11595"/>
                  </a:lnTo>
                  <a:lnTo>
                    <a:pt x="16248" y="11535"/>
                  </a:lnTo>
                  <a:lnTo>
                    <a:pt x="16311" y="11470"/>
                  </a:lnTo>
                  <a:lnTo>
                    <a:pt x="16377" y="11403"/>
                  </a:lnTo>
                  <a:lnTo>
                    <a:pt x="16443" y="11335"/>
                  </a:lnTo>
                  <a:lnTo>
                    <a:pt x="16508" y="11268"/>
                  </a:lnTo>
                  <a:lnTo>
                    <a:pt x="16571" y="11202"/>
                  </a:lnTo>
                  <a:lnTo>
                    <a:pt x="16629" y="11140"/>
                  </a:lnTo>
                  <a:lnTo>
                    <a:pt x="16681" y="11084"/>
                  </a:lnTo>
                  <a:lnTo>
                    <a:pt x="16726" y="11036"/>
                  </a:lnTo>
                  <a:lnTo>
                    <a:pt x="16761" y="10997"/>
                  </a:lnTo>
                  <a:lnTo>
                    <a:pt x="16786" y="10969"/>
                  </a:lnTo>
                  <a:lnTo>
                    <a:pt x="16797" y="10953"/>
                  </a:lnTo>
                  <a:lnTo>
                    <a:pt x="16818" y="10935"/>
                  </a:lnTo>
                  <a:lnTo>
                    <a:pt x="16837" y="10915"/>
                  </a:lnTo>
                  <a:lnTo>
                    <a:pt x="16856" y="10896"/>
                  </a:lnTo>
                  <a:lnTo>
                    <a:pt x="16874" y="10875"/>
                  </a:lnTo>
                  <a:lnTo>
                    <a:pt x="16908" y="10833"/>
                  </a:lnTo>
                  <a:lnTo>
                    <a:pt x="16943" y="10789"/>
                  </a:lnTo>
                  <a:lnTo>
                    <a:pt x="17006" y="10707"/>
                  </a:lnTo>
                  <a:lnTo>
                    <a:pt x="17067" y="10626"/>
                  </a:lnTo>
                  <a:lnTo>
                    <a:pt x="17128" y="10543"/>
                  </a:lnTo>
                  <a:lnTo>
                    <a:pt x="17185" y="10462"/>
                  </a:lnTo>
                  <a:lnTo>
                    <a:pt x="17214" y="10421"/>
                  </a:lnTo>
                  <a:lnTo>
                    <a:pt x="17241" y="10379"/>
                  </a:lnTo>
                  <a:lnTo>
                    <a:pt x="17269" y="10337"/>
                  </a:lnTo>
                  <a:lnTo>
                    <a:pt x="17295" y="10296"/>
                  </a:lnTo>
                  <a:lnTo>
                    <a:pt x="17321" y="10254"/>
                  </a:lnTo>
                  <a:lnTo>
                    <a:pt x="17347" y="10211"/>
                  </a:lnTo>
                  <a:lnTo>
                    <a:pt x="17372" y="10169"/>
                  </a:lnTo>
                  <a:lnTo>
                    <a:pt x="17396" y="10125"/>
                  </a:lnTo>
                  <a:lnTo>
                    <a:pt x="17419" y="10081"/>
                  </a:lnTo>
                  <a:lnTo>
                    <a:pt x="17442" y="10037"/>
                  </a:lnTo>
                  <a:lnTo>
                    <a:pt x="17463" y="9992"/>
                  </a:lnTo>
                  <a:lnTo>
                    <a:pt x="17485" y="9946"/>
                  </a:lnTo>
                  <a:lnTo>
                    <a:pt x="17505" y="9900"/>
                  </a:lnTo>
                  <a:lnTo>
                    <a:pt x="17524" y="9853"/>
                  </a:lnTo>
                  <a:lnTo>
                    <a:pt x="17543" y="9805"/>
                  </a:lnTo>
                  <a:lnTo>
                    <a:pt x="17561" y="9757"/>
                  </a:lnTo>
                  <a:lnTo>
                    <a:pt x="17578" y="9708"/>
                  </a:lnTo>
                  <a:lnTo>
                    <a:pt x="17594" y="9657"/>
                  </a:lnTo>
                  <a:lnTo>
                    <a:pt x="17609" y="9606"/>
                  </a:lnTo>
                  <a:lnTo>
                    <a:pt x="17622" y="9553"/>
                  </a:lnTo>
                  <a:lnTo>
                    <a:pt x="17636" y="9501"/>
                  </a:lnTo>
                  <a:lnTo>
                    <a:pt x="17648" y="9446"/>
                  </a:lnTo>
                  <a:lnTo>
                    <a:pt x="17659" y="9391"/>
                  </a:lnTo>
                  <a:lnTo>
                    <a:pt x="17669" y="9334"/>
                  </a:lnTo>
                  <a:lnTo>
                    <a:pt x="17673" y="9309"/>
                  </a:lnTo>
                  <a:lnTo>
                    <a:pt x="17675" y="9283"/>
                  </a:lnTo>
                  <a:lnTo>
                    <a:pt x="17675" y="9255"/>
                  </a:lnTo>
                  <a:lnTo>
                    <a:pt x="17674" y="9226"/>
                  </a:lnTo>
                  <a:lnTo>
                    <a:pt x="17672" y="9196"/>
                  </a:lnTo>
                  <a:lnTo>
                    <a:pt x="17669" y="9165"/>
                  </a:lnTo>
                  <a:lnTo>
                    <a:pt x="17665" y="9133"/>
                  </a:lnTo>
                  <a:lnTo>
                    <a:pt x="17659" y="9101"/>
                  </a:lnTo>
                  <a:lnTo>
                    <a:pt x="17653" y="9068"/>
                  </a:lnTo>
                  <a:lnTo>
                    <a:pt x="17645" y="9034"/>
                  </a:lnTo>
                  <a:lnTo>
                    <a:pt x="17637" y="8999"/>
                  </a:lnTo>
                  <a:lnTo>
                    <a:pt x="17629" y="8965"/>
                  </a:lnTo>
                  <a:lnTo>
                    <a:pt x="17609" y="8895"/>
                  </a:lnTo>
                  <a:lnTo>
                    <a:pt x="17587" y="8825"/>
                  </a:lnTo>
                  <a:lnTo>
                    <a:pt x="17563" y="8757"/>
                  </a:lnTo>
                  <a:lnTo>
                    <a:pt x="17539" y="8689"/>
                  </a:lnTo>
                  <a:lnTo>
                    <a:pt x="17513" y="8624"/>
                  </a:lnTo>
                  <a:lnTo>
                    <a:pt x="17487" y="8563"/>
                  </a:lnTo>
                  <a:lnTo>
                    <a:pt x="17462" y="8506"/>
                  </a:lnTo>
                  <a:lnTo>
                    <a:pt x="17437" y="8455"/>
                  </a:lnTo>
                  <a:lnTo>
                    <a:pt x="17415" y="8408"/>
                  </a:lnTo>
                  <a:lnTo>
                    <a:pt x="17394" y="8369"/>
                  </a:lnTo>
                  <a:lnTo>
                    <a:pt x="17360" y="8310"/>
                  </a:lnTo>
                  <a:lnTo>
                    <a:pt x="17328" y="8254"/>
                  </a:lnTo>
                  <a:lnTo>
                    <a:pt x="17297" y="8203"/>
                  </a:lnTo>
                  <a:lnTo>
                    <a:pt x="17268" y="8155"/>
                  </a:lnTo>
                  <a:lnTo>
                    <a:pt x="17239" y="8109"/>
                  </a:lnTo>
                  <a:lnTo>
                    <a:pt x="17210" y="8066"/>
                  </a:lnTo>
                  <a:lnTo>
                    <a:pt x="17182" y="8023"/>
                  </a:lnTo>
                  <a:lnTo>
                    <a:pt x="17153" y="7981"/>
                  </a:lnTo>
                  <a:lnTo>
                    <a:pt x="17123" y="7941"/>
                  </a:lnTo>
                  <a:lnTo>
                    <a:pt x="17093" y="7900"/>
                  </a:lnTo>
                  <a:lnTo>
                    <a:pt x="17062" y="7858"/>
                  </a:lnTo>
                  <a:lnTo>
                    <a:pt x="17029" y="7816"/>
                  </a:lnTo>
                  <a:lnTo>
                    <a:pt x="16958" y="7727"/>
                  </a:lnTo>
                  <a:lnTo>
                    <a:pt x="16877" y="7627"/>
                  </a:lnTo>
                  <a:lnTo>
                    <a:pt x="16843" y="7585"/>
                  </a:lnTo>
                  <a:lnTo>
                    <a:pt x="16805" y="7540"/>
                  </a:lnTo>
                  <a:lnTo>
                    <a:pt x="16766" y="7493"/>
                  </a:lnTo>
                  <a:lnTo>
                    <a:pt x="16725" y="7446"/>
                  </a:lnTo>
                  <a:lnTo>
                    <a:pt x="16641" y="7350"/>
                  </a:lnTo>
                  <a:lnTo>
                    <a:pt x="16551" y="7253"/>
                  </a:lnTo>
                  <a:lnTo>
                    <a:pt x="16462" y="7157"/>
                  </a:lnTo>
                  <a:lnTo>
                    <a:pt x="16373" y="7065"/>
                  </a:lnTo>
                  <a:lnTo>
                    <a:pt x="16287" y="6978"/>
                  </a:lnTo>
                  <a:lnTo>
                    <a:pt x="16207" y="6899"/>
                  </a:lnTo>
                  <a:lnTo>
                    <a:pt x="16179" y="6872"/>
                  </a:lnTo>
                  <a:lnTo>
                    <a:pt x="16153" y="6842"/>
                  </a:lnTo>
                  <a:lnTo>
                    <a:pt x="16127" y="6811"/>
                  </a:lnTo>
                  <a:lnTo>
                    <a:pt x="16099" y="6779"/>
                  </a:lnTo>
                  <a:lnTo>
                    <a:pt x="16071" y="6747"/>
                  </a:lnTo>
                  <a:lnTo>
                    <a:pt x="16042" y="6715"/>
                  </a:lnTo>
                  <a:lnTo>
                    <a:pt x="16011" y="6683"/>
                  </a:lnTo>
                  <a:lnTo>
                    <a:pt x="15979" y="6652"/>
                  </a:lnTo>
                  <a:lnTo>
                    <a:pt x="14313" y="5186"/>
                  </a:lnTo>
                  <a:lnTo>
                    <a:pt x="14230" y="5121"/>
                  </a:lnTo>
                  <a:lnTo>
                    <a:pt x="14144" y="5052"/>
                  </a:lnTo>
                  <a:lnTo>
                    <a:pt x="14058" y="4981"/>
                  </a:lnTo>
                  <a:lnTo>
                    <a:pt x="13972" y="4911"/>
                  </a:lnTo>
                  <a:lnTo>
                    <a:pt x="13885" y="4840"/>
                  </a:lnTo>
                  <a:lnTo>
                    <a:pt x="13797" y="4769"/>
                  </a:lnTo>
                  <a:lnTo>
                    <a:pt x="13709" y="4700"/>
                  </a:lnTo>
                  <a:lnTo>
                    <a:pt x="13622" y="4634"/>
                  </a:lnTo>
                  <a:lnTo>
                    <a:pt x="13528" y="4565"/>
                  </a:lnTo>
                  <a:lnTo>
                    <a:pt x="13437" y="4496"/>
                  </a:lnTo>
                  <a:lnTo>
                    <a:pt x="13348" y="4430"/>
                  </a:lnTo>
                  <a:lnTo>
                    <a:pt x="13259" y="4364"/>
                  </a:lnTo>
                  <a:lnTo>
                    <a:pt x="13172" y="4299"/>
                  </a:lnTo>
                  <a:lnTo>
                    <a:pt x="13085" y="4234"/>
                  </a:lnTo>
                  <a:lnTo>
                    <a:pt x="12999" y="4170"/>
                  </a:lnTo>
                  <a:lnTo>
                    <a:pt x="12913" y="4107"/>
                  </a:lnTo>
                  <a:lnTo>
                    <a:pt x="12826" y="4043"/>
                  </a:lnTo>
                  <a:lnTo>
                    <a:pt x="12738" y="3980"/>
                  </a:lnTo>
                  <a:lnTo>
                    <a:pt x="12650" y="3916"/>
                  </a:lnTo>
                  <a:lnTo>
                    <a:pt x="12559" y="3852"/>
                  </a:lnTo>
                  <a:lnTo>
                    <a:pt x="12468" y="3787"/>
                  </a:lnTo>
                  <a:lnTo>
                    <a:pt x="12373" y="3722"/>
                  </a:lnTo>
                  <a:lnTo>
                    <a:pt x="12276" y="3655"/>
                  </a:lnTo>
                  <a:lnTo>
                    <a:pt x="12177" y="3589"/>
                  </a:lnTo>
                  <a:lnTo>
                    <a:pt x="12083" y="3525"/>
                  </a:lnTo>
                  <a:lnTo>
                    <a:pt x="11988" y="3463"/>
                  </a:lnTo>
                  <a:lnTo>
                    <a:pt x="11893" y="3402"/>
                  </a:lnTo>
                  <a:lnTo>
                    <a:pt x="11798" y="3340"/>
                  </a:lnTo>
                  <a:lnTo>
                    <a:pt x="11702" y="3280"/>
                  </a:lnTo>
                  <a:lnTo>
                    <a:pt x="11606" y="3219"/>
                  </a:lnTo>
                  <a:lnTo>
                    <a:pt x="11509" y="3158"/>
                  </a:lnTo>
                  <a:lnTo>
                    <a:pt x="11411" y="3097"/>
                  </a:lnTo>
                  <a:lnTo>
                    <a:pt x="11318" y="3037"/>
                  </a:lnTo>
                  <a:lnTo>
                    <a:pt x="11222" y="2979"/>
                  </a:lnTo>
                  <a:lnTo>
                    <a:pt x="11125" y="2920"/>
                  </a:lnTo>
                  <a:lnTo>
                    <a:pt x="11028" y="2863"/>
                  </a:lnTo>
                  <a:lnTo>
                    <a:pt x="10930" y="2806"/>
                  </a:lnTo>
                  <a:lnTo>
                    <a:pt x="10831" y="2749"/>
                  </a:lnTo>
                  <a:lnTo>
                    <a:pt x="10732" y="2692"/>
                  </a:lnTo>
                  <a:lnTo>
                    <a:pt x="10631" y="2635"/>
                  </a:lnTo>
                  <a:lnTo>
                    <a:pt x="10529" y="2579"/>
                  </a:lnTo>
                  <a:lnTo>
                    <a:pt x="10427" y="2523"/>
                  </a:lnTo>
                  <a:lnTo>
                    <a:pt x="10326" y="2468"/>
                  </a:lnTo>
                  <a:lnTo>
                    <a:pt x="10223" y="2413"/>
                  </a:lnTo>
                  <a:lnTo>
                    <a:pt x="10120" y="2359"/>
                  </a:lnTo>
                  <a:lnTo>
                    <a:pt x="10015" y="2305"/>
                  </a:lnTo>
                  <a:lnTo>
                    <a:pt x="9911" y="2251"/>
                  </a:lnTo>
                  <a:lnTo>
                    <a:pt x="9807" y="2198"/>
                  </a:lnTo>
                  <a:lnTo>
                    <a:pt x="9735" y="2162"/>
                  </a:lnTo>
                  <a:lnTo>
                    <a:pt x="9660" y="2124"/>
                  </a:lnTo>
                  <a:lnTo>
                    <a:pt x="9583" y="2086"/>
                  </a:lnTo>
                  <a:lnTo>
                    <a:pt x="9504" y="2047"/>
                  </a:lnTo>
                  <a:lnTo>
                    <a:pt x="9423" y="2010"/>
                  </a:lnTo>
                  <a:lnTo>
                    <a:pt x="9340" y="1971"/>
                  </a:lnTo>
                  <a:lnTo>
                    <a:pt x="9258" y="1932"/>
                  </a:lnTo>
                  <a:lnTo>
                    <a:pt x="9174" y="1893"/>
                  </a:lnTo>
                  <a:lnTo>
                    <a:pt x="9091" y="1855"/>
                  </a:lnTo>
                  <a:lnTo>
                    <a:pt x="9006" y="1816"/>
                  </a:lnTo>
                  <a:lnTo>
                    <a:pt x="8923" y="1780"/>
                  </a:lnTo>
                  <a:lnTo>
                    <a:pt x="8840" y="1743"/>
                  </a:lnTo>
                  <a:lnTo>
                    <a:pt x="8759" y="1707"/>
                  </a:lnTo>
                  <a:lnTo>
                    <a:pt x="8679" y="1673"/>
                  </a:lnTo>
                  <a:lnTo>
                    <a:pt x="8600" y="1640"/>
                  </a:lnTo>
                  <a:lnTo>
                    <a:pt x="8523" y="1608"/>
                  </a:lnTo>
                  <a:lnTo>
                    <a:pt x="8472" y="1587"/>
                  </a:lnTo>
                  <a:lnTo>
                    <a:pt x="8417" y="1562"/>
                  </a:lnTo>
                  <a:lnTo>
                    <a:pt x="8360" y="1537"/>
                  </a:lnTo>
                  <a:lnTo>
                    <a:pt x="8300" y="1511"/>
                  </a:lnTo>
                  <a:lnTo>
                    <a:pt x="8242" y="1485"/>
                  </a:lnTo>
                  <a:lnTo>
                    <a:pt x="8184" y="1461"/>
                  </a:lnTo>
                  <a:lnTo>
                    <a:pt x="8156" y="1451"/>
                  </a:lnTo>
                  <a:lnTo>
                    <a:pt x="8129" y="1442"/>
                  </a:lnTo>
                  <a:lnTo>
                    <a:pt x="8102" y="1433"/>
                  </a:lnTo>
                  <a:lnTo>
                    <a:pt x="8078" y="14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grpSp>
      <p:sp>
        <p:nvSpPr>
          <p:cNvPr id="32" name="TextBox 31">
            <a:extLst>
              <a:ext uri="{FF2B5EF4-FFF2-40B4-BE49-F238E27FC236}">
                <a16:creationId xmlns:a16="http://schemas.microsoft.com/office/drawing/2014/main" id="{47511120-170B-4079-A9A0-226C6DC00A6C}"/>
              </a:ext>
            </a:extLst>
          </p:cNvPr>
          <p:cNvSpPr txBox="1"/>
          <p:nvPr/>
        </p:nvSpPr>
        <p:spPr>
          <a:xfrm>
            <a:off x="1016410" y="1234191"/>
            <a:ext cx="4831940" cy="1215717"/>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Poppins SemiBold" panose="02000000000000000000" pitchFamily="2" charset="0"/>
                <a:ea typeface="+mn-ea"/>
                <a:cs typeface="+mn-cs"/>
              </a:rPr>
              <a:t>Over 80+ Student Companies</a:t>
            </a:r>
          </a:p>
        </p:txBody>
      </p:sp>
      <p:grpSp>
        <p:nvGrpSpPr>
          <p:cNvPr id="24" name="Group 23">
            <a:extLst>
              <a:ext uri="{FF2B5EF4-FFF2-40B4-BE49-F238E27FC236}">
                <a16:creationId xmlns:a16="http://schemas.microsoft.com/office/drawing/2014/main" id="{4001100B-CE75-4728-B04C-CEDEF120F02F}"/>
              </a:ext>
            </a:extLst>
          </p:cNvPr>
          <p:cNvGrpSpPr/>
          <p:nvPr/>
        </p:nvGrpSpPr>
        <p:grpSpPr>
          <a:xfrm>
            <a:off x="10756699" y="560439"/>
            <a:ext cx="837782" cy="798327"/>
            <a:chOff x="10065376" y="1017178"/>
            <a:chExt cx="837782" cy="798327"/>
          </a:xfrm>
        </p:grpSpPr>
        <p:sp>
          <p:nvSpPr>
            <p:cNvPr id="34" name="TextBox 33">
              <a:extLst>
                <a:ext uri="{FF2B5EF4-FFF2-40B4-BE49-F238E27FC236}">
                  <a16:creationId xmlns:a16="http://schemas.microsoft.com/office/drawing/2014/main" id="{170A7C0E-AF9E-43E3-BB14-4D0483EF511E}"/>
                </a:ext>
              </a:extLst>
            </p:cNvPr>
            <p:cNvSpPr txBox="1"/>
            <p:nvPr/>
          </p:nvSpPr>
          <p:spPr>
            <a:xfrm>
              <a:off x="10065376" y="1017178"/>
              <a:ext cx="83778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Poppins SemiBold" panose="02000000000000000000" pitchFamily="2" charset="0"/>
                  <a:ea typeface="+mn-ea"/>
                  <a:cs typeface="+mn-cs"/>
                </a:rPr>
                <a:t>24</a:t>
              </a:r>
            </a:p>
          </p:txBody>
        </p:sp>
        <p:sp>
          <p:nvSpPr>
            <p:cNvPr id="35" name="Rectangle 34">
              <a:extLst>
                <a:ext uri="{FF2B5EF4-FFF2-40B4-BE49-F238E27FC236}">
                  <a16:creationId xmlns:a16="http://schemas.microsoft.com/office/drawing/2014/main" id="{015AB37B-9383-4A88-B825-3645CD403E1C}"/>
                </a:ext>
              </a:extLst>
            </p:cNvPr>
            <p:cNvSpPr/>
            <p:nvPr/>
          </p:nvSpPr>
          <p:spPr>
            <a:xfrm>
              <a:off x="10065376" y="1464640"/>
              <a:ext cx="837782" cy="350865"/>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SEPT</a:t>
              </a:r>
            </a:p>
          </p:txBody>
        </p:sp>
      </p:grpSp>
      <p:grpSp>
        <p:nvGrpSpPr>
          <p:cNvPr id="2" name="Group 1">
            <a:extLst>
              <a:ext uri="{FF2B5EF4-FFF2-40B4-BE49-F238E27FC236}">
                <a16:creationId xmlns:a16="http://schemas.microsoft.com/office/drawing/2014/main" id="{647E1D7A-083E-4D78-BC54-3B67B03E66E7}"/>
              </a:ext>
            </a:extLst>
          </p:cNvPr>
          <p:cNvGrpSpPr/>
          <p:nvPr/>
        </p:nvGrpSpPr>
        <p:grpSpPr>
          <a:xfrm>
            <a:off x="7520558" y="426809"/>
            <a:ext cx="4204410" cy="2812002"/>
            <a:chOff x="7520558" y="426809"/>
            <a:chExt cx="4204410" cy="2812002"/>
          </a:xfrm>
        </p:grpSpPr>
        <p:pic>
          <p:nvPicPr>
            <p:cNvPr id="26" name="Picture 25" descr="Diagram&#10;&#10;Description automatically generated">
              <a:extLst>
                <a:ext uri="{FF2B5EF4-FFF2-40B4-BE49-F238E27FC236}">
                  <a16:creationId xmlns:a16="http://schemas.microsoft.com/office/drawing/2014/main" id="{A5FDB0AB-8E30-427E-A1C0-02903C2D93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20558" y="431791"/>
              <a:ext cx="1397833" cy="1400629"/>
            </a:xfrm>
            <a:prstGeom prst="rect">
              <a:avLst/>
            </a:prstGeom>
          </p:spPr>
        </p:pic>
        <p:pic>
          <p:nvPicPr>
            <p:cNvPr id="33" name="Picture 32" descr="A picture containing person, indoor, holding, person&#10;&#10;Description automatically generated">
              <a:extLst>
                <a:ext uri="{FF2B5EF4-FFF2-40B4-BE49-F238E27FC236}">
                  <a16:creationId xmlns:a16="http://schemas.microsoft.com/office/drawing/2014/main" id="{AA2FC29A-6283-4C15-9142-C207BBDE9D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0558" y="1831888"/>
              <a:ext cx="1397833" cy="1406220"/>
            </a:xfrm>
            <a:prstGeom prst="rect">
              <a:avLst/>
            </a:prstGeom>
          </p:spPr>
        </p:pic>
        <p:pic>
          <p:nvPicPr>
            <p:cNvPr id="47" name="Picture 46" descr="A variety of fresh vegetables on a table&#10;&#10;Description automatically generated">
              <a:extLst>
                <a:ext uri="{FF2B5EF4-FFF2-40B4-BE49-F238E27FC236}">
                  <a16:creationId xmlns:a16="http://schemas.microsoft.com/office/drawing/2014/main" id="{4974BFD8-0865-4846-9AD9-44BA2A9AA6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18391" y="426809"/>
              <a:ext cx="1397302" cy="1412094"/>
            </a:xfrm>
            <a:prstGeom prst="rect">
              <a:avLst/>
            </a:prstGeom>
          </p:spPr>
        </p:pic>
        <p:pic>
          <p:nvPicPr>
            <p:cNvPr id="53" name="Picture 52" descr="A picture containing outdoor, person&#10;&#10;Description automatically generated">
              <a:extLst>
                <a:ext uri="{FF2B5EF4-FFF2-40B4-BE49-F238E27FC236}">
                  <a16:creationId xmlns:a16="http://schemas.microsoft.com/office/drawing/2014/main" id="{FD74CCA1-8706-4296-A191-6071C175AFF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18391" y="1838714"/>
              <a:ext cx="1397302" cy="1400097"/>
            </a:xfrm>
            <a:prstGeom prst="rect">
              <a:avLst/>
            </a:prstGeom>
          </p:spPr>
        </p:pic>
        <p:pic>
          <p:nvPicPr>
            <p:cNvPr id="55" name="Picture 54" descr="A picture containing cup, plate, table, coffee&#10;&#10;Description automatically generated">
              <a:extLst>
                <a:ext uri="{FF2B5EF4-FFF2-40B4-BE49-F238E27FC236}">
                  <a16:creationId xmlns:a16="http://schemas.microsoft.com/office/drawing/2014/main" id="{CA492952-5C03-4662-8142-6547B28E424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15693" y="431791"/>
              <a:ext cx="1397302" cy="1397302"/>
            </a:xfrm>
            <a:prstGeom prst="rect">
              <a:avLst/>
            </a:prstGeom>
          </p:spPr>
        </p:pic>
        <p:pic>
          <p:nvPicPr>
            <p:cNvPr id="57" name="Picture 56" descr="A picture containing calendar&#10;&#10;Description automatically generated">
              <a:extLst>
                <a:ext uri="{FF2B5EF4-FFF2-40B4-BE49-F238E27FC236}">
                  <a16:creationId xmlns:a16="http://schemas.microsoft.com/office/drawing/2014/main" id="{101E8053-2BA4-4C70-8A01-556483643F4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15693" y="1826015"/>
              <a:ext cx="1409275" cy="1412094"/>
            </a:xfrm>
            <a:prstGeom prst="rect">
              <a:avLst/>
            </a:prstGeom>
          </p:spPr>
        </p:pic>
      </p:grpSp>
      <p:grpSp>
        <p:nvGrpSpPr>
          <p:cNvPr id="3" name="Group 2">
            <a:extLst>
              <a:ext uri="{FF2B5EF4-FFF2-40B4-BE49-F238E27FC236}">
                <a16:creationId xmlns:a16="http://schemas.microsoft.com/office/drawing/2014/main" id="{D5E5F9BD-B519-4E8A-9E98-01B62D3DF45B}"/>
              </a:ext>
            </a:extLst>
          </p:cNvPr>
          <p:cNvGrpSpPr/>
          <p:nvPr/>
        </p:nvGrpSpPr>
        <p:grpSpPr>
          <a:xfrm>
            <a:off x="406400" y="3454400"/>
            <a:ext cx="10178242" cy="2876929"/>
            <a:chOff x="406400" y="3454400"/>
            <a:chExt cx="10178242" cy="2876929"/>
          </a:xfrm>
        </p:grpSpPr>
        <p:pic>
          <p:nvPicPr>
            <p:cNvPr id="59" name="Picture 58" descr="A close up of a logo&#10;&#10;Description automatically generated">
              <a:extLst>
                <a:ext uri="{FF2B5EF4-FFF2-40B4-BE49-F238E27FC236}">
                  <a16:creationId xmlns:a16="http://schemas.microsoft.com/office/drawing/2014/main" id="{5B63D54A-7605-4606-BED2-B3F8D36E42B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6400" y="3454400"/>
              <a:ext cx="1421992" cy="1421992"/>
            </a:xfrm>
            <a:prstGeom prst="rect">
              <a:avLst/>
            </a:prstGeom>
          </p:spPr>
        </p:pic>
        <p:pic>
          <p:nvPicPr>
            <p:cNvPr id="61" name="Picture 60" descr="A picture containing text&#10;&#10;Description automatically generated">
              <a:extLst>
                <a:ext uri="{FF2B5EF4-FFF2-40B4-BE49-F238E27FC236}">
                  <a16:creationId xmlns:a16="http://schemas.microsoft.com/office/drawing/2014/main" id="{6B8DDD07-CBC0-4A0A-BAEC-D805F900FC5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06400" y="4876745"/>
              <a:ext cx="1451681" cy="1454584"/>
            </a:xfrm>
            <a:prstGeom prst="rect">
              <a:avLst/>
            </a:prstGeom>
          </p:spPr>
        </p:pic>
        <p:pic>
          <p:nvPicPr>
            <p:cNvPr id="65" name="Picture 64" descr="A sign on a rock&#10;&#10;Description automatically generated">
              <a:extLst>
                <a:ext uri="{FF2B5EF4-FFF2-40B4-BE49-F238E27FC236}">
                  <a16:creationId xmlns:a16="http://schemas.microsoft.com/office/drawing/2014/main" id="{8855210A-5D26-47FD-BB66-CA9A2C579DD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28392" y="3454400"/>
              <a:ext cx="1484274" cy="1484274"/>
            </a:xfrm>
            <a:prstGeom prst="rect">
              <a:avLst/>
            </a:prstGeom>
          </p:spPr>
        </p:pic>
        <p:pic>
          <p:nvPicPr>
            <p:cNvPr id="67" name="Picture 66" descr="A sign over a metal fence&#10;&#10;Description automatically generated">
              <a:extLst>
                <a:ext uri="{FF2B5EF4-FFF2-40B4-BE49-F238E27FC236}">
                  <a16:creationId xmlns:a16="http://schemas.microsoft.com/office/drawing/2014/main" id="{F3A4838D-C927-41A6-A253-88F4A722773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58081" y="4876744"/>
              <a:ext cx="1454585" cy="1454585"/>
            </a:xfrm>
            <a:prstGeom prst="rect">
              <a:avLst/>
            </a:prstGeom>
          </p:spPr>
        </p:pic>
        <p:pic>
          <p:nvPicPr>
            <p:cNvPr id="69" name="Picture 68" descr="A picture containing calendar&#10;&#10;Description automatically generated">
              <a:extLst>
                <a:ext uri="{FF2B5EF4-FFF2-40B4-BE49-F238E27FC236}">
                  <a16:creationId xmlns:a16="http://schemas.microsoft.com/office/drawing/2014/main" id="{592B6602-C79D-40B9-A775-B24374CB2B2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309762" y="3454400"/>
              <a:ext cx="1419691" cy="1419691"/>
            </a:xfrm>
            <a:prstGeom prst="rect">
              <a:avLst/>
            </a:prstGeom>
          </p:spPr>
        </p:pic>
        <p:pic>
          <p:nvPicPr>
            <p:cNvPr id="71" name="Picture 70" descr="A close up of a sign&#10;&#10;Description automatically generated">
              <a:extLst>
                <a:ext uri="{FF2B5EF4-FFF2-40B4-BE49-F238E27FC236}">
                  <a16:creationId xmlns:a16="http://schemas.microsoft.com/office/drawing/2014/main" id="{857B92DE-E25E-4653-A545-7903324DDDA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280074" y="4847055"/>
              <a:ext cx="1449380" cy="1484274"/>
            </a:xfrm>
            <a:prstGeom prst="rect">
              <a:avLst/>
            </a:prstGeom>
          </p:spPr>
        </p:pic>
        <p:pic>
          <p:nvPicPr>
            <p:cNvPr id="73" name="Picture 72" descr="A close up of a plate of food&#10;&#10;Description automatically generated">
              <a:extLst>
                <a:ext uri="{FF2B5EF4-FFF2-40B4-BE49-F238E27FC236}">
                  <a16:creationId xmlns:a16="http://schemas.microsoft.com/office/drawing/2014/main" id="{F2860FD6-85BC-4F77-A910-81DC1D2E1E6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729453" y="3454400"/>
              <a:ext cx="1446487" cy="1449380"/>
            </a:xfrm>
            <a:prstGeom prst="rect">
              <a:avLst/>
            </a:prstGeom>
          </p:spPr>
        </p:pic>
        <p:pic>
          <p:nvPicPr>
            <p:cNvPr id="75" name="Picture 74" descr="A picture containing bottle, table, sitting, front&#10;&#10;Description automatically generated">
              <a:extLst>
                <a:ext uri="{FF2B5EF4-FFF2-40B4-BE49-F238E27FC236}">
                  <a16:creationId xmlns:a16="http://schemas.microsoft.com/office/drawing/2014/main" id="{BC03D53D-6DD1-44A1-B47F-226DDF910B75}"/>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732794" y="4898245"/>
              <a:ext cx="1451680" cy="1433084"/>
            </a:xfrm>
            <a:prstGeom prst="rect">
              <a:avLst/>
            </a:prstGeom>
          </p:spPr>
        </p:pic>
        <p:pic>
          <p:nvPicPr>
            <p:cNvPr id="79" name="Picture 78" descr="A close up of a sign&#10;&#10;Description automatically generated">
              <a:extLst>
                <a:ext uri="{FF2B5EF4-FFF2-40B4-BE49-F238E27FC236}">
                  <a16:creationId xmlns:a16="http://schemas.microsoft.com/office/drawing/2014/main" id="{E094E324-1B85-4EEA-BD23-6E6E711A5BA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178240" y="3454400"/>
              <a:ext cx="1375264" cy="1449379"/>
            </a:xfrm>
            <a:prstGeom prst="rect">
              <a:avLst/>
            </a:prstGeom>
          </p:spPr>
        </p:pic>
        <p:pic>
          <p:nvPicPr>
            <p:cNvPr id="81" name="Picture 80" descr="Logo&#10;&#10;Description automatically generated">
              <a:extLst>
                <a:ext uri="{FF2B5EF4-FFF2-40B4-BE49-F238E27FC236}">
                  <a16:creationId xmlns:a16="http://schemas.microsoft.com/office/drawing/2014/main" id="{933D8A67-2C43-41D0-BC49-3488946E1052}"/>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179612" y="4899620"/>
              <a:ext cx="1445115" cy="1431709"/>
            </a:xfrm>
            <a:prstGeom prst="rect">
              <a:avLst/>
            </a:prstGeom>
          </p:spPr>
        </p:pic>
        <p:pic>
          <p:nvPicPr>
            <p:cNvPr id="83" name="Picture 82" descr="A picture containing indoor, table, cup, sitting&#10;&#10;Description automatically generated">
              <a:extLst>
                <a:ext uri="{FF2B5EF4-FFF2-40B4-BE49-F238E27FC236}">
                  <a16:creationId xmlns:a16="http://schemas.microsoft.com/office/drawing/2014/main" id="{AA953297-D674-4E31-A7BC-D8B9FE4A79B6}"/>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553504" y="3454400"/>
              <a:ext cx="1518041" cy="1521077"/>
            </a:xfrm>
            <a:prstGeom prst="rect">
              <a:avLst/>
            </a:prstGeom>
          </p:spPr>
        </p:pic>
        <p:pic>
          <p:nvPicPr>
            <p:cNvPr id="85" name="Picture 84" descr="A sign in front of a curtain&#10;&#10;Description automatically generated">
              <a:extLst>
                <a:ext uri="{FF2B5EF4-FFF2-40B4-BE49-F238E27FC236}">
                  <a16:creationId xmlns:a16="http://schemas.microsoft.com/office/drawing/2014/main" id="{2969E3A8-46CF-4D9E-BA81-A9E758C5820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553504" y="4964932"/>
              <a:ext cx="1518041" cy="1366397"/>
            </a:xfrm>
            <a:prstGeom prst="rect">
              <a:avLst/>
            </a:prstGeom>
          </p:spPr>
        </p:pic>
        <p:pic>
          <p:nvPicPr>
            <p:cNvPr id="87" name="Picture 86" descr="Logo&#10;&#10;Description automatically generated">
              <a:extLst>
                <a:ext uri="{FF2B5EF4-FFF2-40B4-BE49-F238E27FC236}">
                  <a16:creationId xmlns:a16="http://schemas.microsoft.com/office/drawing/2014/main" id="{4AAC7021-12A2-4A46-9D65-4D74058A0EE8}"/>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9066601" y="3454400"/>
              <a:ext cx="1518041" cy="1521077"/>
            </a:xfrm>
            <a:prstGeom prst="rect">
              <a:avLst/>
            </a:prstGeom>
          </p:spPr>
        </p:pic>
        <p:pic>
          <p:nvPicPr>
            <p:cNvPr id="89" name="Picture 88" descr="A picture containing device&#10;&#10;Description automatically generated">
              <a:extLst>
                <a:ext uri="{FF2B5EF4-FFF2-40B4-BE49-F238E27FC236}">
                  <a16:creationId xmlns:a16="http://schemas.microsoft.com/office/drawing/2014/main" id="{4F21804D-F294-4B95-9174-8477ED6DFB52}"/>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9066601" y="4967332"/>
              <a:ext cx="1518041" cy="1363997"/>
            </a:xfrm>
            <a:prstGeom prst="rect">
              <a:avLst/>
            </a:prstGeom>
          </p:spPr>
        </p:pic>
      </p:grpSp>
    </p:spTree>
    <p:extLst>
      <p:ext uri="{BB962C8B-B14F-4D97-AF65-F5344CB8AC3E}">
        <p14:creationId xmlns:p14="http://schemas.microsoft.com/office/powerpoint/2010/main" val="276438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51"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4BAA532-330B-4EFA-81B2-8731AE5EA168}"/>
              </a:ext>
            </a:extLst>
          </p:cNvPr>
          <p:cNvSpPr/>
          <p:nvPr/>
        </p:nvSpPr>
        <p:spPr>
          <a:xfrm>
            <a:off x="-70454" y="514247"/>
            <a:ext cx="12192000" cy="6858000"/>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n>
                <a:solidFill>
                  <a:sysClr val="windowText" lastClr="000000"/>
                </a:solidFill>
              </a:ln>
            </a:endParaRPr>
          </a:p>
        </p:txBody>
      </p:sp>
      <p:sp>
        <p:nvSpPr>
          <p:cNvPr id="22" name="Oval 21">
            <a:extLst>
              <a:ext uri="{FF2B5EF4-FFF2-40B4-BE49-F238E27FC236}">
                <a16:creationId xmlns:a16="http://schemas.microsoft.com/office/drawing/2014/main" id="{EAE69875-6683-4D1A-9A7D-B8B71A7B5DAE}"/>
              </a:ext>
            </a:extLst>
          </p:cNvPr>
          <p:cNvSpPr/>
          <p:nvPr/>
        </p:nvSpPr>
        <p:spPr>
          <a:xfrm>
            <a:off x="-580019" y="5639314"/>
            <a:ext cx="2381890" cy="2381890"/>
          </a:xfrm>
          <a:prstGeom prst="ellipse">
            <a:avLst/>
          </a:prstGeom>
          <a:gradFill flip="none" rotWithShape="1">
            <a:gsLst>
              <a:gs pos="0">
                <a:srgbClr val="0070C0">
                  <a:alpha val="60000"/>
                </a:srgbClr>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Oval 22">
            <a:extLst>
              <a:ext uri="{FF2B5EF4-FFF2-40B4-BE49-F238E27FC236}">
                <a16:creationId xmlns:a16="http://schemas.microsoft.com/office/drawing/2014/main" id="{36857566-283D-40A9-812E-F1128ABE1E36}"/>
              </a:ext>
            </a:extLst>
          </p:cNvPr>
          <p:cNvSpPr/>
          <p:nvPr/>
        </p:nvSpPr>
        <p:spPr>
          <a:xfrm>
            <a:off x="10582253" y="604548"/>
            <a:ext cx="2540416" cy="2540416"/>
          </a:xfrm>
          <a:prstGeom prst="ellipse">
            <a:avLst/>
          </a:prstGeom>
          <a:gradFill flip="none" rotWithShape="1">
            <a:gsLst>
              <a:gs pos="0">
                <a:srgbClr val="FDD25B"/>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3">
            <a:extLst>
              <a:ext uri="{FF2B5EF4-FFF2-40B4-BE49-F238E27FC236}">
                <a16:creationId xmlns:a16="http://schemas.microsoft.com/office/drawing/2014/main" id="{6BA1DAF8-7E17-45BC-8727-CE93BC946714}"/>
              </a:ext>
            </a:extLst>
          </p:cNvPr>
          <p:cNvSpPr/>
          <p:nvPr/>
        </p:nvSpPr>
        <p:spPr>
          <a:xfrm>
            <a:off x="198166" y="161008"/>
            <a:ext cx="442736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ENTREPRENEUR CLUB</a:t>
            </a:r>
          </a:p>
        </p:txBody>
      </p:sp>
      <p:pic>
        <p:nvPicPr>
          <p:cNvPr id="29" name="Graphic 28">
            <a:extLst>
              <a:ext uri="{FF2B5EF4-FFF2-40B4-BE49-F238E27FC236}">
                <a16:creationId xmlns:a16="http://schemas.microsoft.com/office/drawing/2014/main" id="{CAE32D13-DD2D-4195-A04E-AD8E99BC2F7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59251" y="119372"/>
            <a:ext cx="1093210" cy="306410"/>
          </a:xfrm>
          <a:prstGeom prst="rect">
            <a:avLst/>
          </a:prstGeom>
        </p:spPr>
      </p:pic>
      <p:grpSp>
        <p:nvGrpSpPr>
          <p:cNvPr id="71" name="Group 70">
            <a:extLst>
              <a:ext uri="{FF2B5EF4-FFF2-40B4-BE49-F238E27FC236}">
                <a16:creationId xmlns:a16="http://schemas.microsoft.com/office/drawing/2014/main" id="{6EB9F2C3-7697-4A6D-893A-663C5C7ADCA7}"/>
              </a:ext>
            </a:extLst>
          </p:cNvPr>
          <p:cNvGrpSpPr/>
          <p:nvPr/>
        </p:nvGrpSpPr>
        <p:grpSpPr>
          <a:xfrm>
            <a:off x="1974057" y="964604"/>
            <a:ext cx="8102978" cy="5893396"/>
            <a:chOff x="1390631" y="964604"/>
            <a:chExt cx="8102978" cy="5893396"/>
          </a:xfrm>
        </p:grpSpPr>
        <p:sp>
          <p:nvSpPr>
            <p:cNvPr id="32" name="TextBox 31">
              <a:extLst>
                <a:ext uri="{FF2B5EF4-FFF2-40B4-BE49-F238E27FC236}">
                  <a16:creationId xmlns:a16="http://schemas.microsoft.com/office/drawing/2014/main" id="{EADD62F3-2CBF-49B8-8574-26D997A365B5}"/>
                </a:ext>
              </a:extLst>
            </p:cNvPr>
            <p:cNvSpPr txBox="1"/>
            <p:nvPr/>
          </p:nvSpPr>
          <p:spPr>
            <a:xfrm>
              <a:off x="1390631" y="1554121"/>
              <a:ext cx="21047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bg1"/>
                  </a:solidFill>
                  <a:effectLst/>
                  <a:uLnTx/>
                  <a:uFillTx/>
                  <a:latin typeface="Open Sans"/>
                  <a:ea typeface="+mn-ea"/>
                  <a:cs typeface="+mn-cs"/>
                </a:rPr>
                <a:t>Funding</a:t>
              </a:r>
              <a:r>
                <a:rPr kumimoji="0" lang="en-GB" sz="2000" b="1" i="0" u="none" strike="noStrike" kern="1200" cap="none" spc="0" normalizeH="0" baseline="0" noProof="0">
                  <a:ln>
                    <a:noFill/>
                  </a:ln>
                  <a:solidFill>
                    <a:schemeClr val="bg1"/>
                  </a:solidFill>
                  <a:effectLst/>
                  <a:uLnTx/>
                  <a:uFillTx/>
                  <a:latin typeface="Open Sans"/>
                  <a:ea typeface="+mn-ea"/>
                  <a:cs typeface="+mn-cs"/>
                </a:rPr>
                <a:t> </a:t>
              </a:r>
              <a:endParaRPr kumimoji="0" lang="id-ID" sz="2000" b="1" i="0" u="none" strike="noStrike" kern="1200" cap="none" spc="0" normalizeH="0" baseline="0" noProof="0">
                <a:ln>
                  <a:noFill/>
                </a:ln>
                <a:solidFill>
                  <a:schemeClr val="bg1"/>
                </a:solidFill>
                <a:effectLst/>
                <a:uLnTx/>
                <a:uFillTx/>
                <a:latin typeface="Open Sans"/>
                <a:ea typeface="+mn-ea"/>
                <a:cs typeface="+mn-cs"/>
              </a:endParaRPr>
            </a:p>
          </p:txBody>
        </p:sp>
        <p:grpSp>
          <p:nvGrpSpPr>
            <p:cNvPr id="70" name="Group 69">
              <a:extLst>
                <a:ext uri="{FF2B5EF4-FFF2-40B4-BE49-F238E27FC236}">
                  <a16:creationId xmlns:a16="http://schemas.microsoft.com/office/drawing/2014/main" id="{D7E9BA50-2842-4116-96FA-9186B40BCF02}"/>
                </a:ext>
              </a:extLst>
            </p:cNvPr>
            <p:cNvGrpSpPr/>
            <p:nvPr/>
          </p:nvGrpSpPr>
          <p:grpSpPr>
            <a:xfrm>
              <a:off x="1502596" y="964604"/>
              <a:ext cx="7991013" cy="5893396"/>
              <a:chOff x="-131314" y="996549"/>
              <a:chExt cx="7991013" cy="5893396"/>
            </a:xfrm>
          </p:grpSpPr>
          <p:grpSp>
            <p:nvGrpSpPr>
              <p:cNvPr id="24" name="Group 23">
                <a:extLst>
                  <a:ext uri="{FF2B5EF4-FFF2-40B4-BE49-F238E27FC236}">
                    <a16:creationId xmlns:a16="http://schemas.microsoft.com/office/drawing/2014/main" id="{84E4945B-DBC1-4F89-9175-7E015FBA9FBD}"/>
                  </a:ext>
                </a:extLst>
              </p:cNvPr>
              <p:cNvGrpSpPr/>
              <p:nvPr/>
            </p:nvGrpSpPr>
            <p:grpSpPr>
              <a:xfrm>
                <a:off x="436988" y="996549"/>
                <a:ext cx="6742444" cy="5893396"/>
                <a:chOff x="2150347" y="822887"/>
                <a:chExt cx="6742444" cy="5893396"/>
              </a:xfrm>
            </p:grpSpPr>
            <p:pic>
              <p:nvPicPr>
                <p:cNvPr id="9" name="Graphic 8">
                  <a:extLst>
                    <a:ext uri="{FF2B5EF4-FFF2-40B4-BE49-F238E27FC236}">
                      <a16:creationId xmlns:a16="http://schemas.microsoft.com/office/drawing/2014/main" id="{F05B85CA-E10C-4F5E-A8F9-9D08858716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50347" y="822887"/>
                  <a:ext cx="6742444" cy="5893396"/>
                </a:xfrm>
                <a:prstGeom prst="rect">
                  <a:avLst/>
                </a:prstGeom>
              </p:spPr>
            </p:pic>
            <p:sp>
              <p:nvSpPr>
                <p:cNvPr id="49" name="TextBox 48">
                  <a:extLst>
                    <a:ext uri="{FF2B5EF4-FFF2-40B4-BE49-F238E27FC236}">
                      <a16:creationId xmlns:a16="http://schemas.microsoft.com/office/drawing/2014/main" id="{5B9216CB-4FC5-46D3-B9E2-8C81832FF827}"/>
                    </a:ext>
                  </a:extLst>
                </p:cNvPr>
                <p:cNvSpPr txBox="1"/>
                <p:nvPr/>
              </p:nvSpPr>
              <p:spPr>
                <a:xfrm>
                  <a:off x="3904632" y="2083905"/>
                  <a:ext cx="331510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bg1"/>
                      </a:solidFill>
                      <a:effectLst/>
                      <a:uLnTx/>
                      <a:uFillTx/>
                      <a:latin typeface="Roboto" panose="02000000000000000000"/>
                    </a:rPr>
                    <a:t>Entrepreneur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bg1"/>
                      </a:solidFill>
                      <a:effectLst/>
                      <a:uLnTx/>
                      <a:uFillTx/>
                      <a:latin typeface="Roboto" panose="02000000000000000000"/>
                    </a:rPr>
                    <a:t> Club</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800" b="1" i="0" u="none" strike="noStrike" kern="1200" cap="none" spc="0" normalizeH="0" baseline="0" noProof="0">
                    <a:ln>
                      <a:noFill/>
                    </a:ln>
                    <a:solidFill>
                      <a:schemeClr val="bg1"/>
                    </a:solidFill>
                    <a:effectLst/>
                    <a:uLnTx/>
                    <a:uFillTx/>
                    <a:latin typeface="Roboto" panose="02000000000000000000"/>
                  </a:endParaRPr>
                </a:p>
              </p:txBody>
            </p:sp>
            <p:sp>
              <p:nvSpPr>
                <p:cNvPr id="50" name="TextBox 49">
                  <a:extLst>
                    <a:ext uri="{FF2B5EF4-FFF2-40B4-BE49-F238E27FC236}">
                      <a16:creationId xmlns:a16="http://schemas.microsoft.com/office/drawing/2014/main" id="{2CF2894E-0E48-4FF3-8F9A-9694456FF248}"/>
                    </a:ext>
                  </a:extLst>
                </p:cNvPr>
                <p:cNvSpPr txBox="1"/>
                <p:nvPr/>
              </p:nvSpPr>
              <p:spPr>
                <a:xfrm>
                  <a:off x="2996293" y="3207449"/>
                  <a:ext cx="50505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Roboto" panose="02000000000000000000"/>
                    </a:rPr>
                    <a:t>Wrap-around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Roboto" panose="02000000000000000000"/>
                    </a:rPr>
                    <a:t> service</a:t>
                  </a:r>
                </a:p>
              </p:txBody>
            </p:sp>
          </p:grpSp>
          <p:sp>
            <p:nvSpPr>
              <p:cNvPr id="34" name="TextBox 33">
                <a:extLst>
                  <a:ext uri="{FF2B5EF4-FFF2-40B4-BE49-F238E27FC236}">
                    <a16:creationId xmlns:a16="http://schemas.microsoft.com/office/drawing/2014/main" id="{DECABBB8-4073-497A-891E-CC1ABF16594F}"/>
                  </a:ext>
                </a:extLst>
              </p:cNvPr>
              <p:cNvSpPr txBox="1"/>
              <p:nvPr/>
            </p:nvSpPr>
            <p:spPr>
              <a:xfrm>
                <a:off x="-131314" y="5024928"/>
                <a:ext cx="19700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Open Sans"/>
                    <a:ea typeface="+mn-ea"/>
                    <a:cs typeface="+mn-cs"/>
                  </a:rPr>
                  <a:t>Workshops</a:t>
                </a:r>
                <a:r>
                  <a:rPr kumimoji="0" lang="en-GB" b="1" i="0" u="none" strike="noStrike" kern="1200" cap="none" spc="0" normalizeH="0" baseline="0" noProof="0">
                    <a:ln>
                      <a:noFill/>
                    </a:ln>
                    <a:solidFill>
                      <a:schemeClr val="bg1"/>
                    </a:solidFill>
                    <a:effectLst/>
                    <a:uLnTx/>
                    <a:uFillTx/>
                    <a:latin typeface="Open Sans"/>
                    <a:ea typeface="+mn-ea"/>
                    <a:cs typeface="+mn-cs"/>
                  </a:rPr>
                  <a:t> &amp; Talks </a:t>
                </a:r>
                <a:endParaRPr kumimoji="0" lang="id-ID" b="1" i="0" u="none" strike="noStrike" kern="1200" cap="none" spc="0" normalizeH="0" baseline="0" noProof="0">
                  <a:ln>
                    <a:noFill/>
                  </a:ln>
                  <a:solidFill>
                    <a:schemeClr val="bg1"/>
                  </a:solidFill>
                  <a:effectLst/>
                  <a:uLnTx/>
                  <a:uFillTx/>
                  <a:latin typeface="Open Sans"/>
                  <a:ea typeface="+mn-ea"/>
                  <a:cs typeface="+mn-cs"/>
                </a:endParaRPr>
              </a:p>
            </p:txBody>
          </p:sp>
          <p:sp>
            <p:nvSpPr>
              <p:cNvPr id="36" name="TextBox 35">
                <a:extLst>
                  <a:ext uri="{FF2B5EF4-FFF2-40B4-BE49-F238E27FC236}">
                    <a16:creationId xmlns:a16="http://schemas.microsoft.com/office/drawing/2014/main" id="{45B2945A-BE01-4E01-8846-7BE4F28CE289}"/>
                  </a:ext>
                </a:extLst>
              </p:cNvPr>
              <p:cNvSpPr txBox="1"/>
              <p:nvPr/>
            </p:nvSpPr>
            <p:spPr>
              <a:xfrm>
                <a:off x="5754916" y="3351708"/>
                <a:ext cx="210478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bg1"/>
                    </a:solidFill>
                    <a:effectLst/>
                    <a:uLnTx/>
                    <a:uFillTx/>
                    <a:latin typeface="Open Sans"/>
                    <a:ea typeface="+mn-ea"/>
                    <a:cs typeface="+mn-cs"/>
                  </a:rPr>
                  <a:t>Mentoring </a:t>
                </a:r>
                <a:endParaRPr kumimoji="0" lang="id-ID" b="1" i="0" u="none" strike="noStrike" kern="1200" cap="none" spc="0" normalizeH="0" baseline="0" noProof="0">
                  <a:ln>
                    <a:noFill/>
                  </a:ln>
                  <a:solidFill>
                    <a:schemeClr val="bg1"/>
                  </a:solidFill>
                  <a:effectLst/>
                  <a:uLnTx/>
                  <a:uFillTx/>
                  <a:latin typeface="Open Sans"/>
                  <a:ea typeface="+mn-ea"/>
                  <a:cs typeface="+mn-cs"/>
                </a:endParaRPr>
              </a:p>
            </p:txBody>
          </p:sp>
          <p:sp>
            <p:nvSpPr>
              <p:cNvPr id="54" name="TextBox 53">
                <a:extLst>
                  <a:ext uri="{FF2B5EF4-FFF2-40B4-BE49-F238E27FC236}">
                    <a16:creationId xmlns:a16="http://schemas.microsoft.com/office/drawing/2014/main" id="{F6014DBF-9C3B-444A-9058-FDA0291A6C72}"/>
                  </a:ext>
                </a:extLst>
              </p:cNvPr>
              <p:cNvSpPr txBox="1"/>
              <p:nvPr/>
            </p:nvSpPr>
            <p:spPr>
              <a:xfrm>
                <a:off x="-70454" y="3410514"/>
                <a:ext cx="19700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bg1"/>
                    </a:solidFill>
                    <a:effectLst/>
                    <a:uLnTx/>
                    <a:uFillTx/>
                    <a:latin typeface="Open Sans"/>
                    <a:ea typeface="+mn-ea"/>
                    <a:cs typeface="+mn-cs"/>
                  </a:rPr>
                  <a:t>Trading Opportunities</a:t>
                </a:r>
                <a:endParaRPr kumimoji="0" lang="id-ID" b="1" i="0" u="none" strike="noStrike" kern="1200" cap="none" spc="0" normalizeH="0" baseline="0" noProof="0">
                  <a:ln>
                    <a:noFill/>
                  </a:ln>
                  <a:solidFill>
                    <a:schemeClr val="bg1"/>
                  </a:solidFill>
                  <a:effectLst/>
                  <a:uLnTx/>
                  <a:uFillTx/>
                  <a:latin typeface="Open Sans"/>
                  <a:ea typeface="+mn-ea"/>
                  <a:cs typeface="+mn-cs"/>
                </a:endParaRPr>
              </a:p>
            </p:txBody>
          </p:sp>
          <p:sp>
            <p:nvSpPr>
              <p:cNvPr id="67" name="TextBox 66">
                <a:extLst>
                  <a:ext uri="{FF2B5EF4-FFF2-40B4-BE49-F238E27FC236}">
                    <a16:creationId xmlns:a16="http://schemas.microsoft.com/office/drawing/2014/main" id="{F76084F7-3405-4176-BE31-51DDD70AE61C}"/>
                  </a:ext>
                </a:extLst>
              </p:cNvPr>
              <p:cNvSpPr txBox="1"/>
              <p:nvPr/>
            </p:nvSpPr>
            <p:spPr>
              <a:xfrm>
                <a:off x="5754916" y="1666153"/>
                <a:ext cx="2104783" cy="36933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bg1"/>
                    </a:solidFill>
                    <a:effectLst/>
                    <a:uLnTx/>
                    <a:uFillTx/>
                    <a:latin typeface="Open Sans"/>
                    <a:ea typeface="+mn-ea"/>
                    <a:cs typeface="+mn-cs"/>
                  </a:rPr>
                  <a:t>Networking</a:t>
                </a:r>
              </a:p>
            </p:txBody>
          </p:sp>
          <p:sp>
            <p:nvSpPr>
              <p:cNvPr id="69" name="TextBox 68">
                <a:extLst>
                  <a:ext uri="{FF2B5EF4-FFF2-40B4-BE49-F238E27FC236}">
                    <a16:creationId xmlns:a16="http://schemas.microsoft.com/office/drawing/2014/main" id="{9E2B5C02-575D-4B2F-970B-58100F3D4F14}"/>
                  </a:ext>
                </a:extLst>
              </p:cNvPr>
              <p:cNvSpPr txBox="1"/>
              <p:nvPr/>
            </p:nvSpPr>
            <p:spPr>
              <a:xfrm>
                <a:off x="5754915" y="5039560"/>
                <a:ext cx="21047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bg1"/>
                    </a:solidFill>
                    <a:effectLst/>
                    <a:uLnTx/>
                    <a:uFillTx/>
                    <a:latin typeface="Open Sans"/>
                    <a:ea typeface="+mn-ea"/>
                    <a:cs typeface="+mn-cs"/>
                  </a:rPr>
                  <a:t>Marketing</a:t>
                </a:r>
                <a:r>
                  <a:rPr kumimoji="0" lang="en-GB" sz="2000" b="1" i="0" u="none" strike="noStrike" kern="1200" cap="none" spc="0" normalizeH="0" baseline="0" noProof="0">
                    <a:ln>
                      <a:noFill/>
                    </a:ln>
                    <a:solidFill>
                      <a:schemeClr val="bg1"/>
                    </a:solidFill>
                    <a:effectLst/>
                    <a:uLnTx/>
                    <a:uFillTx/>
                    <a:latin typeface="Open Sans"/>
                    <a:ea typeface="+mn-ea"/>
                    <a:cs typeface="+mn-cs"/>
                  </a:rPr>
                  <a:t>  </a:t>
                </a:r>
                <a:endParaRPr kumimoji="0" lang="id-ID" sz="2000" b="1" i="0" u="none" strike="noStrike" kern="1200" cap="none" spc="0" normalizeH="0" baseline="0" noProof="0">
                  <a:ln>
                    <a:noFill/>
                  </a:ln>
                  <a:solidFill>
                    <a:schemeClr val="bg1"/>
                  </a:solidFill>
                  <a:effectLst/>
                  <a:uLnTx/>
                  <a:uFillTx/>
                  <a:latin typeface="Open Sans"/>
                  <a:ea typeface="+mn-ea"/>
                  <a:cs typeface="+mn-cs"/>
                </a:endParaRPr>
              </a:p>
            </p:txBody>
          </p:sp>
        </p:grpSp>
      </p:grpSp>
      <p:sp>
        <p:nvSpPr>
          <p:cNvPr id="73" name="TextBox 72">
            <a:extLst>
              <a:ext uri="{FF2B5EF4-FFF2-40B4-BE49-F238E27FC236}">
                <a16:creationId xmlns:a16="http://schemas.microsoft.com/office/drawing/2014/main" id="{2FF7B96B-ADFE-47C6-AAAF-AE027E6FC908}"/>
              </a:ext>
            </a:extLst>
          </p:cNvPr>
          <p:cNvSpPr txBox="1"/>
          <p:nvPr/>
        </p:nvSpPr>
        <p:spPr>
          <a:xfrm>
            <a:off x="1" y="125198"/>
            <a:ext cx="12192000"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spTree>
    <p:extLst>
      <p:ext uri="{BB962C8B-B14F-4D97-AF65-F5344CB8AC3E}">
        <p14:creationId xmlns:p14="http://schemas.microsoft.com/office/powerpoint/2010/main" val="2672977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10B7E62-57AF-48B6-9420-EDC55EB20886}"/>
              </a:ext>
            </a:extLst>
          </p:cNvPr>
          <p:cNvSpPr txBox="1"/>
          <p:nvPr/>
        </p:nvSpPr>
        <p:spPr>
          <a:xfrm>
            <a:off x="725972" y="1365289"/>
            <a:ext cx="4652477" cy="14311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9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rPr>
              <a:t>Developing Their Ideas Into Real Commercial Enterprises. </a:t>
            </a:r>
            <a:endParaRPr kumimoji="0" lang="en-US" sz="29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endParaRPr>
          </a:p>
        </p:txBody>
      </p:sp>
      <p:sp>
        <p:nvSpPr>
          <p:cNvPr id="20" name="Rectangle 19">
            <a:extLst>
              <a:ext uri="{FF2B5EF4-FFF2-40B4-BE49-F238E27FC236}">
                <a16:creationId xmlns:a16="http://schemas.microsoft.com/office/drawing/2014/main" id="{B042B076-0A50-4D6E-8CAE-C2068DF6D665}"/>
              </a:ext>
            </a:extLst>
          </p:cNvPr>
          <p:cNvSpPr/>
          <p:nvPr/>
        </p:nvSpPr>
        <p:spPr>
          <a:xfrm>
            <a:off x="725972" y="3167143"/>
            <a:ext cx="4510290" cy="255089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Where appropriate, through the college’s entrepreneur club, students can set up a student company with the aim of further developing their ideas into real commercial enterprises. The club supports students with innovative or business ideas, provides them with mentoring, workshops and networking opportunities. As a result, it is a significant strength that the college has supported the development of 84 student companies to date, across a range of different vocational areas; </a:t>
            </a:r>
          </a:p>
        </p:txBody>
      </p:sp>
      <p:sp>
        <p:nvSpPr>
          <p:cNvPr id="22" name="Rectangle 21">
            <a:extLst>
              <a:ext uri="{FF2B5EF4-FFF2-40B4-BE49-F238E27FC236}">
                <a16:creationId xmlns:a16="http://schemas.microsoft.com/office/drawing/2014/main" id="{766FB6F0-97A9-4DCE-ADD8-81890A45DE51}"/>
              </a:ext>
            </a:extLst>
          </p:cNvPr>
          <p:cNvSpPr/>
          <p:nvPr/>
        </p:nvSpPr>
        <p:spPr>
          <a:xfrm>
            <a:off x="725972" y="5848896"/>
            <a:ext cx="1678665" cy="54346"/>
          </a:xfrm>
          <a:prstGeom prst="rect">
            <a:avLst/>
          </a:prstGeom>
          <a:solidFill>
            <a:srgbClr val="FF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grpSp>
        <p:nvGrpSpPr>
          <p:cNvPr id="23" name="Graphic 44">
            <a:extLst>
              <a:ext uri="{FF2B5EF4-FFF2-40B4-BE49-F238E27FC236}">
                <a16:creationId xmlns:a16="http://schemas.microsoft.com/office/drawing/2014/main" id="{BC80B75C-3384-4DB1-BD37-136493266155}"/>
              </a:ext>
            </a:extLst>
          </p:cNvPr>
          <p:cNvGrpSpPr/>
          <p:nvPr/>
        </p:nvGrpSpPr>
        <p:grpSpPr>
          <a:xfrm rot="10800000">
            <a:off x="824764" y="2884895"/>
            <a:ext cx="283706" cy="202647"/>
            <a:chOff x="4672013" y="3965054"/>
            <a:chExt cx="1034576" cy="738981"/>
          </a:xfrm>
          <a:solidFill>
            <a:srgbClr val="FFB700"/>
          </a:solidFill>
        </p:grpSpPr>
        <p:sp>
          <p:nvSpPr>
            <p:cNvPr id="24" name="Freeform: Shape 23">
              <a:extLst>
                <a:ext uri="{FF2B5EF4-FFF2-40B4-BE49-F238E27FC236}">
                  <a16:creationId xmlns:a16="http://schemas.microsoft.com/office/drawing/2014/main" id="{3EC32B0C-6F08-4353-9F6D-60D296E40AD6}"/>
                </a:ext>
              </a:extLst>
            </p:cNvPr>
            <p:cNvSpPr/>
            <p:nvPr/>
          </p:nvSpPr>
          <p:spPr>
            <a:xfrm>
              <a:off x="4672013" y="3965054"/>
              <a:ext cx="443389" cy="738981"/>
            </a:xfrm>
            <a:custGeom>
              <a:avLst/>
              <a:gdLst>
                <a:gd name="connsiteX0" fmla="*/ 0 w 443389"/>
                <a:gd name="connsiteY0" fmla="*/ 443389 h 738981"/>
                <a:gd name="connsiteX1" fmla="*/ 221695 w 443389"/>
                <a:gd name="connsiteY1" fmla="*/ 443389 h 738981"/>
                <a:gd name="connsiteX2" fmla="*/ 73897 w 443389"/>
                <a:gd name="connsiteY2" fmla="*/ 738981 h 738981"/>
                <a:gd name="connsiteX3" fmla="*/ 295592 w 443389"/>
                <a:gd name="connsiteY3" fmla="*/ 738981 h 738981"/>
                <a:gd name="connsiteX4" fmla="*/ 443389 w 443389"/>
                <a:gd name="connsiteY4" fmla="*/ 443389 h 738981"/>
                <a:gd name="connsiteX5" fmla="*/ 443389 w 443389"/>
                <a:gd name="connsiteY5" fmla="*/ 0 h 738981"/>
                <a:gd name="connsiteX6" fmla="*/ 0 w 443389"/>
                <a:gd name="connsiteY6" fmla="*/ 0 h 73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89" h="738981">
                  <a:moveTo>
                    <a:pt x="0" y="443389"/>
                  </a:moveTo>
                  <a:lnTo>
                    <a:pt x="221695" y="443389"/>
                  </a:lnTo>
                  <a:lnTo>
                    <a:pt x="73897" y="738981"/>
                  </a:lnTo>
                  <a:lnTo>
                    <a:pt x="295592" y="738981"/>
                  </a:lnTo>
                  <a:lnTo>
                    <a:pt x="443389" y="443389"/>
                  </a:lnTo>
                  <a:lnTo>
                    <a:pt x="443389" y="0"/>
                  </a:lnTo>
                  <a:lnTo>
                    <a:pt x="0" y="0"/>
                  </a:lnTo>
                  <a:close/>
                </a:path>
              </a:pathLst>
            </a:custGeom>
            <a:grpFill/>
            <a:ln w="34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BADDB74-E20E-4BE3-9069-710BE7EC87C7}"/>
                </a:ext>
              </a:extLst>
            </p:cNvPr>
            <p:cNvSpPr/>
            <p:nvPr/>
          </p:nvSpPr>
          <p:spPr>
            <a:xfrm>
              <a:off x="5263200" y="3965054"/>
              <a:ext cx="443389" cy="738981"/>
            </a:xfrm>
            <a:custGeom>
              <a:avLst/>
              <a:gdLst>
                <a:gd name="connsiteX0" fmla="*/ 0 w 443389"/>
                <a:gd name="connsiteY0" fmla="*/ 0 h 738981"/>
                <a:gd name="connsiteX1" fmla="*/ 0 w 443389"/>
                <a:gd name="connsiteY1" fmla="*/ 443389 h 738981"/>
                <a:gd name="connsiteX2" fmla="*/ 221695 w 443389"/>
                <a:gd name="connsiteY2" fmla="*/ 443389 h 738981"/>
                <a:gd name="connsiteX3" fmla="*/ 73897 w 443389"/>
                <a:gd name="connsiteY3" fmla="*/ 738981 h 738981"/>
                <a:gd name="connsiteX4" fmla="*/ 295592 w 443389"/>
                <a:gd name="connsiteY4" fmla="*/ 738981 h 738981"/>
                <a:gd name="connsiteX5" fmla="*/ 443389 w 443389"/>
                <a:gd name="connsiteY5" fmla="*/ 443389 h 738981"/>
                <a:gd name="connsiteX6" fmla="*/ 443389 w 443389"/>
                <a:gd name="connsiteY6" fmla="*/ 0 h 73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89" h="738981">
                  <a:moveTo>
                    <a:pt x="0" y="0"/>
                  </a:moveTo>
                  <a:lnTo>
                    <a:pt x="0" y="443389"/>
                  </a:lnTo>
                  <a:lnTo>
                    <a:pt x="221695" y="443389"/>
                  </a:lnTo>
                  <a:lnTo>
                    <a:pt x="73897" y="738981"/>
                  </a:lnTo>
                  <a:lnTo>
                    <a:pt x="295592" y="738981"/>
                  </a:lnTo>
                  <a:lnTo>
                    <a:pt x="443389" y="443389"/>
                  </a:lnTo>
                  <a:lnTo>
                    <a:pt x="443389" y="0"/>
                  </a:lnTo>
                  <a:close/>
                </a:path>
              </a:pathLst>
            </a:custGeom>
            <a:grpFill/>
            <a:ln w="34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DECE9289-DD7F-48FB-B060-442C03FA5F5C}"/>
              </a:ext>
            </a:extLst>
          </p:cNvPr>
          <p:cNvSpPr/>
          <p:nvPr/>
        </p:nvSpPr>
        <p:spPr>
          <a:xfrm>
            <a:off x="268620" y="161008"/>
            <a:ext cx="477963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ETI INSPECTION</a:t>
            </a:r>
          </a:p>
        </p:txBody>
      </p:sp>
      <p:pic>
        <p:nvPicPr>
          <p:cNvPr id="4" name="Graphic 3">
            <a:extLst>
              <a:ext uri="{FF2B5EF4-FFF2-40B4-BE49-F238E27FC236}">
                <a16:creationId xmlns:a16="http://schemas.microsoft.com/office/drawing/2014/main" id="{4D54AFCD-E8A8-4303-9491-4F3356F7AA6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59251" y="119372"/>
            <a:ext cx="1093210" cy="306410"/>
          </a:xfrm>
          <a:prstGeom prst="rect">
            <a:avLst/>
          </a:prstGeom>
        </p:spPr>
      </p:pic>
      <p:grpSp>
        <p:nvGrpSpPr>
          <p:cNvPr id="3" name="Group 2">
            <a:extLst>
              <a:ext uri="{FF2B5EF4-FFF2-40B4-BE49-F238E27FC236}">
                <a16:creationId xmlns:a16="http://schemas.microsoft.com/office/drawing/2014/main" id="{994C943F-AE48-4CD3-B65F-EA0885E72F13}"/>
              </a:ext>
            </a:extLst>
          </p:cNvPr>
          <p:cNvGrpSpPr/>
          <p:nvPr/>
        </p:nvGrpSpPr>
        <p:grpSpPr>
          <a:xfrm>
            <a:off x="5969000" y="543015"/>
            <a:ext cx="6223000" cy="6314985"/>
            <a:chOff x="5969000" y="543015"/>
            <a:chExt cx="6223000" cy="6314985"/>
          </a:xfrm>
        </p:grpSpPr>
        <p:pic>
          <p:nvPicPr>
            <p:cNvPr id="5" name="Picture 4" descr="A truck is parked on the side of a building&#10;&#10;Description automatically generated">
              <a:extLst>
                <a:ext uri="{FF2B5EF4-FFF2-40B4-BE49-F238E27FC236}">
                  <a16:creationId xmlns:a16="http://schemas.microsoft.com/office/drawing/2014/main" id="{409B9FCF-1D6B-43FC-AFF6-552B30576B2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69000" y="543015"/>
              <a:ext cx="6223000" cy="6314985"/>
            </a:xfrm>
            <a:prstGeom prst="rect">
              <a:avLst/>
            </a:prstGeom>
          </p:spPr>
        </p:pic>
        <p:sp>
          <p:nvSpPr>
            <p:cNvPr id="6" name="TextBox 5">
              <a:extLst>
                <a:ext uri="{FF2B5EF4-FFF2-40B4-BE49-F238E27FC236}">
                  <a16:creationId xmlns:a16="http://schemas.microsoft.com/office/drawing/2014/main" id="{5DE71B47-D06A-490B-8B3C-DDE7D7E56D37}"/>
                </a:ext>
              </a:extLst>
            </p:cNvPr>
            <p:cNvSpPr txBox="1"/>
            <p:nvPr/>
          </p:nvSpPr>
          <p:spPr>
            <a:xfrm>
              <a:off x="6284361" y="5623519"/>
              <a:ext cx="5592278" cy="92333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Poppins" panose="00000500000000000000" pitchFamily="2" charset="0"/>
                </a:rPr>
                <a:t>Student Company College Kitchen catering for a College event in their internally design &amp; built horse box.</a:t>
              </a: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Poppins" panose="00000500000000000000" pitchFamily="2" charset="0"/>
              </a:endParaRPr>
            </a:p>
          </p:txBody>
        </p:sp>
      </p:grpSp>
      <p:grpSp>
        <p:nvGrpSpPr>
          <p:cNvPr id="13" name="Graphic 44">
            <a:extLst>
              <a:ext uri="{FF2B5EF4-FFF2-40B4-BE49-F238E27FC236}">
                <a16:creationId xmlns:a16="http://schemas.microsoft.com/office/drawing/2014/main" id="{F0646640-E709-4D1E-961C-DBB0686688CC}"/>
              </a:ext>
            </a:extLst>
          </p:cNvPr>
          <p:cNvGrpSpPr/>
          <p:nvPr/>
        </p:nvGrpSpPr>
        <p:grpSpPr>
          <a:xfrm>
            <a:off x="2262784" y="5479495"/>
            <a:ext cx="283706" cy="202647"/>
            <a:chOff x="4672013" y="3965054"/>
            <a:chExt cx="1034576" cy="738981"/>
          </a:xfrm>
          <a:solidFill>
            <a:srgbClr val="FFB700"/>
          </a:solidFill>
        </p:grpSpPr>
        <p:sp>
          <p:nvSpPr>
            <p:cNvPr id="14" name="Freeform: Shape 13">
              <a:extLst>
                <a:ext uri="{FF2B5EF4-FFF2-40B4-BE49-F238E27FC236}">
                  <a16:creationId xmlns:a16="http://schemas.microsoft.com/office/drawing/2014/main" id="{23D642A9-4C16-42DC-9A71-D67595BC6920}"/>
                </a:ext>
              </a:extLst>
            </p:cNvPr>
            <p:cNvSpPr/>
            <p:nvPr/>
          </p:nvSpPr>
          <p:spPr>
            <a:xfrm>
              <a:off x="4672013" y="3965054"/>
              <a:ext cx="443389" cy="738981"/>
            </a:xfrm>
            <a:custGeom>
              <a:avLst/>
              <a:gdLst>
                <a:gd name="connsiteX0" fmla="*/ 0 w 443389"/>
                <a:gd name="connsiteY0" fmla="*/ 443389 h 738981"/>
                <a:gd name="connsiteX1" fmla="*/ 221695 w 443389"/>
                <a:gd name="connsiteY1" fmla="*/ 443389 h 738981"/>
                <a:gd name="connsiteX2" fmla="*/ 73897 w 443389"/>
                <a:gd name="connsiteY2" fmla="*/ 738981 h 738981"/>
                <a:gd name="connsiteX3" fmla="*/ 295592 w 443389"/>
                <a:gd name="connsiteY3" fmla="*/ 738981 h 738981"/>
                <a:gd name="connsiteX4" fmla="*/ 443389 w 443389"/>
                <a:gd name="connsiteY4" fmla="*/ 443389 h 738981"/>
                <a:gd name="connsiteX5" fmla="*/ 443389 w 443389"/>
                <a:gd name="connsiteY5" fmla="*/ 0 h 738981"/>
                <a:gd name="connsiteX6" fmla="*/ 0 w 443389"/>
                <a:gd name="connsiteY6" fmla="*/ 0 h 73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89" h="738981">
                  <a:moveTo>
                    <a:pt x="0" y="443389"/>
                  </a:moveTo>
                  <a:lnTo>
                    <a:pt x="221695" y="443389"/>
                  </a:lnTo>
                  <a:lnTo>
                    <a:pt x="73897" y="738981"/>
                  </a:lnTo>
                  <a:lnTo>
                    <a:pt x="295592" y="738981"/>
                  </a:lnTo>
                  <a:lnTo>
                    <a:pt x="443389" y="443389"/>
                  </a:lnTo>
                  <a:lnTo>
                    <a:pt x="443389" y="0"/>
                  </a:lnTo>
                  <a:lnTo>
                    <a:pt x="0" y="0"/>
                  </a:lnTo>
                  <a:close/>
                </a:path>
              </a:pathLst>
            </a:custGeom>
            <a:grpFill/>
            <a:ln w="34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991F5C2-63F7-484A-93A5-DCD220D0DC08}"/>
                </a:ext>
              </a:extLst>
            </p:cNvPr>
            <p:cNvSpPr/>
            <p:nvPr/>
          </p:nvSpPr>
          <p:spPr>
            <a:xfrm>
              <a:off x="5263200" y="3965054"/>
              <a:ext cx="443389" cy="738981"/>
            </a:xfrm>
            <a:custGeom>
              <a:avLst/>
              <a:gdLst>
                <a:gd name="connsiteX0" fmla="*/ 0 w 443389"/>
                <a:gd name="connsiteY0" fmla="*/ 0 h 738981"/>
                <a:gd name="connsiteX1" fmla="*/ 0 w 443389"/>
                <a:gd name="connsiteY1" fmla="*/ 443389 h 738981"/>
                <a:gd name="connsiteX2" fmla="*/ 221695 w 443389"/>
                <a:gd name="connsiteY2" fmla="*/ 443389 h 738981"/>
                <a:gd name="connsiteX3" fmla="*/ 73897 w 443389"/>
                <a:gd name="connsiteY3" fmla="*/ 738981 h 738981"/>
                <a:gd name="connsiteX4" fmla="*/ 295592 w 443389"/>
                <a:gd name="connsiteY4" fmla="*/ 738981 h 738981"/>
                <a:gd name="connsiteX5" fmla="*/ 443389 w 443389"/>
                <a:gd name="connsiteY5" fmla="*/ 443389 h 738981"/>
                <a:gd name="connsiteX6" fmla="*/ 443389 w 443389"/>
                <a:gd name="connsiteY6" fmla="*/ 0 h 73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89" h="738981">
                  <a:moveTo>
                    <a:pt x="0" y="0"/>
                  </a:moveTo>
                  <a:lnTo>
                    <a:pt x="0" y="443389"/>
                  </a:lnTo>
                  <a:lnTo>
                    <a:pt x="221695" y="443389"/>
                  </a:lnTo>
                  <a:lnTo>
                    <a:pt x="73897" y="738981"/>
                  </a:lnTo>
                  <a:lnTo>
                    <a:pt x="295592" y="738981"/>
                  </a:lnTo>
                  <a:lnTo>
                    <a:pt x="443389" y="443389"/>
                  </a:lnTo>
                  <a:lnTo>
                    <a:pt x="443389" y="0"/>
                  </a:lnTo>
                  <a:close/>
                </a:path>
              </a:pathLst>
            </a:custGeom>
            <a:grpFill/>
            <a:ln w="34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B00C8216-F95C-4B4D-9471-992526DBE28A}"/>
              </a:ext>
            </a:extLst>
          </p:cNvPr>
          <p:cNvSpPr txBox="1"/>
          <p:nvPr/>
        </p:nvSpPr>
        <p:spPr>
          <a:xfrm>
            <a:off x="30773" y="125198"/>
            <a:ext cx="12161227"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spTree>
    <p:extLst>
      <p:ext uri="{BB962C8B-B14F-4D97-AF65-F5344CB8AC3E}">
        <p14:creationId xmlns:p14="http://schemas.microsoft.com/office/powerpoint/2010/main" val="370651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000"/>
                                        <p:tgtEl>
                                          <p:spTgt spid="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10B7E62-57AF-48B6-9420-EDC55EB20886}"/>
              </a:ext>
            </a:extLst>
          </p:cNvPr>
          <p:cNvSpPr txBox="1"/>
          <p:nvPr/>
        </p:nvSpPr>
        <p:spPr>
          <a:xfrm>
            <a:off x="725972" y="1365289"/>
            <a:ext cx="579547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Sector-Leading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Project-Based Learning</a:t>
            </a:r>
            <a:endParaRPr kumimoji="0" lang="en-US" sz="29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endParaRPr>
          </a:p>
        </p:txBody>
      </p:sp>
      <p:sp>
        <p:nvSpPr>
          <p:cNvPr id="20" name="Rectangle 19">
            <a:extLst>
              <a:ext uri="{FF2B5EF4-FFF2-40B4-BE49-F238E27FC236}">
                <a16:creationId xmlns:a16="http://schemas.microsoft.com/office/drawing/2014/main" id="{B042B076-0A50-4D6E-8CAE-C2068DF6D665}"/>
              </a:ext>
            </a:extLst>
          </p:cNvPr>
          <p:cNvSpPr/>
          <p:nvPr/>
        </p:nvSpPr>
        <p:spPr>
          <a:xfrm>
            <a:off x="725972" y="3167143"/>
            <a:ext cx="4510290" cy="282789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A sector-leading project-based learning delivery model has been developed that aims to better integrate the development of the students’ vocational and transversal skills, through well-considered project themes and real-life projects. The college has developed extensive links nationally and internationally to research and support the development of this approach to learning. Through their engagement in the projects, students find solutions to real-world challenges and have formal opportunities to review and evaluate the success of their projects. </a:t>
            </a:r>
          </a:p>
        </p:txBody>
      </p:sp>
      <p:sp>
        <p:nvSpPr>
          <p:cNvPr id="22" name="Rectangle 21">
            <a:extLst>
              <a:ext uri="{FF2B5EF4-FFF2-40B4-BE49-F238E27FC236}">
                <a16:creationId xmlns:a16="http://schemas.microsoft.com/office/drawing/2014/main" id="{766FB6F0-97A9-4DCE-ADD8-81890A45DE51}"/>
              </a:ext>
            </a:extLst>
          </p:cNvPr>
          <p:cNvSpPr/>
          <p:nvPr/>
        </p:nvSpPr>
        <p:spPr>
          <a:xfrm>
            <a:off x="725972" y="6172746"/>
            <a:ext cx="1678665" cy="54346"/>
          </a:xfrm>
          <a:prstGeom prst="rect">
            <a:avLst/>
          </a:prstGeom>
          <a:solidFill>
            <a:srgbClr val="FF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grpSp>
        <p:nvGrpSpPr>
          <p:cNvPr id="23" name="Graphic 44">
            <a:extLst>
              <a:ext uri="{FF2B5EF4-FFF2-40B4-BE49-F238E27FC236}">
                <a16:creationId xmlns:a16="http://schemas.microsoft.com/office/drawing/2014/main" id="{BC80B75C-3384-4DB1-BD37-136493266155}"/>
              </a:ext>
            </a:extLst>
          </p:cNvPr>
          <p:cNvGrpSpPr/>
          <p:nvPr/>
        </p:nvGrpSpPr>
        <p:grpSpPr>
          <a:xfrm rot="10800000">
            <a:off x="824764" y="2884895"/>
            <a:ext cx="283706" cy="202647"/>
            <a:chOff x="4672013" y="3965054"/>
            <a:chExt cx="1034576" cy="738981"/>
          </a:xfrm>
          <a:solidFill>
            <a:srgbClr val="FFB700"/>
          </a:solidFill>
        </p:grpSpPr>
        <p:sp>
          <p:nvSpPr>
            <p:cNvPr id="24" name="Freeform: Shape 23">
              <a:extLst>
                <a:ext uri="{FF2B5EF4-FFF2-40B4-BE49-F238E27FC236}">
                  <a16:creationId xmlns:a16="http://schemas.microsoft.com/office/drawing/2014/main" id="{3EC32B0C-6F08-4353-9F6D-60D296E40AD6}"/>
                </a:ext>
              </a:extLst>
            </p:cNvPr>
            <p:cNvSpPr/>
            <p:nvPr/>
          </p:nvSpPr>
          <p:spPr>
            <a:xfrm>
              <a:off x="4672013" y="3965054"/>
              <a:ext cx="443389" cy="738981"/>
            </a:xfrm>
            <a:custGeom>
              <a:avLst/>
              <a:gdLst>
                <a:gd name="connsiteX0" fmla="*/ 0 w 443389"/>
                <a:gd name="connsiteY0" fmla="*/ 443389 h 738981"/>
                <a:gd name="connsiteX1" fmla="*/ 221695 w 443389"/>
                <a:gd name="connsiteY1" fmla="*/ 443389 h 738981"/>
                <a:gd name="connsiteX2" fmla="*/ 73897 w 443389"/>
                <a:gd name="connsiteY2" fmla="*/ 738981 h 738981"/>
                <a:gd name="connsiteX3" fmla="*/ 295592 w 443389"/>
                <a:gd name="connsiteY3" fmla="*/ 738981 h 738981"/>
                <a:gd name="connsiteX4" fmla="*/ 443389 w 443389"/>
                <a:gd name="connsiteY4" fmla="*/ 443389 h 738981"/>
                <a:gd name="connsiteX5" fmla="*/ 443389 w 443389"/>
                <a:gd name="connsiteY5" fmla="*/ 0 h 738981"/>
                <a:gd name="connsiteX6" fmla="*/ 0 w 443389"/>
                <a:gd name="connsiteY6" fmla="*/ 0 h 73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89" h="738981">
                  <a:moveTo>
                    <a:pt x="0" y="443389"/>
                  </a:moveTo>
                  <a:lnTo>
                    <a:pt x="221695" y="443389"/>
                  </a:lnTo>
                  <a:lnTo>
                    <a:pt x="73897" y="738981"/>
                  </a:lnTo>
                  <a:lnTo>
                    <a:pt x="295592" y="738981"/>
                  </a:lnTo>
                  <a:lnTo>
                    <a:pt x="443389" y="443389"/>
                  </a:lnTo>
                  <a:lnTo>
                    <a:pt x="443389" y="0"/>
                  </a:lnTo>
                  <a:lnTo>
                    <a:pt x="0" y="0"/>
                  </a:lnTo>
                  <a:close/>
                </a:path>
              </a:pathLst>
            </a:custGeom>
            <a:grpFill/>
            <a:ln w="34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BADDB74-E20E-4BE3-9069-710BE7EC87C7}"/>
                </a:ext>
              </a:extLst>
            </p:cNvPr>
            <p:cNvSpPr/>
            <p:nvPr/>
          </p:nvSpPr>
          <p:spPr>
            <a:xfrm>
              <a:off x="5263200" y="3965054"/>
              <a:ext cx="443389" cy="738981"/>
            </a:xfrm>
            <a:custGeom>
              <a:avLst/>
              <a:gdLst>
                <a:gd name="connsiteX0" fmla="*/ 0 w 443389"/>
                <a:gd name="connsiteY0" fmla="*/ 0 h 738981"/>
                <a:gd name="connsiteX1" fmla="*/ 0 w 443389"/>
                <a:gd name="connsiteY1" fmla="*/ 443389 h 738981"/>
                <a:gd name="connsiteX2" fmla="*/ 221695 w 443389"/>
                <a:gd name="connsiteY2" fmla="*/ 443389 h 738981"/>
                <a:gd name="connsiteX3" fmla="*/ 73897 w 443389"/>
                <a:gd name="connsiteY3" fmla="*/ 738981 h 738981"/>
                <a:gd name="connsiteX4" fmla="*/ 295592 w 443389"/>
                <a:gd name="connsiteY4" fmla="*/ 738981 h 738981"/>
                <a:gd name="connsiteX5" fmla="*/ 443389 w 443389"/>
                <a:gd name="connsiteY5" fmla="*/ 443389 h 738981"/>
                <a:gd name="connsiteX6" fmla="*/ 443389 w 443389"/>
                <a:gd name="connsiteY6" fmla="*/ 0 h 73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89" h="738981">
                  <a:moveTo>
                    <a:pt x="0" y="0"/>
                  </a:moveTo>
                  <a:lnTo>
                    <a:pt x="0" y="443389"/>
                  </a:lnTo>
                  <a:lnTo>
                    <a:pt x="221695" y="443389"/>
                  </a:lnTo>
                  <a:lnTo>
                    <a:pt x="73897" y="738981"/>
                  </a:lnTo>
                  <a:lnTo>
                    <a:pt x="295592" y="738981"/>
                  </a:lnTo>
                  <a:lnTo>
                    <a:pt x="443389" y="443389"/>
                  </a:lnTo>
                  <a:lnTo>
                    <a:pt x="443389" y="0"/>
                  </a:lnTo>
                  <a:close/>
                </a:path>
              </a:pathLst>
            </a:custGeom>
            <a:grpFill/>
            <a:ln w="34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DECE9289-DD7F-48FB-B060-442C03FA5F5C}"/>
              </a:ext>
            </a:extLst>
          </p:cNvPr>
          <p:cNvSpPr/>
          <p:nvPr/>
        </p:nvSpPr>
        <p:spPr>
          <a:xfrm>
            <a:off x="268620" y="161008"/>
            <a:ext cx="477963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ETI INSPECTION</a:t>
            </a:r>
          </a:p>
        </p:txBody>
      </p:sp>
      <p:pic>
        <p:nvPicPr>
          <p:cNvPr id="4" name="Graphic 3">
            <a:extLst>
              <a:ext uri="{FF2B5EF4-FFF2-40B4-BE49-F238E27FC236}">
                <a16:creationId xmlns:a16="http://schemas.microsoft.com/office/drawing/2014/main" id="{4D54AFCD-E8A8-4303-9491-4F3356F7AA6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59251" y="119372"/>
            <a:ext cx="1093210" cy="306410"/>
          </a:xfrm>
          <a:prstGeom prst="rect">
            <a:avLst/>
          </a:prstGeom>
        </p:spPr>
      </p:pic>
      <p:pic>
        <p:nvPicPr>
          <p:cNvPr id="2050" name="Picture 2">
            <a:extLst>
              <a:ext uri="{FF2B5EF4-FFF2-40B4-BE49-F238E27FC236}">
                <a16:creationId xmlns:a16="http://schemas.microsoft.com/office/drawing/2014/main" id="{5D4688E2-CF73-41AC-B105-673A67DCDDF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931842" y="501651"/>
            <a:ext cx="6260158" cy="635634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4">
            <a:extLst>
              <a:ext uri="{FF2B5EF4-FFF2-40B4-BE49-F238E27FC236}">
                <a16:creationId xmlns:a16="http://schemas.microsoft.com/office/drawing/2014/main" id="{3160A8B4-E096-4CCD-86B0-9F7ED38B7B40}"/>
              </a:ext>
            </a:extLst>
          </p:cNvPr>
          <p:cNvGrpSpPr/>
          <p:nvPr/>
        </p:nvGrpSpPr>
        <p:grpSpPr>
          <a:xfrm>
            <a:off x="3935952" y="5739725"/>
            <a:ext cx="283706" cy="202647"/>
            <a:chOff x="4672013" y="3965054"/>
            <a:chExt cx="1034576" cy="738981"/>
          </a:xfrm>
          <a:solidFill>
            <a:srgbClr val="FFB700"/>
          </a:solidFill>
        </p:grpSpPr>
        <p:sp>
          <p:nvSpPr>
            <p:cNvPr id="12" name="Freeform: Shape 11">
              <a:extLst>
                <a:ext uri="{FF2B5EF4-FFF2-40B4-BE49-F238E27FC236}">
                  <a16:creationId xmlns:a16="http://schemas.microsoft.com/office/drawing/2014/main" id="{49937D10-C7DC-4407-9A77-D0133C7EF965}"/>
                </a:ext>
              </a:extLst>
            </p:cNvPr>
            <p:cNvSpPr/>
            <p:nvPr/>
          </p:nvSpPr>
          <p:spPr>
            <a:xfrm>
              <a:off x="4672013" y="3965054"/>
              <a:ext cx="443389" cy="738981"/>
            </a:xfrm>
            <a:custGeom>
              <a:avLst/>
              <a:gdLst>
                <a:gd name="connsiteX0" fmla="*/ 0 w 443389"/>
                <a:gd name="connsiteY0" fmla="*/ 443389 h 738981"/>
                <a:gd name="connsiteX1" fmla="*/ 221695 w 443389"/>
                <a:gd name="connsiteY1" fmla="*/ 443389 h 738981"/>
                <a:gd name="connsiteX2" fmla="*/ 73897 w 443389"/>
                <a:gd name="connsiteY2" fmla="*/ 738981 h 738981"/>
                <a:gd name="connsiteX3" fmla="*/ 295592 w 443389"/>
                <a:gd name="connsiteY3" fmla="*/ 738981 h 738981"/>
                <a:gd name="connsiteX4" fmla="*/ 443389 w 443389"/>
                <a:gd name="connsiteY4" fmla="*/ 443389 h 738981"/>
                <a:gd name="connsiteX5" fmla="*/ 443389 w 443389"/>
                <a:gd name="connsiteY5" fmla="*/ 0 h 738981"/>
                <a:gd name="connsiteX6" fmla="*/ 0 w 443389"/>
                <a:gd name="connsiteY6" fmla="*/ 0 h 73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89" h="738981">
                  <a:moveTo>
                    <a:pt x="0" y="443389"/>
                  </a:moveTo>
                  <a:lnTo>
                    <a:pt x="221695" y="443389"/>
                  </a:lnTo>
                  <a:lnTo>
                    <a:pt x="73897" y="738981"/>
                  </a:lnTo>
                  <a:lnTo>
                    <a:pt x="295592" y="738981"/>
                  </a:lnTo>
                  <a:lnTo>
                    <a:pt x="443389" y="443389"/>
                  </a:lnTo>
                  <a:lnTo>
                    <a:pt x="443389" y="0"/>
                  </a:lnTo>
                  <a:lnTo>
                    <a:pt x="0" y="0"/>
                  </a:lnTo>
                  <a:close/>
                </a:path>
              </a:pathLst>
            </a:custGeom>
            <a:grpFill/>
            <a:ln w="34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19C38FF-870B-4418-81C9-738BFD2E8B19}"/>
                </a:ext>
              </a:extLst>
            </p:cNvPr>
            <p:cNvSpPr/>
            <p:nvPr/>
          </p:nvSpPr>
          <p:spPr>
            <a:xfrm>
              <a:off x="5263200" y="3965054"/>
              <a:ext cx="443389" cy="738981"/>
            </a:xfrm>
            <a:custGeom>
              <a:avLst/>
              <a:gdLst>
                <a:gd name="connsiteX0" fmla="*/ 0 w 443389"/>
                <a:gd name="connsiteY0" fmla="*/ 0 h 738981"/>
                <a:gd name="connsiteX1" fmla="*/ 0 w 443389"/>
                <a:gd name="connsiteY1" fmla="*/ 443389 h 738981"/>
                <a:gd name="connsiteX2" fmla="*/ 221695 w 443389"/>
                <a:gd name="connsiteY2" fmla="*/ 443389 h 738981"/>
                <a:gd name="connsiteX3" fmla="*/ 73897 w 443389"/>
                <a:gd name="connsiteY3" fmla="*/ 738981 h 738981"/>
                <a:gd name="connsiteX4" fmla="*/ 295592 w 443389"/>
                <a:gd name="connsiteY4" fmla="*/ 738981 h 738981"/>
                <a:gd name="connsiteX5" fmla="*/ 443389 w 443389"/>
                <a:gd name="connsiteY5" fmla="*/ 443389 h 738981"/>
                <a:gd name="connsiteX6" fmla="*/ 443389 w 443389"/>
                <a:gd name="connsiteY6" fmla="*/ 0 h 73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89" h="738981">
                  <a:moveTo>
                    <a:pt x="0" y="0"/>
                  </a:moveTo>
                  <a:lnTo>
                    <a:pt x="0" y="443389"/>
                  </a:lnTo>
                  <a:lnTo>
                    <a:pt x="221695" y="443389"/>
                  </a:lnTo>
                  <a:lnTo>
                    <a:pt x="73897" y="738981"/>
                  </a:lnTo>
                  <a:lnTo>
                    <a:pt x="295592" y="738981"/>
                  </a:lnTo>
                  <a:lnTo>
                    <a:pt x="443389" y="443389"/>
                  </a:lnTo>
                  <a:lnTo>
                    <a:pt x="443389" y="0"/>
                  </a:lnTo>
                  <a:close/>
                </a:path>
              </a:pathLst>
            </a:custGeom>
            <a:grpFill/>
            <a:ln w="34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198E1C9B-9A40-49B9-BDD2-532F0735FE6C}"/>
              </a:ext>
            </a:extLst>
          </p:cNvPr>
          <p:cNvSpPr txBox="1"/>
          <p:nvPr/>
        </p:nvSpPr>
        <p:spPr>
          <a:xfrm>
            <a:off x="30773" y="125198"/>
            <a:ext cx="12161227"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spTree>
    <p:extLst>
      <p:ext uri="{BB962C8B-B14F-4D97-AF65-F5344CB8AC3E}">
        <p14:creationId xmlns:p14="http://schemas.microsoft.com/office/powerpoint/2010/main" val="344953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000"/>
                                        <p:tgtEl>
                                          <p:spTgt spid="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15B951EC-3067-47EF-A442-C143B5C1F3DB}"/>
              </a:ext>
            </a:extLst>
          </p:cNvPr>
          <p:cNvSpPr txBox="1"/>
          <p:nvPr/>
        </p:nvSpPr>
        <p:spPr>
          <a:xfrm>
            <a:off x="5074981" y="1181518"/>
            <a:ext cx="5210765" cy="538609"/>
          </a:xfrm>
          <a:prstGeom prst="rect">
            <a:avLst/>
          </a:prstGeom>
          <a:noFill/>
        </p:spPr>
        <p:txBody>
          <a:bodyPr wrap="square" rtlCol="0">
            <a:spAutoFit/>
          </a:bodyPr>
          <a:lstStyle/>
          <a:p>
            <a:r>
              <a:rPr lang="en-US" sz="2900" b="1">
                <a:solidFill>
                  <a:schemeClr val="bg1"/>
                </a:solidFill>
                <a:latin typeface="Roboto" panose="02000000000000000000" pitchFamily="2" charset="0"/>
                <a:ea typeface="Roboto" panose="02000000000000000000" pitchFamily="2" charset="0"/>
                <a:cs typeface="Poppins" panose="00000500000000000000" pitchFamily="2" charset="0"/>
              </a:rPr>
              <a:t>IT Crowd (Navigator)</a:t>
            </a:r>
          </a:p>
        </p:txBody>
      </p:sp>
      <p:sp>
        <p:nvSpPr>
          <p:cNvPr id="6" name="Oval 5">
            <a:extLst>
              <a:ext uri="{FF2B5EF4-FFF2-40B4-BE49-F238E27FC236}">
                <a16:creationId xmlns:a16="http://schemas.microsoft.com/office/drawing/2014/main" id="{750140E4-65EA-447E-AB0F-8A2BEA8EFD1B}"/>
              </a:ext>
            </a:extLst>
          </p:cNvPr>
          <p:cNvSpPr/>
          <p:nvPr/>
        </p:nvSpPr>
        <p:spPr>
          <a:xfrm>
            <a:off x="0" y="4050372"/>
            <a:ext cx="2381890" cy="2381890"/>
          </a:xfrm>
          <a:prstGeom prst="ellipse">
            <a:avLst/>
          </a:prstGeom>
          <a:gradFill flip="none" rotWithShape="1">
            <a:gsLst>
              <a:gs pos="0">
                <a:srgbClr val="0070C0">
                  <a:alpha val="60000"/>
                </a:srgbClr>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id="{762C20C7-B20D-4B5D-8CE6-95AD6C201ECE}"/>
              </a:ext>
            </a:extLst>
          </p:cNvPr>
          <p:cNvSpPr/>
          <p:nvPr/>
        </p:nvSpPr>
        <p:spPr>
          <a:xfrm>
            <a:off x="5074981" y="2433545"/>
            <a:ext cx="6278718" cy="4019562"/>
          </a:xfrm>
          <a:prstGeom prst="rect">
            <a:avLst/>
          </a:prstGeom>
        </p:spPr>
        <p:txBody>
          <a:bodyPr wrap="square" lIns="91440" tIns="45720" rIns="91440" bIns="45720" anchor="t">
            <a:spAutoFit/>
          </a:bodyPr>
          <a:lstStyle/>
          <a:p>
            <a:pPr marL="285750" indent="-285750">
              <a:lnSpc>
                <a:spcPct val="90000"/>
              </a:lnSpc>
              <a:spcAft>
                <a:spcPts val="600"/>
              </a:spcAft>
              <a:buFont typeface="Arial"/>
              <a:buChar char="•"/>
            </a:pPr>
            <a:r>
              <a:rPr lang="en-GB">
                <a:solidFill>
                  <a:schemeClr val="lt1"/>
                </a:solidFill>
                <a:latin typeface="Calibri"/>
                <a:ea typeface="+mj-ea"/>
                <a:cs typeface="Calibri"/>
              </a:rPr>
              <a:t>Studying HND Computing</a:t>
            </a:r>
          </a:p>
          <a:p>
            <a:pPr marL="285750" indent="-285750">
              <a:buFont typeface="Arial"/>
              <a:buChar char="•"/>
            </a:pPr>
            <a:endParaRPr lang="en-GB">
              <a:solidFill>
                <a:schemeClr val="bg1"/>
              </a:solidFill>
              <a:ea typeface="+mn-lt"/>
              <a:cs typeface="+mn-lt"/>
            </a:endParaRPr>
          </a:p>
          <a:p>
            <a:pPr marL="285750" indent="-285750">
              <a:buFont typeface="Arial"/>
              <a:buChar char="•"/>
            </a:pPr>
            <a:r>
              <a:rPr lang="en-GB">
                <a:solidFill>
                  <a:schemeClr val="bg1"/>
                </a:solidFill>
                <a:ea typeface="+mn-lt"/>
                <a:cs typeface="+mn-lt"/>
              </a:rPr>
              <a:t>An Indoor positioning system is essentially a GPS for an indoor environment. They are currently used in hospitals, shopping centres, and airports for example. </a:t>
            </a:r>
            <a:endParaRPr lang="en-GB">
              <a:solidFill>
                <a:schemeClr val="bg1"/>
              </a:solidFill>
              <a:ea typeface="+mj-ea"/>
              <a:cs typeface="Calibri"/>
            </a:endParaRPr>
          </a:p>
          <a:p>
            <a:endParaRPr lang="en-GB">
              <a:solidFill>
                <a:schemeClr val="bg1"/>
              </a:solidFill>
              <a:ea typeface="+mn-lt"/>
              <a:cs typeface="+mn-lt"/>
            </a:endParaRPr>
          </a:p>
          <a:p>
            <a:pPr marL="285750" indent="-285750">
              <a:buFont typeface="Arial"/>
              <a:buChar char="•"/>
            </a:pPr>
            <a:r>
              <a:rPr lang="en-GB">
                <a:solidFill>
                  <a:schemeClr val="bg1"/>
                </a:solidFill>
                <a:ea typeface="+mn-lt"/>
                <a:cs typeface="+mn-lt"/>
              </a:rPr>
              <a:t>IPS uses the internal sensors in smartphones along with complex mathematical algorithms to calculate the location of the smartphone, combining this with a broadcasting beacon in classrooms will provide a route for the user to take.</a:t>
            </a:r>
            <a:endParaRPr lang="en-GB">
              <a:solidFill>
                <a:schemeClr val="bg1"/>
              </a:solidFill>
              <a:ea typeface="+mj-ea"/>
              <a:cs typeface="Calibri"/>
            </a:endParaRPr>
          </a:p>
          <a:p>
            <a:endParaRPr lang="en-GB">
              <a:solidFill>
                <a:schemeClr val="bg1"/>
              </a:solidFill>
              <a:cs typeface="Calibri"/>
            </a:endParaRPr>
          </a:p>
          <a:p>
            <a:pPr marL="285750" indent="-285750">
              <a:buFont typeface="Arial"/>
              <a:buChar char="•"/>
            </a:pPr>
            <a:r>
              <a:rPr lang="en-GB">
                <a:solidFill>
                  <a:schemeClr val="bg1"/>
                </a:solidFill>
                <a:cs typeface="Calibri"/>
              </a:rPr>
              <a:t>Mentoring by EIR Terence Brannigan and the SERC information technology systems development team.</a:t>
            </a:r>
            <a:endParaRPr lang="en-US">
              <a:solidFill>
                <a:schemeClr val="bg1"/>
              </a:solidFill>
              <a:cs typeface="Calibri"/>
            </a:endParaRPr>
          </a:p>
        </p:txBody>
      </p:sp>
      <p:sp>
        <p:nvSpPr>
          <p:cNvPr id="9" name="TextBox 8">
            <a:extLst>
              <a:ext uri="{FF2B5EF4-FFF2-40B4-BE49-F238E27FC236}">
                <a16:creationId xmlns:a16="http://schemas.microsoft.com/office/drawing/2014/main" id="{72044FDE-24E2-4763-BB48-D45DF2D1694E}"/>
              </a:ext>
            </a:extLst>
          </p:cNvPr>
          <p:cNvSpPr txBox="1"/>
          <p:nvPr/>
        </p:nvSpPr>
        <p:spPr>
          <a:xfrm>
            <a:off x="5074981" y="1867907"/>
            <a:ext cx="6280955" cy="307777"/>
          </a:xfrm>
          <a:prstGeom prst="rect">
            <a:avLst/>
          </a:prstGeom>
          <a:noFill/>
        </p:spPr>
        <p:txBody>
          <a:bodyPr wrap="square" lIns="91440" tIns="45720" rIns="91440" bIns="45720" rtlCol="0" anchor="t">
            <a:spAutoFit/>
          </a:bodyPr>
          <a:lstStyle/>
          <a:p>
            <a:r>
              <a:rPr lang="en-US" sz="1400" spc="100">
                <a:solidFill>
                  <a:srgbClr val="FFB700"/>
                </a:solidFill>
                <a:latin typeface="Roboto"/>
                <a:ea typeface="Roboto" panose="02000000000000000000" pitchFamily="2" charset="0"/>
                <a:cs typeface="Poppins" panose="00000500000000000000" pitchFamily="2" charset="0"/>
              </a:rPr>
              <a:t>Conor Smith, Andrew Harding &amp;  Aaron Millar </a:t>
            </a:r>
          </a:p>
        </p:txBody>
      </p:sp>
      <p:sp>
        <p:nvSpPr>
          <p:cNvPr id="2" name="Rectangle 1">
            <a:extLst>
              <a:ext uri="{FF2B5EF4-FFF2-40B4-BE49-F238E27FC236}">
                <a16:creationId xmlns:a16="http://schemas.microsoft.com/office/drawing/2014/main" id="{C24CEA8C-2898-409E-8658-5F44FF12BDC7}"/>
              </a:ext>
            </a:extLst>
          </p:cNvPr>
          <p:cNvSpPr/>
          <p:nvPr/>
        </p:nvSpPr>
        <p:spPr>
          <a:xfrm>
            <a:off x="99527" y="89029"/>
            <a:ext cx="3044640" cy="276999"/>
          </a:xfrm>
          <a:prstGeom prst="rect">
            <a:avLst/>
          </a:prstGeom>
        </p:spPr>
        <p:txBody>
          <a:bodyPr wrap="square">
            <a:spAutoFit/>
          </a:bodyPr>
          <a:lstStyle/>
          <a:p>
            <a:pPr algn="l" fontAlgn="base"/>
            <a:r>
              <a:rPr lang="en-GB" sz="1200" b="1" i="0" spc="300">
                <a:solidFill>
                  <a:srgbClr val="FFFFFF"/>
                </a:solidFill>
                <a:effectLst/>
                <a:latin typeface="Roboto" panose="02000000000000000000"/>
              </a:rPr>
              <a:t>STUDENT SUCCESS</a:t>
            </a:r>
          </a:p>
        </p:txBody>
      </p:sp>
      <p:sp>
        <p:nvSpPr>
          <p:cNvPr id="3" name="TextBox 2">
            <a:extLst>
              <a:ext uri="{FF2B5EF4-FFF2-40B4-BE49-F238E27FC236}">
                <a16:creationId xmlns:a16="http://schemas.microsoft.com/office/drawing/2014/main" id="{69095CF9-FC3B-492E-9452-8CAE782CEC51}"/>
              </a:ext>
            </a:extLst>
          </p:cNvPr>
          <p:cNvSpPr txBox="1"/>
          <p:nvPr/>
        </p:nvSpPr>
        <p:spPr>
          <a:xfrm>
            <a:off x="1" y="98769"/>
            <a:ext cx="12192000"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pic>
        <p:nvPicPr>
          <p:cNvPr id="4" name="Graphic 3">
            <a:extLst>
              <a:ext uri="{FF2B5EF4-FFF2-40B4-BE49-F238E27FC236}">
                <a16:creationId xmlns:a16="http://schemas.microsoft.com/office/drawing/2014/main" id="{229F85D7-52B2-452E-AF61-9B877E070D9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59251" y="119372"/>
            <a:ext cx="1093210" cy="306410"/>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97F84146-1B38-4B1C-866D-CC4FCBF1CD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1363" y="880432"/>
            <a:ext cx="2540416" cy="4989560"/>
          </a:xfrm>
          <a:prstGeom prst="rect">
            <a:avLst/>
          </a:prstGeom>
        </p:spPr>
      </p:pic>
      <p:sp>
        <p:nvSpPr>
          <p:cNvPr id="7" name="Oval 6">
            <a:extLst>
              <a:ext uri="{FF2B5EF4-FFF2-40B4-BE49-F238E27FC236}">
                <a16:creationId xmlns:a16="http://schemas.microsoft.com/office/drawing/2014/main" id="{81A5192C-B001-4D53-9E5E-F3FFD7C8F174}"/>
              </a:ext>
            </a:extLst>
          </p:cNvPr>
          <p:cNvSpPr/>
          <p:nvPr/>
        </p:nvSpPr>
        <p:spPr>
          <a:xfrm>
            <a:off x="-79263" y="3891846"/>
            <a:ext cx="2540416" cy="2540416"/>
          </a:xfrm>
          <a:prstGeom prst="ellipse">
            <a:avLst/>
          </a:prstGeom>
          <a:gradFill flip="none" rotWithShape="1">
            <a:gsLst>
              <a:gs pos="0">
                <a:srgbClr val="FDD25B"/>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656544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2D6A342-DBB7-4EC5-AE92-FFD121F8E71D}"/>
              </a:ext>
            </a:extLst>
          </p:cNvPr>
          <p:cNvSpPr txBox="1"/>
          <p:nvPr/>
        </p:nvSpPr>
        <p:spPr>
          <a:xfrm>
            <a:off x="5747580" y="1587519"/>
            <a:ext cx="3064824" cy="461665"/>
          </a:xfrm>
          <a:prstGeom prst="rect">
            <a:avLst/>
          </a:prstGeom>
          <a:noFill/>
        </p:spPr>
        <p:txBody>
          <a:bodyPr wrap="square" lIns="91440" tIns="45720" rIns="91440" bIns="45720" rtlCol="0" anchor="t">
            <a:spAutoFit/>
          </a:bodyPr>
          <a:lstStyle/>
          <a:p>
            <a:r>
              <a:rPr lang="en-US" sz="2400" spc="100" dirty="0">
                <a:solidFill>
                  <a:srgbClr val="FFB700"/>
                </a:solidFill>
                <a:latin typeface="Roboto"/>
                <a:ea typeface="Roboto" panose="02000000000000000000" pitchFamily="2" charset="0"/>
                <a:cs typeface="Poppins" panose="00000500000000000000" pitchFamily="2" charset="0"/>
              </a:rPr>
              <a:t>"Books By Stellas" </a:t>
            </a:r>
          </a:p>
        </p:txBody>
      </p:sp>
      <p:sp>
        <p:nvSpPr>
          <p:cNvPr id="25" name="Rectangle 24">
            <a:extLst>
              <a:ext uri="{FF2B5EF4-FFF2-40B4-BE49-F238E27FC236}">
                <a16:creationId xmlns:a16="http://schemas.microsoft.com/office/drawing/2014/main" id="{FAA07B4A-7478-4A43-9971-9C8D85DC1C1E}"/>
              </a:ext>
            </a:extLst>
          </p:cNvPr>
          <p:cNvSpPr/>
          <p:nvPr/>
        </p:nvSpPr>
        <p:spPr>
          <a:xfrm>
            <a:off x="5161113" y="2337058"/>
            <a:ext cx="6883623" cy="4582793"/>
          </a:xfrm>
          <a:prstGeom prst="rect">
            <a:avLst/>
          </a:prstGeom>
        </p:spPr>
        <p:txBody>
          <a:bodyPr wrap="square" lIns="91440" tIns="45720" rIns="91440" bIns="45720" anchor="t">
            <a:spAutoFit/>
          </a:bodyPr>
          <a:lstStyle/>
          <a:p>
            <a:pPr marL="171450" indent="-171450">
              <a:lnSpc>
                <a:spcPct val="90000"/>
              </a:lnSpc>
              <a:spcAft>
                <a:spcPts val="600"/>
              </a:spcAft>
              <a:buFont typeface="Arial" panose="020B0604020202020204" pitchFamily="34" charset="0"/>
              <a:buChar char="•"/>
            </a:pPr>
            <a:r>
              <a:rPr lang="en-US">
                <a:solidFill>
                  <a:schemeClr val="bg1"/>
                </a:solidFill>
              </a:rPr>
              <a:t>SERC L3 Business Studies Student 2018 – 2020.</a:t>
            </a:r>
          </a:p>
          <a:p>
            <a:pPr marL="171450" indent="-171450">
              <a:lnSpc>
                <a:spcPct val="90000"/>
              </a:lnSpc>
              <a:spcAft>
                <a:spcPts val="600"/>
              </a:spcAft>
              <a:buFont typeface="Arial" panose="020B0604020202020204" pitchFamily="34" charset="0"/>
              <a:buChar char="•"/>
            </a:pPr>
            <a:r>
              <a:rPr lang="en-US">
                <a:solidFill>
                  <a:schemeClr val="bg1"/>
                </a:solidFill>
              </a:rPr>
              <a:t>Founder member of  SERC Entrepreneur Club.</a:t>
            </a:r>
            <a:endParaRPr lang="en-US">
              <a:solidFill>
                <a:schemeClr val="bg1"/>
              </a:solidFill>
              <a:cs typeface="Calibri"/>
            </a:endParaRPr>
          </a:p>
          <a:p>
            <a:pPr marL="171450" indent="-171450">
              <a:lnSpc>
                <a:spcPct val="90000"/>
              </a:lnSpc>
              <a:spcAft>
                <a:spcPts val="600"/>
              </a:spcAft>
              <a:buFont typeface="Arial" panose="020B0604020202020204" pitchFamily="34" charset="0"/>
              <a:buChar char="•"/>
            </a:pPr>
            <a:r>
              <a:rPr lang="en-US">
                <a:solidFill>
                  <a:schemeClr val="bg1"/>
                </a:solidFill>
                <a:ea typeface="+mn-lt"/>
                <a:cs typeface="+mn-lt"/>
              </a:rPr>
              <a:t>Co-Founder Books By Stellas CIC, </a:t>
            </a:r>
            <a:endParaRPr lang="en-US">
              <a:solidFill>
                <a:schemeClr val="bg1"/>
              </a:solidFill>
            </a:endParaRPr>
          </a:p>
          <a:p>
            <a:pPr marL="171450" indent="-171450">
              <a:lnSpc>
                <a:spcPct val="90000"/>
              </a:lnSpc>
              <a:spcAft>
                <a:spcPts val="600"/>
              </a:spcAft>
              <a:buFont typeface="Arial" panose="020B0604020202020204" pitchFamily="34" charset="0"/>
              <a:buChar char="•"/>
            </a:pPr>
            <a:r>
              <a:rPr lang="en-US">
                <a:solidFill>
                  <a:schemeClr val="bg1"/>
                </a:solidFill>
              </a:rPr>
              <a:t>Published  Author  'No Two Stars Are The Same'. </a:t>
            </a:r>
            <a:endParaRPr lang="en-US">
              <a:solidFill>
                <a:schemeClr val="bg1"/>
              </a:solidFill>
              <a:cs typeface="Calibri"/>
            </a:endParaRPr>
          </a:p>
          <a:p>
            <a:pPr marL="171450" indent="-171450">
              <a:lnSpc>
                <a:spcPct val="90000"/>
              </a:lnSpc>
              <a:spcAft>
                <a:spcPts val="600"/>
              </a:spcAft>
              <a:buFont typeface="Arial" panose="020B0604020202020204" pitchFamily="34" charset="0"/>
              <a:buChar char="•"/>
            </a:pPr>
            <a:r>
              <a:rPr lang="en-US">
                <a:solidFill>
                  <a:schemeClr val="bg1"/>
                </a:solidFill>
              </a:rPr>
              <a:t>' No Two Stars Are The Same – A Day In Town'</a:t>
            </a:r>
            <a:endParaRPr lang="en-US">
              <a:solidFill>
                <a:schemeClr val="bg1"/>
              </a:solidFill>
              <a:cs typeface="Calibri"/>
            </a:endParaRPr>
          </a:p>
          <a:p>
            <a:pPr marL="171450" indent="-171450">
              <a:lnSpc>
                <a:spcPct val="90000"/>
              </a:lnSpc>
              <a:spcAft>
                <a:spcPts val="600"/>
              </a:spcAft>
              <a:buFont typeface="Arial" panose="020B0604020202020204" pitchFamily="34" charset="0"/>
              <a:buChar char="•"/>
            </a:pPr>
            <a:r>
              <a:rPr lang="en-US">
                <a:solidFill>
                  <a:schemeClr val="bg1"/>
                </a:solidFill>
              </a:rPr>
              <a:t>Highly commended Young </a:t>
            </a:r>
            <a:r>
              <a:rPr lang="en-US" b="1">
                <a:solidFill>
                  <a:schemeClr val="bg1"/>
                </a:solidFill>
              </a:rPr>
              <a:t>Business Woman of the Year. </a:t>
            </a:r>
            <a:endParaRPr lang="en-US">
              <a:solidFill>
                <a:schemeClr val="bg1"/>
              </a:solidFill>
              <a:cs typeface="Calibri"/>
            </a:endParaRPr>
          </a:p>
          <a:p>
            <a:pPr marL="171450" indent="-171450">
              <a:lnSpc>
                <a:spcPct val="90000"/>
              </a:lnSpc>
              <a:spcAft>
                <a:spcPts val="600"/>
              </a:spcAft>
              <a:buFont typeface="Arial" panose="020B0604020202020204" pitchFamily="34" charset="0"/>
              <a:buChar char="•"/>
            </a:pPr>
            <a:r>
              <a:rPr lang="en-US" b="1">
                <a:solidFill>
                  <a:schemeClr val="bg1"/>
                </a:solidFill>
              </a:rPr>
              <a:t>Winner </a:t>
            </a:r>
            <a:r>
              <a:rPr lang="en-US">
                <a:solidFill>
                  <a:schemeClr val="bg1"/>
                </a:solidFill>
              </a:rPr>
              <a:t>- TransferWise </a:t>
            </a:r>
            <a:r>
              <a:rPr lang="en-US" b="1">
                <a:solidFill>
                  <a:schemeClr val="bg1"/>
                </a:solidFill>
              </a:rPr>
              <a:t>20 Under 20 winner 2019</a:t>
            </a:r>
            <a:r>
              <a:rPr lang="en-US">
                <a:solidFill>
                  <a:schemeClr val="bg1"/>
                </a:solidFill>
              </a:rPr>
              <a:t>, </a:t>
            </a:r>
            <a:endParaRPr lang="en-US">
              <a:solidFill>
                <a:schemeClr val="bg1"/>
              </a:solidFill>
              <a:cs typeface="Calibri"/>
            </a:endParaRPr>
          </a:p>
          <a:p>
            <a:pPr marL="171450" indent="-171450">
              <a:lnSpc>
                <a:spcPct val="90000"/>
              </a:lnSpc>
              <a:spcAft>
                <a:spcPts val="600"/>
              </a:spcAft>
              <a:buFont typeface="Arial" panose="020B0604020202020204" pitchFamily="34" charset="0"/>
              <a:buChar char="•"/>
            </a:pPr>
            <a:r>
              <a:rPr lang="en-US">
                <a:solidFill>
                  <a:schemeClr val="bg1"/>
                </a:solidFill>
              </a:rPr>
              <a:t>Young Ambassador for Social Enterprise NI,   </a:t>
            </a:r>
            <a:endParaRPr lang="en-US">
              <a:solidFill>
                <a:schemeClr val="bg1"/>
              </a:solidFill>
              <a:cs typeface="Calibri"/>
            </a:endParaRPr>
          </a:p>
          <a:p>
            <a:pPr marL="171450" indent="-171450">
              <a:lnSpc>
                <a:spcPct val="90000"/>
              </a:lnSpc>
              <a:spcAft>
                <a:spcPts val="600"/>
              </a:spcAft>
              <a:buFont typeface="Arial" panose="020B0604020202020204" pitchFamily="34" charset="0"/>
              <a:buChar char="•"/>
            </a:pPr>
            <a:r>
              <a:rPr lang="en-US">
                <a:solidFill>
                  <a:schemeClr val="bg1"/>
                </a:solidFill>
              </a:rPr>
              <a:t>One Young World Ambassador, </a:t>
            </a:r>
            <a:endParaRPr lang="en-US">
              <a:solidFill>
                <a:schemeClr val="bg1"/>
              </a:solidFill>
              <a:cs typeface="Calibri"/>
            </a:endParaRPr>
          </a:p>
          <a:p>
            <a:pPr marL="171450" indent="-171450">
              <a:lnSpc>
                <a:spcPct val="90000"/>
              </a:lnSpc>
              <a:spcAft>
                <a:spcPts val="600"/>
              </a:spcAft>
              <a:buFont typeface="Arial" panose="020B0604020202020204" pitchFamily="34" charset="0"/>
              <a:buChar char="•"/>
            </a:pPr>
            <a:r>
              <a:rPr lang="en-US">
                <a:solidFill>
                  <a:schemeClr val="bg1"/>
                </a:solidFill>
              </a:rPr>
              <a:t>The Youth Group Youth Advisory Board Member, WISE100, </a:t>
            </a:r>
            <a:endParaRPr lang="en-US">
              <a:solidFill>
                <a:schemeClr val="bg1"/>
              </a:solidFill>
              <a:cs typeface="Calibri"/>
            </a:endParaRPr>
          </a:p>
          <a:p>
            <a:pPr marL="171450" indent="-171450">
              <a:lnSpc>
                <a:spcPct val="90000"/>
              </a:lnSpc>
              <a:spcAft>
                <a:spcPts val="600"/>
              </a:spcAft>
              <a:buFont typeface="Arial" panose="020B0604020202020204" pitchFamily="34" charset="0"/>
              <a:buChar char="•"/>
            </a:pPr>
            <a:r>
              <a:rPr lang="en-US">
                <a:solidFill>
                  <a:schemeClr val="bg1"/>
                </a:solidFill>
                <a:cs typeface="Calibri"/>
              </a:rPr>
              <a:t>SERC Alumni.</a:t>
            </a:r>
          </a:p>
          <a:p>
            <a:pPr marL="171450" indent="-171450">
              <a:lnSpc>
                <a:spcPct val="90000"/>
              </a:lnSpc>
              <a:spcAft>
                <a:spcPts val="600"/>
              </a:spcAft>
              <a:buFont typeface="Arial" panose="020B0604020202020204" pitchFamily="34" charset="0"/>
              <a:buChar char="•"/>
            </a:pPr>
            <a:r>
              <a:rPr lang="en-US">
                <a:solidFill>
                  <a:schemeClr val="bg1"/>
                </a:solidFill>
                <a:cs typeface="Calibri"/>
              </a:rPr>
              <a:t>Mentoring EIR Terence Brannigan, SERC Enterprise Team</a:t>
            </a:r>
            <a:endParaRPr lang="en-US" dirty="0">
              <a:solidFill>
                <a:schemeClr val="bg1"/>
              </a:solidFill>
              <a:cs typeface="Calibri"/>
            </a:endParaRPr>
          </a:p>
          <a:p>
            <a:pPr>
              <a:lnSpc>
                <a:spcPct val="90000"/>
              </a:lnSpc>
              <a:spcAft>
                <a:spcPts val="600"/>
              </a:spcAft>
            </a:pPr>
            <a:endParaRPr lang="en-US">
              <a:solidFill>
                <a:srgbClr val="FF0000"/>
              </a:solidFill>
              <a:cs typeface="Calibri"/>
            </a:endParaRPr>
          </a:p>
          <a:p>
            <a:pPr marL="171450" indent="-171450">
              <a:lnSpc>
                <a:spcPct val="90000"/>
              </a:lnSpc>
              <a:spcAft>
                <a:spcPts val="600"/>
              </a:spcAft>
              <a:buFont typeface="Arial" panose="020B0604020202020204" pitchFamily="34" charset="0"/>
              <a:buChar char="•"/>
            </a:pPr>
            <a:endParaRPr lang="en-US">
              <a:solidFill>
                <a:srgbClr val="FF0000"/>
              </a:solidFill>
              <a:cs typeface="Calibri"/>
            </a:endParaRPr>
          </a:p>
        </p:txBody>
      </p:sp>
      <p:sp>
        <p:nvSpPr>
          <p:cNvPr id="32" name="TextBox 31">
            <a:extLst>
              <a:ext uri="{FF2B5EF4-FFF2-40B4-BE49-F238E27FC236}">
                <a16:creationId xmlns:a16="http://schemas.microsoft.com/office/drawing/2014/main" id="{15B951EC-3067-47EF-A442-C143B5C1F3DB}"/>
              </a:ext>
            </a:extLst>
          </p:cNvPr>
          <p:cNvSpPr txBox="1"/>
          <p:nvPr/>
        </p:nvSpPr>
        <p:spPr>
          <a:xfrm>
            <a:off x="5747580" y="986353"/>
            <a:ext cx="4929023" cy="584775"/>
          </a:xfrm>
          <a:prstGeom prst="rect">
            <a:avLst/>
          </a:prstGeom>
          <a:noFill/>
        </p:spPr>
        <p:txBody>
          <a:bodyPr wrap="square" lIns="91440" tIns="45720" rIns="91440" bIns="45720" rtlCol="0" anchor="t">
            <a:spAutoFit/>
          </a:bodyPr>
          <a:lstStyle/>
          <a:p>
            <a:r>
              <a:rPr lang="en-US" sz="3200" b="1" dirty="0">
                <a:solidFill>
                  <a:schemeClr val="bg1"/>
                </a:solidFill>
                <a:latin typeface="Roboto"/>
                <a:ea typeface="Roboto" panose="02000000000000000000" pitchFamily="2" charset="0"/>
                <a:cs typeface="Poppins" panose="00000500000000000000" pitchFamily="2" charset="0"/>
              </a:rPr>
              <a:t>Aimee Clint - Author</a:t>
            </a:r>
          </a:p>
        </p:txBody>
      </p:sp>
      <p:pic>
        <p:nvPicPr>
          <p:cNvPr id="3" name="Picture Placeholder 2" descr="A person in a blue shirt&#10;&#10;Description automatically generated">
            <a:extLst>
              <a:ext uri="{FF2B5EF4-FFF2-40B4-BE49-F238E27FC236}">
                <a16:creationId xmlns:a16="http://schemas.microsoft.com/office/drawing/2014/main" id="{0D5EE0DF-F10B-4619-9471-19F0CE852922}"/>
              </a:ext>
            </a:extLst>
          </p:cNvPr>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rcRect/>
          <a:stretch>
            <a:fillRect/>
          </a:stretch>
        </p:blipFill>
        <p:spPr/>
      </p:pic>
      <p:sp>
        <p:nvSpPr>
          <p:cNvPr id="4" name="Rectangle 3">
            <a:extLst>
              <a:ext uri="{FF2B5EF4-FFF2-40B4-BE49-F238E27FC236}">
                <a16:creationId xmlns:a16="http://schemas.microsoft.com/office/drawing/2014/main" id="{C12913C6-4AF6-4B37-A634-6DC87D482EEE}"/>
              </a:ext>
            </a:extLst>
          </p:cNvPr>
          <p:cNvSpPr/>
          <p:nvPr/>
        </p:nvSpPr>
        <p:spPr>
          <a:xfrm>
            <a:off x="99527" y="89029"/>
            <a:ext cx="3044640" cy="276999"/>
          </a:xfrm>
          <a:prstGeom prst="rect">
            <a:avLst/>
          </a:prstGeom>
        </p:spPr>
        <p:txBody>
          <a:bodyPr wrap="square">
            <a:spAutoFit/>
          </a:bodyPr>
          <a:lstStyle/>
          <a:p>
            <a:pPr algn="l" fontAlgn="base"/>
            <a:r>
              <a:rPr lang="en-GB" sz="1200" b="1" i="0" spc="300">
                <a:solidFill>
                  <a:srgbClr val="FFFFFF"/>
                </a:solidFill>
                <a:effectLst/>
                <a:latin typeface="Roboto" panose="02000000000000000000"/>
              </a:rPr>
              <a:t>STUDENT SUCCESS</a:t>
            </a:r>
          </a:p>
        </p:txBody>
      </p:sp>
      <p:sp>
        <p:nvSpPr>
          <p:cNvPr id="5" name="TextBox 4">
            <a:extLst>
              <a:ext uri="{FF2B5EF4-FFF2-40B4-BE49-F238E27FC236}">
                <a16:creationId xmlns:a16="http://schemas.microsoft.com/office/drawing/2014/main" id="{E14AA749-1F51-4DF8-A5A9-54CA17A5F5BB}"/>
              </a:ext>
            </a:extLst>
          </p:cNvPr>
          <p:cNvSpPr txBox="1"/>
          <p:nvPr/>
        </p:nvSpPr>
        <p:spPr>
          <a:xfrm>
            <a:off x="39119" y="98769"/>
            <a:ext cx="12152881"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pic>
        <p:nvPicPr>
          <p:cNvPr id="6" name="Graphic 5">
            <a:extLst>
              <a:ext uri="{FF2B5EF4-FFF2-40B4-BE49-F238E27FC236}">
                <a16:creationId xmlns:a16="http://schemas.microsoft.com/office/drawing/2014/main" id="{C59BB5A3-2D6A-401B-840A-0FF160546AE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59251" y="119372"/>
            <a:ext cx="1093210" cy="306410"/>
          </a:xfrm>
          <a:prstGeom prst="rect">
            <a:avLst/>
          </a:prstGeom>
        </p:spPr>
      </p:pic>
      <p:pic>
        <p:nvPicPr>
          <p:cNvPr id="1026" name="Picture 2">
            <a:extLst>
              <a:ext uri="{FF2B5EF4-FFF2-40B4-BE49-F238E27FC236}">
                <a16:creationId xmlns:a16="http://schemas.microsoft.com/office/drawing/2014/main" id="{C561790A-0D5F-492D-946C-4F0C1E57B5A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26865" y="4262540"/>
            <a:ext cx="2034171" cy="18153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Placeholder 8" descr="A person holding a sign&#10;&#10;Description automatically generated">
            <a:extLst>
              <a:ext uri="{FF2B5EF4-FFF2-40B4-BE49-F238E27FC236}">
                <a16:creationId xmlns:a16="http://schemas.microsoft.com/office/drawing/2014/main" id="{871E6BBB-8AC6-4E90-B22E-B6A6B2E6318B}"/>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621866" y="3718480"/>
            <a:ext cx="1992614" cy="1943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89701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15B951EC-3067-47EF-A442-C143B5C1F3DB}"/>
              </a:ext>
            </a:extLst>
          </p:cNvPr>
          <p:cNvSpPr txBox="1"/>
          <p:nvPr/>
        </p:nvSpPr>
        <p:spPr>
          <a:xfrm>
            <a:off x="5328629" y="654009"/>
            <a:ext cx="3782528" cy="538609"/>
          </a:xfrm>
          <a:prstGeom prst="rect">
            <a:avLst/>
          </a:prstGeom>
          <a:noFill/>
        </p:spPr>
        <p:txBody>
          <a:bodyPr wrap="square" rtlCol="0">
            <a:spAutoFit/>
          </a:bodyPr>
          <a:lstStyle/>
          <a:p>
            <a:r>
              <a:rPr lang="en-US" sz="2900" b="1">
                <a:solidFill>
                  <a:schemeClr val="bg1"/>
                </a:solidFill>
                <a:latin typeface="Roboto" panose="02000000000000000000" pitchFamily="2" charset="0"/>
                <a:ea typeface="Roboto" panose="02000000000000000000" pitchFamily="2" charset="0"/>
                <a:cs typeface="Poppins" panose="00000500000000000000" pitchFamily="2" charset="0"/>
              </a:rPr>
              <a:t>The Water Boys</a:t>
            </a:r>
          </a:p>
        </p:txBody>
      </p:sp>
      <p:pic>
        <p:nvPicPr>
          <p:cNvPr id="11" name="Picture Placeholder 10" descr="A picture containing person, indoor, bottle, person&#10;&#10;Description automatically generated">
            <a:extLst>
              <a:ext uri="{FF2B5EF4-FFF2-40B4-BE49-F238E27FC236}">
                <a16:creationId xmlns:a16="http://schemas.microsoft.com/office/drawing/2014/main" id="{6C93DCE2-23B5-4C98-BCDB-4EEAF33E917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a:off x="762835" y="1616683"/>
            <a:ext cx="4342157" cy="3029068"/>
          </a:xfrm>
          <a:prstGeom prst="rect">
            <a:avLst/>
          </a:prstGeom>
          <a:ln>
            <a:noFill/>
          </a:ln>
          <a:effectLst>
            <a:softEdge rad="112500"/>
          </a:effectLst>
        </p:spPr>
      </p:pic>
      <p:sp>
        <p:nvSpPr>
          <p:cNvPr id="6" name="Oval 5">
            <a:extLst>
              <a:ext uri="{FF2B5EF4-FFF2-40B4-BE49-F238E27FC236}">
                <a16:creationId xmlns:a16="http://schemas.microsoft.com/office/drawing/2014/main" id="{750140E4-65EA-447E-AB0F-8A2BEA8EFD1B}"/>
              </a:ext>
            </a:extLst>
          </p:cNvPr>
          <p:cNvSpPr/>
          <p:nvPr/>
        </p:nvSpPr>
        <p:spPr>
          <a:xfrm>
            <a:off x="0" y="4050372"/>
            <a:ext cx="2381890" cy="2381890"/>
          </a:xfrm>
          <a:prstGeom prst="ellipse">
            <a:avLst/>
          </a:prstGeom>
          <a:gradFill flip="none" rotWithShape="1">
            <a:gsLst>
              <a:gs pos="0">
                <a:srgbClr val="0070C0">
                  <a:alpha val="60000"/>
                </a:srgbClr>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Oval 6">
            <a:extLst>
              <a:ext uri="{FF2B5EF4-FFF2-40B4-BE49-F238E27FC236}">
                <a16:creationId xmlns:a16="http://schemas.microsoft.com/office/drawing/2014/main" id="{81A5192C-B001-4D53-9E5E-F3FFD7C8F174}"/>
              </a:ext>
            </a:extLst>
          </p:cNvPr>
          <p:cNvSpPr/>
          <p:nvPr/>
        </p:nvSpPr>
        <p:spPr>
          <a:xfrm>
            <a:off x="-121607" y="3849557"/>
            <a:ext cx="2540416" cy="2540416"/>
          </a:xfrm>
          <a:prstGeom prst="ellipse">
            <a:avLst/>
          </a:prstGeom>
          <a:gradFill flip="none" rotWithShape="1">
            <a:gsLst>
              <a:gs pos="0">
                <a:srgbClr val="FDD25B"/>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id="{762C20C7-B20D-4B5D-8CE6-95AD6C201ECE}"/>
              </a:ext>
            </a:extLst>
          </p:cNvPr>
          <p:cNvSpPr/>
          <p:nvPr/>
        </p:nvSpPr>
        <p:spPr>
          <a:xfrm>
            <a:off x="5260443" y="1793039"/>
            <a:ext cx="6868612" cy="3656386"/>
          </a:xfrm>
          <a:prstGeom prst="rect">
            <a:avLst/>
          </a:prstGeom>
        </p:spPr>
        <p:txBody>
          <a:bodyPr wrap="square" lIns="91440" tIns="45720" rIns="91440" bIns="45720" anchor="t">
            <a:spAutoFit/>
          </a:bodyPr>
          <a:lstStyle/>
          <a:p>
            <a:pPr>
              <a:lnSpc>
                <a:spcPct val="90000"/>
              </a:lnSpc>
              <a:spcAft>
                <a:spcPts val="600"/>
              </a:spcAft>
            </a:pPr>
            <a:r>
              <a:rPr lang="en-GB" dirty="0">
                <a:solidFill>
                  <a:schemeClr val="lt1"/>
                </a:solidFill>
              </a:rPr>
              <a:t>L3 </a:t>
            </a:r>
            <a:r>
              <a:rPr lang="en-GB">
                <a:solidFill>
                  <a:schemeClr val="bg1"/>
                </a:solidFill>
                <a:ea typeface="+mn-lt"/>
                <a:cs typeface="+mn-lt"/>
              </a:rPr>
              <a:t>National Foundation Diploma in Applied  Science.</a:t>
            </a:r>
            <a:r>
              <a:rPr lang="en-GB">
                <a:ea typeface="+mn-lt"/>
                <a:cs typeface="+mn-lt"/>
              </a:rPr>
              <a:t> </a:t>
            </a:r>
            <a:endParaRPr lang="en-US">
              <a:latin typeface="Calibri Light" panose="020F0302020204030204"/>
              <a:cs typeface="Calibri Light" panose="020F0302020204030204"/>
            </a:endParaRPr>
          </a:p>
          <a:p>
            <a:pPr>
              <a:lnSpc>
                <a:spcPct val="90000"/>
              </a:lnSpc>
              <a:spcAft>
                <a:spcPts val="600"/>
              </a:spcAft>
            </a:pPr>
            <a:r>
              <a:rPr lang="en-GB">
                <a:solidFill>
                  <a:schemeClr val="lt1"/>
                </a:solidFill>
              </a:rPr>
              <a:t>Prototyped</a:t>
            </a:r>
            <a:r>
              <a:rPr lang="en-GB" sz="1800">
                <a:solidFill>
                  <a:schemeClr val="lt1"/>
                </a:solidFill>
              </a:rPr>
              <a:t> a </a:t>
            </a:r>
            <a:r>
              <a:rPr lang="en-GB" sz="1800" dirty="0">
                <a:solidFill>
                  <a:schemeClr val="lt1"/>
                </a:solidFill>
              </a:rPr>
              <a:t>low-cost, low-tech solution to the problem of water </a:t>
            </a:r>
            <a:r>
              <a:rPr lang="en-GB" sz="1800">
                <a:solidFill>
                  <a:schemeClr val="lt1"/>
                </a:solidFill>
              </a:rPr>
              <a:t>contaminated by nitrates and phosphates.</a:t>
            </a:r>
            <a:endParaRPr lang="en-US">
              <a:solidFill>
                <a:schemeClr val="lt1"/>
              </a:solidFill>
              <a:latin typeface="Calibri Light" panose="020F0302020204030204"/>
              <a:cs typeface="Calibri Light" panose="020F0302020204030204"/>
            </a:endParaRPr>
          </a:p>
          <a:p>
            <a:r>
              <a:rPr lang="en-GB" sz="1800">
                <a:solidFill>
                  <a:schemeClr val="lt1"/>
                </a:solidFill>
              </a:rPr>
              <a:t>Their solution is a physical and chemical filter which removes </a:t>
            </a:r>
            <a:r>
              <a:rPr lang="en-GB" sz="1800" dirty="0">
                <a:solidFill>
                  <a:schemeClr val="lt1"/>
                </a:solidFill>
              </a:rPr>
              <a:t>90% </a:t>
            </a:r>
            <a:r>
              <a:rPr lang="en-GB" sz="1800">
                <a:solidFill>
                  <a:schemeClr val="lt1"/>
                </a:solidFill>
              </a:rPr>
              <a:t>of nitrates from polluted water and a high level of phosphates</a:t>
            </a:r>
            <a:r>
              <a:rPr lang="en-GB">
                <a:solidFill>
                  <a:schemeClr val="lt1"/>
                </a:solidFill>
              </a:rPr>
              <a:t>. </a:t>
            </a:r>
            <a:r>
              <a:rPr lang="en-GB">
                <a:solidFill>
                  <a:schemeClr val="bg1"/>
                </a:solidFill>
                <a:ea typeface="+mn-lt"/>
                <a:cs typeface="+mn-lt"/>
              </a:rPr>
              <a:t>1 in 10 people do not have access to clean water close to home. </a:t>
            </a:r>
            <a:r>
              <a:rPr lang="en-GB" i="1">
                <a:solidFill>
                  <a:schemeClr val="bg1"/>
                </a:solidFill>
                <a:ea typeface="+mn-lt"/>
                <a:cs typeface="+mn-lt"/>
              </a:rPr>
              <a:t> (WHO/UNICEF Joint Monitoring Programme (JMP) Report 2019</a:t>
            </a:r>
            <a:r>
              <a:rPr lang="en-GB" i="1" dirty="0">
                <a:solidFill>
                  <a:schemeClr val="bg1"/>
                </a:solidFill>
                <a:ea typeface="+mn-lt"/>
                <a:cs typeface="+mn-lt"/>
              </a:rPr>
              <a:t>)</a:t>
            </a:r>
            <a:endParaRPr lang="en-GB" i="1">
              <a:solidFill>
                <a:schemeClr val="bg1"/>
              </a:solidFill>
              <a:cs typeface="Calibri" panose="020F0502020204030204"/>
            </a:endParaRPr>
          </a:p>
          <a:p>
            <a:pPr>
              <a:lnSpc>
                <a:spcPct val="90000"/>
              </a:lnSpc>
              <a:spcAft>
                <a:spcPts val="600"/>
              </a:spcAft>
            </a:pPr>
            <a:endParaRPr lang="en-GB" sz="1800" kern="1200" dirty="0">
              <a:solidFill>
                <a:schemeClr val="lt1"/>
              </a:solidFill>
              <a:latin typeface="Calibri"/>
              <a:ea typeface="+mj-ea"/>
              <a:cs typeface="Calibri"/>
            </a:endParaRPr>
          </a:p>
          <a:p>
            <a:pPr marL="171450" indent="-171450">
              <a:lnSpc>
                <a:spcPct val="90000"/>
              </a:lnSpc>
              <a:spcAft>
                <a:spcPts val="600"/>
              </a:spcAft>
              <a:buFont typeface="Arial" panose="020B0604020202020204" pitchFamily="34" charset="0"/>
              <a:buChar char="•"/>
            </a:pPr>
            <a:r>
              <a:rPr lang="en-US" dirty="0">
                <a:solidFill>
                  <a:schemeClr val="bg1"/>
                </a:solidFill>
              </a:rPr>
              <a:t> </a:t>
            </a:r>
            <a:r>
              <a:rPr lang="en-US" b="1" dirty="0">
                <a:solidFill>
                  <a:schemeClr val="bg1"/>
                </a:solidFill>
              </a:rPr>
              <a:t>Finalist </a:t>
            </a:r>
            <a:r>
              <a:rPr lang="en-US" dirty="0">
                <a:solidFill>
                  <a:schemeClr val="bg1"/>
                </a:solidFill>
              </a:rPr>
              <a:t>Eco </a:t>
            </a:r>
            <a:r>
              <a:rPr lang="en-US" dirty="0" err="1">
                <a:solidFill>
                  <a:schemeClr val="bg1"/>
                </a:solidFill>
              </a:rPr>
              <a:t>Unesco</a:t>
            </a:r>
            <a:r>
              <a:rPr lang="en-US" dirty="0">
                <a:solidFill>
                  <a:schemeClr val="bg1"/>
                </a:solidFill>
              </a:rPr>
              <a:t> 2020.</a:t>
            </a:r>
            <a:endParaRPr lang="en-US" dirty="0">
              <a:solidFill>
                <a:schemeClr val="bg1"/>
              </a:solidFill>
              <a:cs typeface="Calibri"/>
            </a:endParaRPr>
          </a:p>
          <a:p>
            <a:pPr marL="171450" indent="-171450">
              <a:lnSpc>
                <a:spcPct val="90000"/>
              </a:lnSpc>
              <a:spcAft>
                <a:spcPts val="600"/>
              </a:spcAft>
              <a:buFont typeface="Arial" panose="020B0604020202020204" pitchFamily="34" charset="0"/>
              <a:buChar char="•"/>
            </a:pPr>
            <a:r>
              <a:rPr lang="en-US" dirty="0">
                <a:solidFill>
                  <a:schemeClr val="bg1"/>
                </a:solidFill>
              </a:rPr>
              <a:t> </a:t>
            </a:r>
            <a:r>
              <a:rPr lang="en-US" b="1" dirty="0">
                <a:solidFill>
                  <a:schemeClr val="bg1"/>
                </a:solidFill>
              </a:rPr>
              <a:t>Finalist </a:t>
            </a:r>
            <a:r>
              <a:rPr lang="en-US">
                <a:solidFill>
                  <a:schemeClr val="bg1"/>
                </a:solidFill>
              </a:rPr>
              <a:t> Student Catalyst INVENT 2020</a:t>
            </a:r>
            <a:endParaRPr lang="en-US">
              <a:solidFill>
                <a:schemeClr val="bg1"/>
              </a:solidFill>
              <a:cs typeface="Calibri"/>
            </a:endParaRPr>
          </a:p>
          <a:p>
            <a:pPr marL="171450" indent="-171450">
              <a:lnSpc>
                <a:spcPct val="90000"/>
              </a:lnSpc>
              <a:spcAft>
                <a:spcPts val="600"/>
              </a:spcAft>
              <a:buFont typeface="Arial" panose="020B0604020202020204" pitchFamily="34" charset="0"/>
              <a:buChar char="•"/>
            </a:pPr>
            <a:r>
              <a:rPr lang="en-US">
                <a:solidFill>
                  <a:schemeClr val="bg1"/>
                </a:solidFill>
                <a:cs typeface="Calibri"/>
              </a:rPr>
              <a:t> Mentoring EIR Terence Brannigan, SERC Enteerprise Team</a:t>
            </a:r>
            <a:endParaRPr lang="en-US" dirty="0">
              <a:solidFill>
                <a:schemeClr val="bg1"/>
              </a:solidFill>
              <a:cs typeface="Calibri" panose="020F0502020204030204"/>
            </a:endParaRPr>
          </a:p>
          <a:p>
            <a:pPr marL="171450" indent="-171450">
              <a:lnSpc>
                <a:spcPct val="90000"/>
              </a:lnSpc>
              <a:spcAft>
                <a:spcPts val="600"/>
              </a:spcAft>
              <a:buFont typeface="Arial" panose="020B0604020202020204" pitchFamily="34" charset="0"/>
              <a:buChar char="•"/>
            </a:pPr>
            <a:endParaRPr lang="en-US">
              <a:solidFill>
                <a:schemeClr val="bg1"/>
              </a:solidFill>
              <a:cs typeface="Calibri" panose="020F0502020204030204"/>
            </a:endParaRPr>
          </a:p>
        </p:txBody>
      </p:sp>
      <p:sp>
        <p:nvSpPr>
          <p:cNvPr id="9" name="TextBox 8">
            <a:extLst>
              <a:ext uri="{FF2B5EF4-FFF2-40B4-BE49-F238E27FC236}">
                <a16:creationId xmlns:a16="http://schemas.microsoft.com/office/drawing/2014/main" id="{72044FDE-24E2-4763-BB48-D45DF2D1694E}"/>
              </a:ext>
            </a:extLst>
          </p:cNvPr>
          <p:cNvSpPr txBox="1"/>
          <p:nvPr/>
        </p:nvSpPr>
        <p:spPr>
          <a:xfrm>
            <a:off x="5328629" y="1191983"/>
            <a:ext cx="3528500" cy="523220"/>
          </a:xfrm>
          <a:prstGeom prst="rect">
            <a:avLst/>
          </a:prstGeom>
          <a:noFill/>
        </p:spPr>
        <p:txBody>
          <a:bodyPr wrap="square" rtlCol="0">
            <a:spAutoFit/>
          </a:bodyPr>
          <a:lstStyle/>
          <a:p>
            <a:r>
              <a:rPr lang="en-US" sz="1400" spc="100">
                <a:solidFill>
                  <a:srgbClr val="FFB700"/>
                </a:solidFill>
                <a:latin typeface="Roboto" panose="02000000000000000000" pitchFamily="2" charset="0"/>
                <a:ea typeface="Roboto" panose="02000000000000000000" pitchFamily="2" charset="0"/>
                <a:cs typeface="Poppins" panose="00000500000000000000" pitchFamily="2" charset="0"/>
              </a:rPr>
              <a:t>Martin McKeown, Johnny McQuillan &amp; Paul French</a:t>
            </a:r>
          </a:p>
        </p:txBody>
      </p:sp>
      <p:sp>
        <p:nvSpPr>
          <p:cNvPr id="10" name="Rectangle 9">
            <a:extLst>
              <a:ext uri="{FF2B5EF4-FFF2-40B4-BE49-F238E27FC236}">
                <a16:creationId xmlns:a16="http://schemas.microsoft.com/office/drawing/2014/main" id="{64AB58E3-C638-42FB-B0B8-4B99181D53D8}"/>
              </a:ext>
            </a:extLst>
          </p:cNvPr>
          <p:cNvSpPr/>
          <p:nvPr/>
        </p:nvSpPr>
        <p:spPr>
          <a:xfrm>
            <a:off x="99527" y="89029"/>
            <a:ext cx="3044640" cy="276999"/>
          </a:xfrm>
          <a:prstGeom prst="rect">
            <a:avLst/>
          </a:prstGeom>
        </p:spPr>
        <p:txBody>
          <a:bodyPr wrap="square">
            <a:spAutoFit/>
          </a:bodyPr>
          <a:lstStyle/>
          <a:p>
            <a:pPr algn="l" fontAlgn="base"/>
            <a:r>
              <a:rPr lang="en-GB" sz="1200" b="1" i="0" spc="300">
                <a:solidFill>
                  <a:srgbClr val="FFFFFF"/>
                </a:solidFill>
                <a:effectLst/>
                <a:latin typeface="Roboto" panose="02000000000000000000"/>
              </a:rPr>
              <a:t>STUDENT SUCCESS</a:t>
            </a:r>
          </a:p>
        </p:txBody>
      </p:sp>
      <p:sp>
        <p:nvSpPr>
          <p:cNvPr id="13" name="TextBox 12">
            <a:extLst>
              <a:ext uri="{FF2B5EF4-FFF2-40B4-BE49-F238E27FC236}">
                <a16:creationId xmlns:a16="http://schemas.microsoft.com/office/drawing/2014/main" id="{10CAAABF-E65B-4F54-84ED-420C05929399}"/>
              </a:ext>
            </a:extLst>
          </p:cNvPr>
          <p:cNvSpPr txBox="1"/>
          <p:nvPr/>
        </p:nvSpPr>
        <p:spPr>
          <a:xfrm>
            <a:off x="1" y="98769"/>
            <a:ext cx="12192000"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pic>
        <p:nvPicPr>
          <p:cNvPr id="15" name="Graphic 14">
            <a:extLst>
              <a:ext uri="{FF2B5EF4-FFF2-40B4-BE49-F238E27FC236}">
                <a16:creationId xmlns:a16="http://schemas.microsoft.com/office/drawing/2014/main" id="{86287CB1-C21F-4215-BEF2-EB3BCFA284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59251" y="119372"/>
            <a:ext cx="1093210" cy="306410"/>
          </a:xfrm>
          <a:prstGeom prst="rect">
            <a:avLst/>
          </a:prstGeom>
        </p:spPr>
      </p:pic>
      <p:pic>
        <p:nvPicPr>
          <p:cNvPr id="2050" name="Picture 2">
            <a:extLst>
              <a:ext uri="{FF2B5EF4-FFF2-40B4-BE49-F238E27FC236}">
                <a16:creationId xmlns:a16="http://schemas.microsoft.com/office/drawing/2014/main" id="{4A10582E-AB17-4056-B789-EBB962FD705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1432020">
            <a:off x="13810" y="4169557"/>
            <a:ext cx="2269582" cy="203838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25EF8179-F389-47D8-8C30-1EBF46BD37CE}"/>
              </a:ext>
            </a:extLst>
          </p:cNvPr>
          <p:cNvGrpSpPr/>
          <p:nvPr/>
        </p:nvGrpSpPr>
        <p:grpSpPr>
          <a:xfrm>
            <a:off x="2409507" y="4951646"/>
            <a:ext cx="9381755" cy="2571811"/>
            <a:chOff x="2409507" y="4743366"/>
            <a:chExt cx="9381755" cy="2571811"/>
          </a:xfrm>
        </p:grpSpPr>
        <p:pic>
          <p:nvPicPr>
            <p:cNvPr id="4" name="Graphic 3">
              <a:extLst>
                <a:ext uri="{FF2B5EF4-FFF2-40B4-BE49-F238E27FC236}">
                  <a16:creationId xmlns:a16="http://schemas.microsoft.com/office/drawing/2014/main" id="{8757D8EB-411E-4A05-A6D6-294A278F98C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86522" y="4743366"/>
              <a:ext cx="2571811" cy="2571811"/>
            </a:xfrm>
            <a:prstGeom prst="rect">
              <a:avLst/>
            </a:prstGeom>
          </p:spPr>
        </p:pic>
        <p:pic>
          <p:nvPicPr>
            <p:cNvPr id="12" name="Graphic 11">
              <a:extLst>
                <a:ext uri="{FF2B5EF4-FFF2-40B4-BE49-F238E27FC236}">
                  <a16:creationId xmlns:a16="http://schemas.microsoft.com/office/drawing/2014/main" id="{CA3085FA-1C61-4D36-9AF9-E8F38934A10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409507" y="5827199"/>
              <a:ext cx="2215666" cy="436419"/>
            </a:xfrm>
            <a:prstGeom prst="rect">
              <a:avLst/>
            </a:prstGeom>
          </p:spPr>
        </p:pic>
        <p:pic>
          <p:nvPicPr>
            <p:cNvPr id="17" name="Graphic 16">
              <a:extLst>
                <a:ext uri="{FF2B5EF4-FFF2-40B4-BE49-F238E27FC236}">
                  <a16:creationId xmlns:a16="http://schemas.microsoft.com/office/drawing/2014/main" id="{6137A2BF-95E9-4E10-84D7-F4CD1093F0B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991162" y="5298787"/>
              <a:ext cx="800100" cy="1133475"/>
            </a:xfrm>
            <a:prstGeom prst="rect">
              <a:avLst/>
            </a:prstGeom>
          </p:spPr>
        </p:pic>
        <p:pic>
          <p:nvPicPr>
            <p:cNvPr id="19" name="Graphic 18">
              <a:extLst>
                <a:ext uri="{FF2B5EF4-FFF2-40B4-BE49-F238E27FC236}">
                  <a16:creationId xmlns:a16="http://schemas.microsoft.com/office/drawing/2014/main" id="{E53EC9FA-EEF0-43A6-936D-4987DFF371A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00835" y="5670427"/>
              <a:ext cx="1647825" cy="600075"/>
            </a:xfrm>
            <a:prstGeom prst="rect">
              <a:avLst/>
            </a:prstGeom>
          </p:spPr>
        </p:pic>
        <p:pic>
          <p:nvPicPr>
            <p:cNvPr id="20" name="Graphic 19">
              <a:extLst>
                <a:ext uri="{FF2B5EF4-FFF2-40B4-BE49-F238E27FC236}">
                  <a16:creationId xmlns:a16="http://schemas.microsoft.com/office/drawing/2014/main" id="{BD28A78A-7B62-4C0E-8443-EC4C96EDF88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840515" y="5430937"/>
              <a:ext cx="1030665" cy="1036764"/>
            </a:xfrm>
            <a:prstGeom prst="rect">
              <a:avLst/>
            </a:prstGeom>
          </p:spPr>
        </p:pic>
      </p:grpSp>
      <p:sp>
        <p:nvSpPr>
          <p:cNvPr id="27" name="TextBox 26">
            <a:extLst>
              <a:ext uri="{FF2B5EF4-FFF2-40B4-BE49-F238E27FC236}">
                <a16:creationId xmlns:a16="http://schemas.microsoft.com/office/drawing/2014/main" id="{51C449B6-CCD9-41AE-8EA3-0C169B70DD11}"/>
              </a:ext>
            </a:extLst>
          </p:cNvPr>
          <p:cNvSpPr txBox="1"/>
          <p:nvPr/>
        </p:nvSpPr>
        <p:spPr>
          <a:xfrm>
            <a:off x="2416507" y="5484706"/>
            <a:ext cx="9799534" cy="369332"/>
          </a:xfrm>
          <a:prstGeom prst="rect">
            <a:avLst/>
          </a:prstGeom>
          <a:noFill/>
        </p:spPr>
        <p:txBody>
          <a:bodyPr wrap="square">
            <a:spAutoFit/>
          </a:bodyPr>
          <a:lstStyle/>
          <a:p>
            <a:pPr algn="ctr"/>
            <a:r>
              <a:rPr lang="en-GB" b="1" i="0">
                <a:solidFill>
                  <a:schemeClr val="bg1"/>
                </a:solidFill>
                <a:effectLst/>
                <a:latin typeface="Corbel" panose="020B0503020204020204" pitchFamily="34" charset="0"/>
              </a:rPr>
              <a:t>Interest shown by</a:t>
            </a:r>
            <a:endParaRPr lang="en-GB" b="1">
              <a:solidFill>
                <a:schemeClr val="bg1"/>
              </a:solidFill>
            </a:endParaRPr>
          </a:p>
        </p:txBody>
      </p:sp>
    </p:spTree>
    <p:extLst>
      <p:ext uri="{BB962C8B-B14F-4D97-AF65-F5344CB8AC3E}">
        <p14:creationId xmlns:p14="http://schemas.microsoft.com/office/powerpoint/2010/main" val="894296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15B951EC-3067-47EF-A442-C143B5C1F3DB}"/>
              </a:ext>
            </a:extLst>
          </p:cNvPr>
          <p:cNvSpPr txBox="1"/>
          <p:nvPr/>
        </p:nvSpPr>
        <p:spPr>
          <a:xfrm>
            <a:off x="5692275" y="2241555"/>
            <a:ext cx="4765575" cy="538609"/>
          </a:xfrm>
          <a:prstGeom prst="rect">
            <a:avLst/>
          </a:prstGeom>
          <a:noFill/>
        </p:spPr>
        <p:txBody>
          <a:bodyPr wrap="square" rtlCol="0">
            <a:spAutoFit/>
          </a:bodyPr>
          <a:lstStyle/>
          <a:p>
            <a:r>
              <a:rPr lang="en-US" sz="2900" b="1">
                <a:solidFill>
                  <a:schemeClr val="bg1"/>
                </a:solidFill>
                <a:latin typeface="Roboto" panose="02000000000000000000" pitchFamily="2" charset="0"/>
                <a:ea typeface="Roboto" panose="02000000000000000000" pitchFamily="2" charset="0"/>
                <a:cs typeface="Poppins" panose="00000500000000000000" pitchFamily="2" charset="0"/>
              </a:rPr>
              <a:t>Eco Green Coffee Bean</a:t>
            </a:r>
          </a:p>
        </p:txBody>
      </p:sp>
      <p:sp>
        <p:nvSpPr>
          <p:cNvPr id="6" name="Oval 5">
            <a:extLst>
              <a:ext uri="{FF2B5EF4-FFF2-40B4-BE49-F238E27FC236}">
                <a16:creationId xmlns:a16="http://schemas.microsoft.com/office/drawing/2014/main" id="{750140E4-65EA-447E-AB0F-8A2BEA8EFD1B}"/>
              </a:ext>
            </a:extLst>
          </p:cNvPr>
          <p:cNvSpPr/>
          <p:nvPr/>
        </p:nvSpPr>
        <p:spPr>
          <a:xfrm>
            <a:off x="416660" y="3055558"/>
            <a:ext cx="3104023" cy="3104023"/>
          </a:xfrm>
          <a:prstGeom prst="ellipse">
            <a:avLst/>
          </a:prstGeom>
          <a:gradFill flip="none" rotWithShape="1">
            <a:gsLst>
              <a:gs pos="0">
                <a:srgbClr val="0070C0">
                  <a:alpha val="60000"/>
                </a:srgbClr>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id="{762C20C7-B20D-4B5D-8CE6-95AD6C201ECE}"/>
              </a:ext>
            </a:extLst>
          </p:cNvPr>
          <p:cNvSpPr/>
          <p:nvPr/>
        </p:nvSpPr>
        <p:spPr>
          <a:xfrm>
            <a:off x="5692275" y="3099060"/>
            <a:ext cx="6144701" cy="3293209"/>
          </a:xfrm>
          <a:prstGeom prst="rect">
            <a:avLst/>
          </a:prstGeom>
        </p:spPr>
        <p:txBody>
          <a:bodyPr wrap="square" lIns="91440" tIns="45720" rIns="91440" bIns="45720" anchor="t">
            <a:spAutoFit/>
          </a:bodyPr>
          <a:lstStyle/>
          <a:p>
            <a:r>
              <a:rPr lang="en-GB" sz="1600">
                <a:solidFill>
                  <a:schemeClr val="bg1"/>
                </a:solidFill>
                <a:ea typeface="+mn-lt"/>
                <a:cs typeface="+mn-lt"/>
              </a:rPr>
              <a:t>The problem we are trying to solve is the environmentally </a:t>
            </a:r>
            <a:r>
              <a:rPr lang="en-GB" sz="1600" b="1">
                <a:solidFill>
                  <a:schemeClr val="bg1"/>
                </a:solidFill>
                <a:ea typeface="+mn-lt"/>
                <a:cs typeface="+mn-lt"/>
              </a:rPr>
              <a:t>damaging disposal of coffee grains  </a:t>
            </a:r>
            <a:r>
              <a:rPr lang="en-GB" sz="1600">
                <a:solidFill>
                  <a:schemeClr val="bg1"/>
                </a:solidFill>
                <a:ea typeface="+mn-lt"/>
                <a:cs typeface="+mn-lt"/>
              </a:rPr>
              <a:t>and the need for carbon neutral energy sources.</a:t>
            </a:r>
            <a:endParaRPr lang="en-GB" sz="1600">
              <a:solidFill>
                <a:schemeClr val="bg1"/>
              </a:solidFill>
              <a:cs typeface="Calibri" panose="020F0502020204030204"/>
            </a:endParaRPr>
          </a:p>
          <a:p>
            <a:endParaRPr lang="en-GB" sz="1600">
              <a:solidFill>
                <a:schemeClr val="bg1"/>
              </a:solidFill>
            </a:endParaRPr>
          </a:p>
          <a:p>
            <a:r>
              <a:rPr lang="en-GB" sz="1600">
                <a:solidFill>
                  <a:schemeClr val="bg1"/>
                </a:solidFill>
                <a:ea typeface="+mn-lt"/>
                <a:cs typeface="+mn-lt"/>
              </a:rPr>
              <a:t>Our Product turns used coffee grains from a useless waste material into a useful burnable log. Coffee grains generate 80% more CO2 in landfill and 70% more in Anaerobic digestion than burning coffee.</a:t>
            </a:r>
          </a:p>
          <a:p>
            <a:endParaRPr lang="en-GB" sz="1600">
              <a:solidFill>
                <a:schemeClr val="bg1"/>
              </a:solidFill>
              <a:ea typeface="+mn-lt"/>
              <a:cs typeface="+mn-lt"/>
            </a:endParaRPr>
          </a:p>
          <a:p>
            <a:r>
              <a:rPr lang="en-GB" sz="1600" b="1">
                <a:solidFill>
                  <a:schemeClr val="bg1"/>
                </a:solidFill>
                <a:ea typeface="+mn-lt"/>
                <a:cs typeface="+mn-lt"/>
              </a:rPr>
              <a:t>Infuse the smell of fresh coffee</a:t>
            </a:r>
            <a:r>
              <a:rPr lang="en-GB" sz="1600">
                <a:solidFill>
                  <a:schemeClr val="bg1"/>
                </a:solidFill>
                <a:ea typeface="+mn-lt"/>
                <a:cs typeface="+mn-lt"/>
              </a:rPr>
              <a:t>, for </a:t>
            </a:r>
            <a:r>
              <a:rPr lang="en-GB" sz="1600" err="1">
                <a:solidFill>
                  <a:schemeClr val="bg1"/>
                </a:solidFill>
                <a:ea typeface="+mn-lt"/>
                <a:cs typeface="+mn-lt"/>
              </a:rPr>
              <a:t>emmision</a:t>
            </a:r>
            <a:r>
              <a:rPr lang="en-GB" sz="1600">
                <a:solidFill>
                  <a:schemeClr val="bg1"/>
                </a:solidFill>
                <a:ea typeface="+mn-lt"/>
                <a:cs typeface="+mn-lt"/>
              </a:rPr>
              <a:t> when burning,  for those whom this appeals too. </a:t>
            </a:r>
            <a:endParaRPr lang="en-GB" sz="1600">
              <a:solidFill>
                <a:schemeClr val="bg1"/>
              </a:solidFill>
              <a:cs typeface="Calibri"/>
            </a:endParaRPr>
          </a:p>
          <a:p>
            <a:endParaRPr lang="en-GB" sz="1600">
              <a:solidFill>
                <a:schemeClr val="bg1"/>
              </a:solidFill>
              <a:cs typeface="Calibri"/>
            </a:endParaRPr>
          </a:p>
          <a:p>
            <a:r>
              <a:rPr lang="en-GB" sz="1600">
                <a:solidFill>
                  <a:schemeClr val="bg1"/>
                </a:solidFill>
                <a:cs typeface="Calibri"/>
              </a:rPr>
              <a:t>Social Enterprise – </a:t>
            </a:r>
            <a:r>
              <a:rPr lang="en-GB" sz="1600" b="1">
                <a:solidFill>
                  <a:schemeClr val="bg1"/>
                </a:solidFill>
                <a:cs typeface="Calibri"/>
              </a:rPr>
              <a:t>Donation of profits to good causes</a:t>
            </a:r>
            <a:r>
              <a:rPr lang="en-GB" sz="1600">
                <a:solidFill>
                  <a:schemeClr val="bg1"/>
                </a:solidFill>
                <a:cs typeface="Calibri"/>
              </a:rPr>
              <a:t>. Mentoring EIR Terence Brannigan, SERC Enterprise Team.</a:t>
            </a:r>
            <a:endParaRPr lang="en-US" sz="1600">
              <a:solidFill>
                <a:schemeClr val="bg1"/>
              </a:solidFill>
              <a:cs typeface="Calibri" panose="020F0502020204030204"/>
            </a:endParaRPr>
          </a:p>
        </p:txBody>
      </p:sp>
      <p:sp>
        <p:nvSpPr>
          <p:cNvPr id="9" name="TextBox 8">
            <a:extLst>
              <a:ext uri="{FF2B5EF4-FFF2-40B4-BE49-F238E27FC236}">
                <a16:creationId xmlns:a16="http://schemas.microsoft.com/office/drawing/2014/main" id="{72044FDE-24E2-4763-BB48-D45DF2D1694E}"/>
              </a:ext>
            </a:extLst>
          </p:cNvPr>
          <p:cNvSpPr txBox="1"/>
          <p:nvPr/>
        </p:nvSpPr>
        <p:spPr>
          <a:xfrm>
            <a:off x="5692275" y="2760506"/>
            <a:ext cx="5745928" cy="338554"/>
          </a:xfrm>
          <a:prstGeom prst="rect">
            <a:avLst/>
          </a:prstGeom>
          <a:noFill/>
        </p:spPr>
        <p:txBody>
          <a:bodyPr wrap="square" lIns="91440" tIns="45720" rIns="91440" bIns="45720" rtlCol="0" anchor="t">
            <a:spAutoFit/>
          </a:bodyPr>
          <a:lstStyle/>
          <a:p>
            <a:r>
              <a:rPr lang="en-US" sz="1600" spc="100">
                <a:solidFill>
                  <a:srgbClr val="FFB700"/>
                </a:solidFill>
                <a:latin typeface="Roboto"/>
                <a:ea typeface="Roboto" panose="02000000000000000000" pitchFamily="2" charset="0"/>
                <a:cs typeface="Poppins" panose="00000500000000000000" pitchFamily="2" charset="0"/>
              </a:rPr>
              <a:t>Chris, Ethan, Jason, Joe, Ryan &amp; Summer</a:t>
            </a:r>
            <a:endParaRPr lang="en-US" sz="1600">
              <a:latin typeface="Roboto"/>
            </a:endParaRPr>
          </a:p>
        </p:txBody>
      </p:sp>
      <p:sp>
        <p:nvSpPr>
          <p:cNvPr id="2" name="Rectangle 1">
            <a:extLst>
              <a:ext uri="{FF2B5EF4-FFF2-40B4-BE49-F238E27FC236}">
                <a16:creationId xmlns:a16="http://schemas.microsoft.com/office/drawing/2014/main" id="{CBBB0C4A-8C24-4CC6-9754-7094EF7CD20D}"/>
              </a:ext>
            </a:extLst>
          </p:cNvPr>
          <p:cNvSpPr/>
          <p:nvPr/>
        </p:nvSpPr>
        <p:spPr>
          <a:xfrm>
            <a:off x="99527" y="89029"/>
            <a:ext cx="3044640" cy="276999"/>
          </a:xfrm>
          <a:prstGeom prst="rect">
            <a:avLst/>
          </a:prstGeom>
        </p:spPr>
        <p:txBody>
          <a:bodyPr wrap="square">
            <a:spAutoFit/>
          </a:bodyPr>
          <a:lstStyle/>
          <a:p>
            <a:pPr algn="l" fontAlgn="base"/>
            <a:r>
              <a:rPr lang="en-GB" sz="1200" b="1" i="0" spc="300">
                <a:solidFill>
                  <a:srgbClr val="FFFFFF"/>
                </a:solidFill>
                <a:effectLst/>
                <a:latin typeface="Roboto" panose="02000000000000000000"/>
              </a:rPr>
              <a:t>STUDENT SUCCESS</a:t>
            </a:r>
          </a:p>
        </p:txBody>
      </p:sp>
      <p:sp>
        <p:nvSpPr>
          <p:cNvPr id="3" name="TextBox 2">
            <a:extLst>
              <a:ext uri="{FF2B5EF4-FFF2-40B4-BE49-F238E27FC236}">
                <a16:creationId xmlns:a16="http://schemas.microsoft.com/office/drawing/2014/main" id="{ABF55708-88B2-4075-A9FE-CF966D580C2C}"/>
              </a:ext>
            </a:extLst>
          </p:cNvPr>
          <p:cNvSpPr txBox="1"/>
          <p:nvPr/>
        </p:nvSpPr>
        <p:spPr>
          <a:xfrm>
            <a:off x="1" y="98769"/>
            <a:ext cx="12192000"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pic>
        <p:nvPicPr>
          <p:cNvPr id="4" name="Graphic 3">
            <a:extLst>
              <a:ext uri="{FF2B5EF4-FFF2-40B4-BE49-F238E27FC236}">
                <a16:creationId xmlns:a16="http://schemas.microsoft.com/office/drawing/2014/main" id="{879DF394-FDD0-4529-9B37-292EA2629D8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59251" y="119372"/>
            <a:ext cx="1093210" cy="306410"/>
          </a:xfrm>
          <a:prstGeom prst="rect">
            <a:avLst/>
          </a:prstGeom>
        </p:spPr>
      </p:pic>
      <p:sp>
        <p:nvSpPr>
          <p:cNvPr id="5" name="Rectangle 4">
            <a:extLst>
              <a:ext uri="{FF2B5EF4-FFF2-40B4-BE49-F238E27FC236}">
                <a16:creationId xmlns:a16="http://schemas.microsoft.com/office/drawing/2014/main" id="{8E7D8EA4-15CF-47B5-BDB5-E2491027BE30}"/>
              </a:ext>
            </a:extLst>
          </p:cNvPr>
          <p:cNvSpPr/>
          <p:nvPr/>
        </p:nvSpPr>
        <p:spPr>
          <a:xfrm>
            <a:off x="3027679" y="7931882"/>
            <a:ext cx="6275423" cy="7891391"/>
          </a:xfrm>
          <a:prstGeom prst="rect">
            <a:avLst/>
          </a:prstGeom>
        </p:spPr>
        <p:txBody>
          <a:bodyPr wrap="square" lIns="91440" tIns="45720" rIns="91440" bIns="45720" anchor="t">
            <a:spAutoFit/>
          </a:bodyPr>
          <a:lstStyle/>
          <a:p>
            <a:endParaRPr lang="en-GB">
              <a:solidFill>
                <a:schemeClr val="bg1"/>
              </a:solidFill>
              <a:cs typeface="Calibri"/>
            </a:endParaRPr>
          </a:p>
          <a:p>
            <a:r>
              <a:rPr lang="en-GB">
                <a:solidFill>
                  <a:schemeClr val="bg1"/>
                </a:solidFill>
                <a:ea typeface="+mn-lt"/>
                <a:cs typeface="+mn-lt"/>
              </a:rPr>
              <a:t>The problem we are trying to solve is the environmentally damaging disposal of coffee grains  and the need for carbon neutral energy sources.</a:t>
            </a:r>
            <a:endParaRPr lang="en-GB">
              <a:solidFill>
                <a:schemeClr val="bg1"/>
              </a:solidFill>
              <a:cs typeface="Calibri" panose="020F0502020204030204"/>
            </a:endParaRPr>
          </a:p>
          <a:p>
            <a:endParaRPr lang="en-GB">
              <a:solidFill>
                <a:schemeClr val="bg1"/>
              </a:solidFill>
            </a:endParaRPr>
          </a:p>
          <a:p>
            <a:r>
              <a:rPr lang="en-GB">
                <a:solidFill>
                  <a:schemeClr val="bg1"/>
                </a:solidFill>
                <a:ea typeface="+mn-lt"/>
                <a:cs typeface="+mn-lt"/>
              </a:rPr>
              <a:t>Our Company Eco Green Coffee Bean Recycling.  Our company has designed a way of combating this problem</a:t>
            </a:r>
            <a:endParaRPr lang="en-GB">
              <a:solidFill>
                <a:schemeClr val="bg1"/>
              </a:solidFill>
            </a:endParaRPr>
          </a:p>
          <a:p>
            <a:endParaRPr lang="en-GB">
              <a:solidFill>
                <a:schemeClr val="bg1"/>
              </a:solidFill>
            </a:endParaRPr>
          </a:p>
          <a:p>
            <a:r>
              <a:rPr lang="en-GB">
                <a:solidFill>
                  <a:schemeClr val="bg1"/>
                </a:solidFill>
                <a:ea typeface="+mn-lt"/>
                <a:cs typeface="+mn-lt"/>
              </a:rPr>
              <a:t>Our Product turns used coffee grains from a useless waste material into a useful burnable log.   Coffee grains generate 80% more CO2 in landfill and 70% more in Anaerobic digestion than burning</a:t>
            </a:r>
            <a:endParaRPr lang="en-GB">
              <a:solidFill>
                <a:schemeClr val="bg1"/>
              </a:solidFill>
            </a:endParaRPr>
          </a:p>
          <a:p>
            <a:endParaRPr lang="en-GB">
              <a:solidFill>
                <a:schemeClr val="bg1"/>
              </a:solidFill>
            </a:endParaRPr>
          </a:p>
          <a:p>
            <a:r>
              <a:rPr lang="en-GB">
                <a:solidFill>
                  <a:schemeClr val="bg1"/>
                </a:solidFill>
                <a:ea typeface="+mn-lt"/>
                <a:cs typeface="+mn-lt"/>
              </a:rPr>
              <a:t>Our product reduces greenhouse emissions, landfill and creates a more efficient cost effective fuel source</a:t>
            </a:r>
            <a:endParaRPr lang="en-GB">
              <a:solidFill>
                <a:schemeClr val="bg1"/>
              </a:solidFill>
            </a:endParaRPr>
          </a:p>
          <a:p>
            <a:endParaRPr lang="en-GB">
              <a:solidFill>
                <a:schemeClr val="bg1"/>
              </a:solidFill>
            </a:endParaRPr>
          </a:p>
          <a:p>
            <a:r>
              <a:rPr lang="en-GB">
                <a:solidFill>
                  <a:schemeClr val="bg1"/>
                </a:solidFill>
                <a:ea typeface="+mn-lt"/>
                <a:cs typeface="+mn-lt"/>
              </a:rPr>
              <a:t>Our competition –   There is some competition of which  we have details, however, they are highly priced and do not offer scent.</a:t>
            </a:r>
            <a:endParaRPr lang="en-GB">
              <a:solidFill>
                <a:schemeClr val="bg1"/>
              </a:solidFill>
            </a:endParaRPr>
          </a:p>
          <a:p>
            <a:endParaRPr lang="en-GB">
              <a:solidFill>
                <a:schemeClr val="bg1"/>
              </a:solidFill>
            </a:endParaRPr>
          </a:p>
          <a:p>
            <a:r>
              <a:rPr lang="en-GB">
                <a:solidFill>
                  <a:schemeClr val="bg1"/>
                </a:solidFill>
                <a:ea typeface="+mn-lt"/>
                <a:cs typeface="+mn-lt"/>
              </a:rPr>
              <a:t>Our Advantage.  Coffee logs burn 20% hotter and longer than kiln dried wood.  Our competitive edge is our free collection services.  Our mould will be created from aluminium as it is the most cost effective material. Costing around £0.35 per kg</a:t>
            </a:r>
            <a:endParaRPr lang="en-GB">
              <a:solidFill>
                <a:schemeClr val="bg1"/>
              </a:solidFill>
              <a:cs typeface="Calibri" panose="020F0502020204030204"/>
            </a:endParaRPr>
          </a:p>
          <a:p>
            <a:endParaRPr lang="en-GB">
              <a:solidFill>
                <a:schemeClr val="bg1"/>
              </a:solidFill>
            </a:endParaRPr>
          </a:p>
          <a:p>
            <a:pPr>
              <a:lnSpc>
                <a:spcPct val="90000"/>
              </a:lnSpc>
              <a:spcAft>
                <a:spcPts val="600"/>
              </a:spcAft>
            </a:pPr>
            <a:r>
              <a:rPr lang="en-GB">
                <a:solidFill>
                  <a:schemeClr val="bg1"/>
                </a:solidFill>
                <a:ea typeface="+mn-lt"/>
                <a:cs typeface="+mn-lt"/>
              </a:rPr>
              <a:t>Our USP– optimising the opportunity for the emission of fresh coffee smell when burning for those whom this appeals too. </a:t>
            </a:r>
            <a:endParaRPr lang="en-GB">
              <a:solidFill>
                <a:schemeClr val="bg1"/>
              </a:solidFill>
            </a:endParaRPr>
          </a:p>
          <a:p>
            <a:pPr>
              <a:lnSpc>
                <a:spcPct val="90000"/>
              </a:lnSpc>
              <a:spcAft>
                <a:spcPts val="600"/>
              </a:spcAft>
            </a:pPr>
            <a:endParaRPr lang="en-GB">
              <a:solidFill>
                <a:schemeClr val="bg1"/>
              </a:solidFill>
              <a:cs typeface="Calibri"/>
            </a:endParaRPr>
          </a:p>
          <a:p>
            <a:pPr marL="171450" indent="-171450">
              <a:lnSpc>
                <a:spcPct val="90000"/>
              </a:lnSpc>
              <a:spcAft>
                <a:spcPts val="600"/>
              </a:spcAft>
              <a:buFont typeface="Arial" panose="020B0604020202020204" pitchFamily="34" charset="0"/>
              <a:buChar char="•"/>
            </a:pPr>
            <a:endParaRPr lang="en-US">
              <a:solidFill>
                <a:schemeClr val="bg1"/>
              </a:solidFill>
            </a:endParaRPr>
          </a:p>
        </p:txBody>
      </p:sp>
      <p:pic>
        <p:nvPicPr>
          <p:cNvPr id="10" name="Picture 10" descr="A picture containing bag&#10;&#10;Description automatically generated">
            <a:extLst>
              <a:ext uri="{FF2B5EF4-FFF2-40B4-BE49-F238E27FC236}">
                <a16:creationId xmlns:a16="http://schemas.microsoft.com/office/drawing/2014/main" id="{6DECF6A3-7C51-43A4-A99E-910A08B7F7D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025"/>
          <a:stretch/>
        </p:blipFill>
        <p:spPr>
          <a:xfrm>
            <a:off x="601604" y="3203021"/>
            <a:ext cx="2734134" cy="2890367"/>
          </a:xfrm>
          <a:prstGeom prst="ellipse">
            <a:avLst/>
          </a:prstGeom>
          <a:ln w="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Oval 6">
            <a:extLst>
              <a:ext uri="{FF2B5EF4-FFF2-40B4-BE49-F238E27FC236}">
                <a16:creationId xmlns:a16="http://schemas.microsoft.com/office/drawing/2014/main" id="{81A5192C-B001-4D53-9E5E-F3FFD7C8F174}"/>
              </a:ext>
            </a:extLst>
          </p:cNvPr>
          <p:cNvSpPr/>
          <p:nvPr/>
        </p:nvSpPr>
        <p:spPr>
          <a:xfrm>
            <a:off x="2416591" y="2107790"/>
            <a:ext cx="2540416" cy="2540416"/>
          </a:xfrm>
          <a:prstGeom prst="ellipse">
            <a:avLst/>
          </a:prstGeom>
          <a:gradFill flip="none" rotWithShape="1">
            <a:gsLst>
              <a:gs pos="0">
                <a:srgbClr val="FDD25B"/>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1" name="Picture 12">
            <a:extLst>
              <a:ext uri="{FF2B5EF4-FFF2-40B4-BE49-F238E27FC236}">
                <a16:creationId xmlns:a16="http://schemas.microsoft.com/office/drawing/2014/main" id="{FDA49D00-E26E-4763-9B50-26A16C9ABA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95854" y="2237404"/>
            <a:ext cx="2381890" cy="2281187"/>
          </a:xfrm>
          <a:prstGeom prst="ellipse">
            <a:avLst/>
          </a:prstGeom>
          <a:ln w="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30335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k">
            <a:hlinkClick r:id="" action="ppaction://media"/>
            <a:extLst>
              <a:ext uri="{FF2B5EF4-FFF2-40B4-BE49-F238E27FC236}">
                <a16:creationId xmlns:a16="http://schemas.microsoft.com/office/drawing/2014/main" id="{1EC3EC61-0F98-4602-88DA-3BA6D22DCD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94530"/>
            <a:ext cx="12200250" cy="6855943"/>
          </a:xfrm>
          <a:prstGeom prst="rect">
            <a:avLst/>
          </a:prstGeom>
        </p:spPr>
      </p:pic>
      <p:sp>
        <p:nvSpPr>
          <p:cNvPr id="17" name="Rectangle 16">
            <a:extLst>
              <a:ext uri="{FF2B5EF4-FFF2-40B4-BE49-F238E27FC236}">
                <a16:creationId xmlns:a16="http://schemas.microsoft.com/office/drawing/2014/main" id="{5D7C5246-D8B1-42E6-8AF7-B61569CDD6B3}"/>
              </a:ext>
            </a:extLst>
          </p:cNvPr>
          <p:cNvSpPr/>
          <p:nvPr/>
        </p:nvSpPr>
        <p:spPr>
          <a:xfrm>
            <a:off x="99527" y="115458"/>
            <a:ext cx="1900723" cy="584775"/>
          </a:xfrm>
          <a:prstGeom prst="rect">
            <a:avLst/>
          </a:prstGeom>
        </p:spPr>
        <p:txBody>
          <a:bodyPr wrap="square">
            <a:spAutoFit/>
          </a:bodyPr>
          <a:lstStyle/>
          <a:p>
            <a:r>
              <a:rPr lang="en-US" sz="1200" b="1" spc="300">
                <a:solidFill>
                  <a:schemeClr val="bg1"/>
                </a:solidFill>
                <a:latin typeface="Roboto" panose="02000000000000000000" pitchFamily="2" charset="0"/>
                <a:ea typeface="Roboto" panose="02000000000000000000" pitchFamily="2" charset="0"/>
                <a:cs typeface="Open Sans" panose="020B0606030504020204" pitchFamily="34" charset="0"/>
              </a:rPr>
              <a:t>INTRODUCTION</a:t>
            </a:r>
            <a:r>
              <a:rPr lang="en-US" sz="1600" b="1">
                <a:solidFill>
                  <a:schemeClr val="bg1"/>
                </a:solidFill>
                <a:latin typeface="Roboto" panose="02000000000000000000" pitchFamily="2" charset="0"/>
                <a:ea typeface="Roboto" panose="02000000000000000000" pitchFamily="2" charset="0"/>
                <a:cs typeface="Open Sans" panose="020B0606030504020204" pitchFamily="34" charset="0"/>
              </a:rPr>
              <a:t> 	</a:t>
            </a:r>
          </a:p>
        </p:txBody>
      </p:sp>
      <p:pic>
        <p:nvPicPr>
          <p:cNvPr id="2" name="Graphic 1">
            <a:extLst>
              <a:ext uri="{FF2B5EF4-FFF2-40B4-BE49-F238E27FC236}">
                <a16:creationId xmlns:a16="http://schemas.microsoft.com/office/drawing/2014/main" id="{BF3B3D18-A0F3-45BC-8A26-EDD6C17414F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59251" y="119372"/>
            <a:ext cx="1093210" cy="306410"/>
          </a:xfrm>
          <a:prstGeom prst="rect">
            <a:avLst/>
          </a:prstGeom>
        </p:spPr>
      </p:pic>
      <p:sp>
        <p:nvSpPr>
          <p:cNvPr id="16" name="Rectangle 15">
            <a:extLst>
              <a:ext uri="{FF2B5EF4-FFF2-40B4-BE49-F238E27FC236}">
                <a16:creationId xmlns:a16="http://schemas.microsoft.com/office/drawing/2014/main" id="{A7A8DDBB-937A-4749-A789-626EFC88A3ED}"/>
              </a:ext>
            </a:extLst>
          </p:cNvPr>
          <p:cNvSpPr/>
          <p:nvPr/>
        </p:nvSpPr>
        <p:spPr>
          <a:xfrm>
            <a:off x="4956597" y="4387312"/>
            <a:ext cx="7243653" cy="78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sp>
        <p:nvSpPr>
          <p:cNvPr id="15" name="TextBox 14">
            <a:extLst>
              <a:ext uri="{FF2B5EF4-FFF2-40B4-BE49-F238E27FC236}">
                <a16:creationId xmlns:a16="http://schemas.microsoft.com/office/drawing/2014/main" id="{3E34B62A-6C7E-441A-92B7-C57E58D03A65}"/>
              </a:ext>
            </a:extLst>
          </p:cNvPr>
          <p:cNvSpPr txBox="1"/>
          <p:nvPr/>
        </p:nvSpPr>
        <p:spPr>
          <a:xfrm>
            <a:off x="30773" y="125198"/>
            <a:ext cx="12161227"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sp>
        <p:nvSpPr>
          <p:cNvPr id="4" name="TextBox 3">
            <a:extLst>
              <a:ext uri="{FF2B5EF4-FFF2-40B4-BE49-F238E27FC236}">
                <a16:creationId xmlns:a16="http://schemas.microsoft.com/office/drawing/2014/main" id="{5767E5D1-3700-4938-B857-50D9F558610B}"/>
              </a:ext>
            </a:extLst>
          </p:cNvPr>
          <p:cNvSpPr txBox="1"/>
          <p:nvPr/>
        </p:nvSpPr>
        <p:spPr>
          <a:xfrm>
            <a:off x="15386" y="2317193"/>
            <a:ext cx="12161227" cy="3416320"/>
          </a:xfrm>
          <a:prstGeom prst="rect">
            <a:avLst/>
          </a:prstGeom>
          <a:noFill/>
        </p:spPr>
        <p:txBody>
          <a:bodyPr wrap="square" rtlCol="0">
            <a:spAutoFit/>
          </a:bodyPr>
          <a:lstStyle/>
          <a:p>
            <a:pPr algn="ctr"/>
            <a:r>
              <a:rPr kumimoji="0" lang="en-GB" sz="5400" b="0" i="0" u="none" strike="noStrike" kern="1200" cap="none" spc="0" normalizeH="0" baseline="0" noProof="0">
                <a:ln>
                  <a:noFill/>
                </a:ln>
                <a:solidFill>
                  <a:schemeClr val="bg1"/>
                </a:solidFill>
                <a:effectLst/>
                <a:uLnTx/>
                <a:uFillTx/>
                <a:latin typeface="Calibri" panose="020F0502020204030204"/>
                <a:ea typeface="+mn-ea"/>
                <a:cs typeface="+mn-cs"/>
              </a:rPr>
              <a:t>Innovative, Enterprising &amp;</a:t>
            </a:r>
            <a:br>
              <a:rPr kumimoji="0" lang="en-GB" sz="5400" b="0" i="0" u="none" strike="noStrike" kern="1200" cap="none" spc="0" normalizeH="0" baseline="0" noProof="0">
                <a:ln>
                  <a:noFill/>
                </a:ln>
                <a:solidFill>
                  <a:schemeClr val="bg1"/>
                </a:solidFill>
                <a:effectLst/>
                <a:uLnTx/>
                <a:uFillTx/>
                <a:latin typeface="Calibri" panose="020F0502020204030204"/>
                <a:ea typeface="+mn-ea"/>
                <a:cs typeface="+mn-cs"/>
              </a:rPr>
            </a:br>
            <a:r>
              <a:rPr kumimoji="0" lang="en-GB" sz="5400" b="0" i="0" u="none" strike="noStrike" kern="1200" cap="none" spc="0" normalizeH="0" baseline="0" noProof="0">
                <a:ln>
                  <a:noFill/>
                </a:ln>
                <a:solidFill>
                  <a:schemeClr val="bg1"/>
                </a:solidFill>
                <a:effectLst/>
                <a:uLnTx/>
                <a:uFillTx/>
                <a:latin typeface="Calibri" panose="020F0502020204030204"/>
                <a:ea typeface="+mn-ea"/>
                <a:cs typeface="+mn-cs"/>
              </a:rPr>
              <a:t>Entrepreneurial </a:t>
            </a:r>
            <a:r>
              <a:rPr lang="en-GB" sz="5400" b="1" cap="small">
                <a:solidFill>
                  <a:schemeClr val="bg1"/>
                </a:solidFill>
              </a:rPr>
              <a:t>CULTURE</a:t>
            </a:r>
            <a:br>
              <a:rPr kumimoji="0" lang="en-GB" sz="5400" b="0" i="0" u="none" strike="noStrike" kern="1200" cap="none" spc="0" normalizeH="0" baseline="0" noProof="0">
                <a:ln>
                  <a:noFill/>
                </a:ln>
                <a:solidFill>
                  <a:schemeClr val="bg1"/>
                </a:solidFill>
                <a:effectLst/>
                <a:uLnTx/>
                <a:uFillTx/>
                <a:latin typeface="Calibri" panose="020F0502020204030204"/>
                <a:ea typeface="+mn-ea"/>
                <a:cs typeface="+mn-cs"/>
              </a:rPr>
            </a:br>
            <a:br>
              <a:rPr kumimoji="0" lang="en-GB" sz="5400" b="0" i="0" u="none" strike="noStrike" kern="1200" cap="none" spc="0" normalizeH="0" baseline="0" noProof="0">
                <a:ln>
                  <a:noFill/>
                </a:ln>
                <a:solidFill>
                  <a:schemeClr val="bg1"/>
                </a:solidFill>
                <a:effectLst/>
                <a:uLnTx/>
                <a:uFillTx/>
                <a:latin typeface="Calibri" panose="020F0502020204030204"/>
                <a:ea typeface="+mn-ea"/>
                <a:cs typeface="+mn-cs"/>
              </a:rPr>
            </a:br>
            <a:r>
              <a:rPr lang="en-GB" sz="5400" b="1" cap="small">
                <a:solidFill>
                  <a:schemeClr val="bg1"/>
                </a:solidFill>
              </a:rPr>
              <a:t> </a:t>
            </a:r>
            <a:endParaRPr lang="en-US" sz="4800" b="1">
              <a:solidFill>
                <a:schemeClr val="bg1"/>
              </a:solidFill>
              <a:latin typeface="Roboto" panose="02000000000000000000" pitchFamily="2" charset="0"/>
              <a:ea typeface="Roboto" panose="02000000000000000000" pitchFamily="2" charset="0"/>
              <a:cs typeface="Poppins" panose="00000500000000000000" pitchFamily="2" charset="0"/>
            </a:endParaRPr>
          </a:p>
        </p:txBody>
      </p:sp>
    </p:spTree>
    <p:extLst>
      <p:ext uri="{BB962C8B-B14F-4D97-AF65-F5344CB8AC3E}">
        <p14:creationId xmlns:p14="http://schemas.microsoft.com/office/powerpoint/2010/main" val="262916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600" fill="hold"/>
                                        <p:tgtEl>
                                          <p:spTgt spid="19"/>
                                        </p:tgtEl>
                                      </p:cBhvr>
                                    </p:cmd>
                                  </p:childTnLst>
                                </p:cTn>
                              </p:par>
                              <p:par>
                                <p:cTn id="7" presetID="14" presetClass="entr" presetSubtype="1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randombar(horizont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9"/>
                </p:tgtEl>
              </p:cMediaNode>
            </p:video>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9"/>
                                        </p:tgtEl>
                                      </p:cBhvr>
                                    </p:cmd>
                                  </p:childTnLst>
                                </p:cTn>
                              </p:par>
                            </p:childTnLst>
                          </p:cTn>
                        </p:par>
                      </p:childTnLst>
                    </p:cTn>
                  </p:par>
                </p:childTnLst>
              </p:cTn>
              <p:nextCondLst>
                <p:cond evt="onClick" delay="0">
                  <p:tgtEl>
                    <p:spTgt spid="19"/>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A1DAF8-7E17-45BC-8727-CE93BC946714}"/>
              </a:ext>
            </a:extLst>
          </p:cNvPr>
          <p:cNvSpPr/>
          <p:nvPr/>
        </p:nvSpPr>
        <p:spPr>
          <a:xfrm>
            <a:off x="268620" y="161008"/>
            <a:ext cx="442736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LEARNING REVOLUTION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endParaRPr>
          </a:p>
        </p:txBody>
      </p:sp>
      <p:pic>
        <p:nvPicPr>
          <p:cNvPr id="29" name="Graphic 28">
            <a:extLst>
              <a:ext uri="{FF2B5EF4-FFF2-40B4-BE49-F238E27FC236}">
                <a16:creationId xmlns:a16="http://schemas.microsoft.com/office/drawing/2014/main" id="{CAE32D13-DD2D-4195-A04E-AD8E99BC2F7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59251" y="119372"/>
            <a:ext cx="1093210" cy="306410"/>
          </a:xfrm>
          <a:prstGeom prst="rect">
            <a:avLst/>
          </a:prstGeom>
        </p:spPr>
      </p:pic>
      <p:sp>
        <p:nvSpPr>
          <p:cNvPr id="23" name="Oval 22">
            <a:extLst>
              <a:ext uri="{FF2B5EF4-FFF2-40B4-BE49-F238E27FC236}">
                <a16:creationId xmlns:a16="http://schemas.microsoft.com/office/drawing/2014/main" id="{F8753D61-AB8C-4453-A51D-F35D51C9B193}"/>
              </a:ext>
            </a:extLst>
          </p:cNvPr>
          <p:cNvSpPr/>
          <p:nvPr/>
        </p:nvSpPr>
        <p:spPr>
          <a:xfrm>
            <a:off x="5012737" y="2832434"/>
            <a:ext cx="2166527" cy="21665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grpSp>
        <p:nvGrpSpPr>
          <p:cNvPr id="6" name="Group 5">
            <a:extLst>
              <a:ext uri="{FF2B5EF4-FFF2-40B4-BE49-F238E27FC236}">
                <a16:creationId xmlns:a16="http://schemas.microsoft.com/office/drawing/2014/main" id="{5E4586D1-4AA9-455C-81E9-6AB249F401C4}"/>
              </a:ext>
            </a:extLst>
          </p:cNvPr>
          <p:cNvGrpSpPr/>
          <p:nvPr/>
        </p:nvGrpSpPr>
        <p:grpSpPr>
          <a:xfrm>
            <a:off x="7402596" y="2219119"/>
            <a:ext cx="3950100" cy="1108999"/>
            <a:chOff x="7402596" y="2219119"/>
            <a:chExt cx="3950100" cy="1108999"/>
          </a:xfrm>
        </p:grpSpPr>
        <p:sp>
          <p:nvSpPr>
            <p:cNvPr id="14" name="Teardrop 13">
              <a:extLst>
                <a:ext uri="{FF2B5EF4-FFF2-40B4-BE49-F238E27FC236}">
                  <a16:creationId xmlns:a16="http://schemas.microsoft.com/office/drawing/2014/main" id="{DBF8C94B-029B-4240-8B0B-51956D863EBE}"/>
                </a:ext>
              </a:extLst>
            </p:cNvPr>
            <p:cNvSpPr/>
            <p:nvPr/>
          </p:nvSpPr>
          <p:spPr>
            <a:xfrm rot="8100000" flipH="1">
              <a:off x="7402596" y="2219119"/>
              <a:ext cx="820868" cy="820868"/>
            </a:xfrm>
            <a:prstGeom prst="teardrop">
              <a:avLst/>
            </a:prstGeom>
            <a:gradFill>
              <a:gsLst>
                <a:gs pos="15000">
                  <a:schemeClr val="accent4"/>
                </a:gs>
                <a:gs pos="100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20" name="Rectangle 19">
              <a:extLst>
                <a:ext uri="{FF2B5EF4-FFF2-40B4-BE49-F238E27FC236}">
                  <a16:creationId xmlns:a16="http://schemas.microsoft.com/office/drawing/2014/main" id="{506D5946-82B1-4857-AE47-14B8FDC540E1}"/>
                </a:ext>
              </a:extLst>
            </p:cNvPr>
            <p:cNvSpPr/>
            <p:nvPr/>
          </p:nvSpPr>
          <p:spPr>
            <a:xfrm>
              <a:off x="7422358" y="2408033"/>
              <a:ext cx="76413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04</a:t>
              </a:r>
              <a:endParaRPr kumimoji="0" lang="en-US" sz="2400" b="0" i="0" u="none" strike="noStrike" kern="1200" cap="none" spc="0" normalizeH="0" baseline="3000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grpSp>
          <p:nvGrpSpPr>
            <p:cNvPr id="25" name="Group 24">
              <a:extLst>
                <a:ext uri="{FF2B5EF4-FFF2-40B4-BE49-F238E27FC236}">
                  <a16:creationId xmlns:a16="http://schemas.microsoft.com/office/drawing/2014/main" id="{2699AD6A-C480-4082-A237-E343EB96E59D}"/>
                </a:ext>
              </a:extLst>
            </p:cNvPr>
            <p:cNvGrpSpPr/>
            <p:nvPr/>
          </p:nvGrpSpPr>
          <p:grpSpPr>
            <a:xfrm>
              <a:off x="8614182" y="2247385"/>
              <a:ext cx="2738514" cy="1080733"/>
              <a:chOff x="8554658" y="1940175"/>
              <a:chExt cx="2738514" cy="1080733"/>
            </a:xfrm>
          </p:grpSpPr>
          <p:sp>
            <p:nvSpPr>
              <p:cNvPr id="26" name="Rectangle 25">
                <a:extLst>
                  <a:ext uri="{FF2B5EF4-FFF2-40B4-BE49-F238E27FC236}">
                    <a16:creationId xmlns:a16="http://schemas.microsoft.com/office/drawing/2014/main" id="{C2C7E08A-8EF1-4362-829B-A338C19E7713}"/>
                  </a:ext>
                </a:extLst>
              </p:cNvPr>
              <p:cNvSpPr/>
              <p:nvPr/>
            </p:nvSpPr>
            <p:spPr>
              <a:xfrm>
                <a:off x="8554658" y="1940175"/>
                <a:ext cx="2738514" cy="66351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600" b="1" i="0" u="none" strike="noStrike" kern="1200" cap="none" spc="0" normalizeH="0" baseline="0" noProof="0">
                    <a:ln>
                      <a:noFill/>
                    </a:ln>
                    <a:effectLst/>
                    <a:uLnTx/>
                    <a:uFillTx/>
                    <a:latin typeface="Poppins SemiBold"/>
                    <a:cs typeface="Open Sans Light" panose="020B0306030504020204" pitchFamily="34" charset="0"/>
                  </a:rPr>
                  <a:t>Digital Tools &amp; Connectivity for Students</a:t>
                </a:r>
                <a:endParaRPr lang="en-GB" sz="16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27" name="Rectangle 26">
                <a:extLst>
                  <a:ext uri="{FF2B5EF4-FFF2-40B4-BE49-F238E27FC236}">
                    <a16:creationId xmlns:a16="http://schemas.microsoft.com/office/drawing/2014/main" id="{23ADB9DA-2082-4C64-8AA8-A01503BF83A4}"/>
                  </a:ext>
                </a:extLst>
              </p:cNvPr>
              <p:cNvSpPr/>
              <p:nvPr/>
            </p:nvSpPr>
            <p:spPr>
              <a:xfrm>
                <a:off x="8554658" y="2429784"/>
                <a:ext cx="2432890" cy="59112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id-ID"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Eportfolio, video calls,</a:t>
                </a:r>
                <a:r>
                  <a:rPr kumimoji="0" lang="en-US"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 collaboration</a:t>
                </a:r>
                <a:r>
                  <a:rPr kumimoji="0" lang="id-ID"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 </a:t>
                </a:r>
              </a:p>
            </p:txBody>
          </p:sp>
        </p:grpSp>
      </p:grpSp>
      <p:grpSp>
        <p:nvGrpSpPr>
          <p:cNvPr id="8" name="Group 7">
            <a:extLst>
              <a:ext uri="{FF2B5EF4-FFF2-40B4-BE49-F238E27FC236}">
                <a16:creationId xmlns:a16="http://schemas.microsoft.com/office/drawing/2014/main" id="{B9C3B5B8-D72D-495F-9CC2-E7955C309F03}"/>
              </a:ext>
            </a:extLst>
          </p:cNvPr>
          <p:cNvGrpSpPr/>
          <p:nvPr/>
        </p:nvGrpSpPr>
        <p:grpSpPr>
          <a:xfrm>
            <a:off x="7402596" y="4735587"/>
            <a:ext cx="4309446" cy="1149044"/>
            <a:chOff x="7402596" y="4735587"/>
            <a:chExt cx="4309446" cy="1149044"/>
          </a:xfrm>
        </p:grpSpPr>
        <p:sp>
          <p:nvSpPr>
            <p:cNvPr id="16" name="Teardrop 15">
              <a:extLst>
                <a:ext uri="{FF2B5EF4-FFF2-40B4-BE49-F238E27FC236}">
                  <a16:creationId xmlns:a16="http://schemas.microsoft.com/office/drawing/2014/main" id="{2F0871B1-34C4-45EB-AFFD-3323EF47EF7A}"/>
                </a:ext>
              </a:extLst>
            </p:cNvPr>
            <p:cNvSpPr/>
            <p:nvPr/>
          </p:nvSpPr>
          <p:spPr>
            <a:xfrm rot="8100000" flipH="1">
              <a:off x="7402596" y="4780647"/>
              <a:ext cx="820868" cy="820868"/>
            </a:xfrm>
            <a:prstGeom prst="teardrop">
              <a:avLst/>
            </a:prstGeom>
            <a:gradFill>
              <a:gsLst>
                <a:gs pos="15000">
                  <a:schemeClr val="accent6"/>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22" name="Rectangle 21">
              <a:extLst>
                <a:ext uri="{FF2B5EF4-FFF2-40B4-BE49-F238E27FC236}">
                  <a16:creationId xmlns:a16="http://schemas.microsoft.com/office/drawing/2014/main" id="{183C0D46-4612-4292-B510-B70CD0552543}"/>
                </a:ext>
              </a:extLst>
            </p:cNvPr>
            <p:cNvSpPr/>
            <p:nvPr/>
          </p:nvSpPr>
          <p:spPr>
            <a:xfrm>
              <a:off x="7419582" y="4969561"/>
              <a:ext cx="76413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06</a:t>
              </a:r>
              <a:endParaRPr kumimoji="0" lang="en-US" sz="2400" b="0" i="0" u="none" strike="noStrike" kern="1200" cap="none" spc="0" normalizeH="0" baseline="3000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grpSp>
          <p:nvGrpSpPr>
            <p:cNvPr id="28" name="Group 27">
              <a:extLst>
                <a:ext uri="{FF2B5EF4-FFF2-40B4-BE49-F238E27FC236}">
                  <a16:creationId xmlns:a16="http://schemas.microsoft.com/office/drawing/2014/main" id="{E492E7C8-B7FE-4035-A19F-B63D1230229B}"/>
                </a:ext>
              </a:extLst>
            </p:cNvPr>
            <p:cNvGrpSpPr/>
            <p:nvPr/>
          </p:nvGrpSpPr>
          <p:grpSpPr>
            <a:xfrm>
              <a:off x="8614182" y="4735587"/>
              <a:ext cx="3097860" cy="1149044"/>
              <a:chOff x="8554658" y="2130396"/>
              <a:chExt cx="3097860" cy="1149044"/>
            </a:xfrm>
          </p:grpSpPr>
          <p:sp>
            <p:nvSpPr>
              <p:cNvPr id="30" name="Rectangle 29">
                <a:extLst>
                  <a:ext uri="{FF2B5EF4-FFF2-40B4-BE49-F238E27FC236}">
                    <a16:creationId xmlns:a16="http://schemas.microsoft.com/office/drawing/2014/main" id="{B1847E2E-C1CB-45C5-8F1E-95F76439EB97}"/>
                  </a:ext>
                </a:extLst>
              </p:cNvPr>
              <p:cNvSpPr/>
              <p:nvPr/>
            </p:nvSpPr>
            <p:spPr>
              <a:xfrm>
                <a:off x="8554658" y="2130396"/>
                <a:ext cx="2132703" cy="36804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Poppins SemiBold"/>
                    <a:cs typeface="Open Sans Light" panose="020B0306030504020204" pitchFamily="34" charset="0"/>
                  </a:rPr>
                  <a:t>Review and Evaluate</a:t>
                </a:r>
                <a:endParaRPr lang="en-US" sz="16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31" name="Rectangle 30">
                <a:extLst>
                  <a:ext uri="{FF2B5EF4-FFF2-40B4-BE49-F238E27FC236}">
                    <a16:creationId xmlns:a16="http://schemas.microsoft.com/office/drawing/2014/main" id="{553F25BB-2E2E-4E99-B652-38726C222B18}"/>
                  </a:ext>
                </a:extLst>
              </p:cNvPr>
              <p:cNvSpPr/>
              <p:nvPr/>
            </p:nvSpPr>
            <p:spPr>
              <a:xfrm>
                <a:off x="8554658" y="2429784"/>
                <a:ext cx="3097860" cy="849656"/>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Continuous review, evaluate and further enhancement. Share best practice and learn from others.</a:t>
                </a:r>
              </a:p>
            </p:txBody>
          </p:sp>
        </p:grpSp>
      </p:grpSp>
      <p:grpSp>
        <p:nvGrpSpPr>
          <p:cNvPr id="7" name="Group 6">
            <a:extLst>
              <a:ext uri="{FF2B5EF4-FFF2-40B4-BE49-F238E27FC236}">
                <a16:creationId xmlns:a16="http://schemas.microsoft.com/office/drawing/2014/main" id="{3694917A-7D7B-4DF6-8FC9-6C1509134F78}"/>
              </a:ext>
            </a:extLst>
          </p:cNvPr>
          <p:cNvGrpSpPr/>
          <p:nvPr/>
        </p:nvGrpSpPr>
        <p:grpSpPr>
          <a:xfrm>
            <a:off x="7737297" y="3422010"/>
            <a:ext cx="4291746" cy="1055865"/>
            <a:chOff x="7737297" y="3429002"/>
            <a:chExt cx="4291746" cy="895075"/>
          </a:xfrm>
        </p:grpSpPr>
        <p:sp>
          <p:nvSpPr>
            <p:cNvPr id="15" name="Teardrop 14">
              <a:extLst>
                <a:ext uri="{FF2B5EF4-FFF2-40B4-BE49-F238E27FC236}">
                  <a16:creationId xmlns:a16="http://schemas.microsoft.com/office/drawing/2014/main" id="{744D2296-C7F6-4A23-AE77-29B09E19934F}"/>
                </a:ext>
              </a:extLst>
            </p:cNvPr>
            <p:cNvSpPr/>
            <p:nvPr/>
          </p:nvSpPr>
          <p:spPr>
            <a:xfrm rot="8100000" flipH="1">
              <a:off x="7737297" y="3503209"/>
              <a:ext cx="820868" cy="820868"/>
            </a:xfrm>
            <a:prstGeom prst="teardrop">
              <a:avLst/>
            </a:prstGeom>
            <a:gradFill>
              <a:gsLst>
                <a:gs pos="15000">
                  <a:schemeClr val="accent5"/>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21" name="Rectangle 20">
              <a:extLst>
                <a:ext uri="{FF2B5EF4-FFF2-40B4-BE49-F238E27FC236}">
                  <a16:creationId xmlns:a16="http://schemas.microsoft.com/office/drawing/2014/main" id="{26427D5E-8C8C-4E46-B330-1EEC2818B03C}"/>
                </a:ext>
              </a:extLst>
            </p:cNvPr>
            <p:cNvSpPr/>
            <p:nvPr/>
          </p:nvSpPr>
          <p:spPr>
            <a:xfrm>
              <a:off x="7774269" y="3692122"/>
              <a:ext cx="76413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05</a:t>
              </a:r>
              <a:endParaRPr kumimoji="0" lang="en-US" sz="2400" b="0" i="0" u="none" strike="noStrike" kern="1200" cap="none" spc="0" normalizeH="0" baseline="3000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grpSp>
          <p:nvGrpSpPr>
            <p:cNvPr id="33" name="Group 32">
              <a:extLst>
                <a:ext uri="{FF2B5EF4-FFF2-40B4-BE49-F238E27FC236}">
                  <a16:creationId xmlns:a16="http://schemas.microsoft.com/office/drawing/2014/main" id="{944321EC-80E6-42B1-886C-C5628167DD06}"/>
                </a:ext>
              </a:extLst>
            </p:cNvPr>
            <p:cNvGrpSpPr/>
            <p:nvPr/>
          </p:nvGrpSpPr>
          <p:grpSpPr>
            <a:xfrm>
              <a:off x="8833312" y="3429002"/>
              <a:ext cx="3195731" cy="753423"/>
              <a:chOff x="8456787" y="2172629"/>
              <a:chExt cx="3195731" cy="753423"/>
            </a:xfrm>
          </p:grpSpPr>
          <p:sp>
            <p:nvSpPr>
              <p:cNvPr id="35" name="Rectangle 34">
                <a:extLst>
                  <a:ext uri="{FF2B5EF4-FFF2-40B4-BE49-F238E27FC236}">
                    <a16:creationId xmlns:a16="http://schemas.microsoft.com/office/drawing/2014/main" id="{DDD20966-B8EF-495F-9DD5-C0E0D5CB932B}"/>
                  </a:ext>
                </a:extLst>
              </p:cNvPr>
              <p:cNvSpPr/>
              <p:nvPr/>
            </p:nvSpPr>
            <p:spPr>
              <a:xfrm>
                <a:off x="8528230" y="2172629"/>
                <a:ext cx="2947706" cy="31200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Poppins SemiBold"/>
                    <a:cs typeface="Open Sans Light" panose="020B0306030504020204" pitchFamily="34" charset="0"/>
                  </a:rPr>
                  <a:t>Enterprise &amp; Entrepreneurship</a:t>
                </a:r>
                <a:endParaRPr lang="en-US" sz="16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37" name="Rectangle 36">
                <a:extLst>
                  <a:ext uri="{FF2B5EF4-FFF2-40B4-BE49-F238E27FC236}">
                    <a16:creationId xmlns:a16="http://schemas.microsoft.com/office/drawing/2014/main" id="{7DF7ADD0-45C2-4B5C-8839-EED892C1F02D}"/>
                  </a:ext>
                </a:extLst>
              </p:cNvPr>
              <p:cNvSpPr/>
              <p:nvPr/>
            </p:nvSpPr>
            <p:spPr>
              <a:xfrm>
                <a:off x="8456787" y="2429784"/>
                <a:ext cx="3195731" cy="49626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id-ID"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Enterprise fortnight. Student EXPO. Entrepreneurs Club</a:t>
                </a:r>
                <a:endParaRPr kumimoji="0" lang="en-US"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2" name="Group 1">
            <a:extLst>
              <a:ext uri="{FF2B5EF4-FFF2-40B4-BE49-F238E27FC236}">
                <a16:creationId xmlns:a16="http://schemas.microsoft.com/office/drawing/2014/main" id="{7AC5D205-9B81-4F61-B3D2-B40FF4AF9F87}"/>
              </a:ext>
            </a:extLst>
          </p:cNvPr>
          <p:cNvGrpSpPr/>
          <p:nvPr/>
        </p:nvGrpSpPr>
        <p:grpSpPr>
          <a:xfrm>
            <a:off x="685827" y="1960602"/>
            <a:ext cx="4113338" cy="1346813"/>
            <a:chOff x="1144928" y="1926920"/>
            <a:chExt cx="3664274" cy="1346813"/>
          </a:xfrm>
        </p:grpSpPr>
        <p:sp>
          <p:nvSpPr>
            <p:cNvPr id="11" name="Teardrop 10">
              <a:extLst>
                <a:ext uri="{FF2B5EF4-FFF2-40B4-BE49-F238E27FC236}">
                  <a16:creationId xmlns:a16="http://schemas.microsoft.com/office/drawing/2014/main" id="{17B16228-A11A-4F0A-8D9C-8027D4E3DFBD}"/>
                </a:ext>
              </a:extLst>
            </p:cNvPr>
            <p:cNvSpPr/>
            <p:nvPr/>
          </p:nvSpPr>
          <p:spPr>
            <a:xfrm rot="13500000">
              <a:off x="3988334" y="2219120"/>
              <a:ext cx="820868" cy="820868"/>
            </a:xfrm>
            <a:prstGeom prst="teardrop">
              <a:avLst/>
            </a:prstGeom>
            <a:gradFill>
              <a:gsLst>
                <a:gs pos="15000">
                  <a:schemeClr val="accent1"/>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17" name="Rectangle 16">
              <a:extLst>
                <a:ext uri="{FF2B5EF4-FFF2-40B4-BE49-F238E27FC236}">
                  <a16:creationId xmlns:a16="http://schemas.microsoft.com/office/drawing/2014/main" id="{5BE2A939-D578-485E-A10A-8E54859E42B2}"/>
                </a:ext>
              </a:extLst>
            </p:cNvPr>
            <p:cNvSpPr/>
            <p:nvPr/>
          </p:nvSpPr>
          <p:spPr>
            <a:xfrm>
              <a:off x="3989603" y="2408033"/>
              <a:ext cx="76413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01</a:t>
              </a:r>
              <a:endParaRPr kumimoji="0" lang="en-US" sz="2400" b="0" i="0" u="none" strike="noStrike" kern="1200" cap="none" spc="0" normalizeH="0" baseline="3000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grpSp>
          <p:nvGrpSpPr>
            <p:cNvPr id="40" name="Group 39">
              <a:extLst>
                <a:ext uri="{FF2B5EF4-FFF2-40B4-BE49-F238E27FC236}">
                  <a16:creationId xmlns:a16="http://schemas.microsoft.com/office/drawing/2014/main" id="{6A5137B6-45C4-40C9-998E-71C2855A6F25}"/>
                </a:ext>
              </a:extLst>
            </p:cNvPr>
            <p:cNvGrpSpPr/>
            <p:nvPr/>
          </p:nvGrpSpPr>
          <p:grpSpPr>
            <a:xfrm>
              <a:off x="1144928" y="1926920"/>
              <a:ext cx="2432890" cy="1346813"/>
              <a:chOff x="8554658" y="1926920"/>
              <a:chExt cx="2432890" cy="1346813"/>
            </a:xfrm>
          </p:grpSpPr>
          <p:sp>
            <p:nvSpPr>
              <p:cNvPr id="41" name="Rectangle 40">
                <a:extLst>
                  <a:ext uri="{FF2B5EF4-FFF2-40B4-BE49-F238E27FC236}">
                    <a16:creationId xmlns:a16="http://schemas.microsoft.com/office/drawing/2014/main" id="{BE5C3669-0E43-4F6D-A938-7EE5667A4073}"/>
                  </a:ext>
                </a:extLst>
              </p:cNvPr>
              <p:cNvSpPr/>
              <p:nvPr/>
            </p:nvSpPr>
            <p:spPr>
              <a:xfrm>
                <a:off x="8624513" y="1926920"/>
                <a:ext cx="2363035" cy="663515"/>
              </a:xfrm>
              <a:prstGeom prst="rect">
                <a:avLst/>
              </a:prstGeom>
            </p:spPr>
            <p:txBody>
              <a:bodyPr wrap="square" lIns="91440" tIns="45720" rIns="91440" bIns="45720" anchor="t">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Poppins SemiBold"/>
                    <a:cs typeface="Open Sans Light" panose="020B0306030504020204" pitchFamily="34" charset="0"/>
                  </a:rPr>
                  <a:t>Learning and Assessment Mode</a:t>
                </a:r>
                <a:r>
                  <a:rPr kumimoji="0" lang="en-US" sz="1600" b="0" i="0" u="none" strike="noStrike" kern="1200" cap="none" spc="0" normalizeH="0" baseline="0" noProof="0">
                    <a:ln>
                      <a:noFill/>
                    </a:ln>
                    <a:effectLst/>
                    <a:uLnTx/>
                    <a:uFillTx/>
                    <a:latin typeface="Poppins SemiBold"/>
                    <a:cs typeface="Open Sans Light" panose="020B0306030504020204" pitchFamily="34" charset="0"/>
                  </a:rPr>
                  <a:t>l</a:t>
                </a:r>
                <a:endParaRPr lang="en-US" sz="1600" b="0" i="0" u="none" strike="noStrike" kern="1200" cap="none" spc="0" normalizeH="0" baseline="0" noProof="0">
                  <a:ln>
                    <a:noFill/>
                  </a:ln>
                  <a:effectLst/>
                  <a:uLnTx/>
                  <a:uFillTx/>
                  <a:latin typeface="Poppins SemiBold"/>
                  <a:cs typeface="Open Sans Light" panose="020B0306030504020204" pitchFamily="34" charset="0"/>
                </a:endParaRPr>
              </a:p>
            </p:txBody>
          </p:sp>
          <p:sp>
            <p:nvSpPr>
              <p:cNvPr id="42" name="Rectangle 41">
                <a:extLst>
                  <a:ext uri="{FF2B5EF4-FFF2-40B4-BE49-F238E27FC236}">
                    <a16:creationId xmlns:a16="http://schemas.microsoft.com/office/drawing/2014/main" id="{0B9F03A0-BD10-4741-A916-1B32D5C6A967}"/>
                  </a:ext>
                </a:extLst>
              </p:cNvPr>
              <p:cNvSpPr/>
              <p:nvPr/>
            </p:nvSpPr>
            <p:spPr>
              <a:xfrm>
                <a:off x="8554658" y="2429784"/>
                <a:ext cx="2432890" cy="843949"/>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GB" sz="14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How should students learn and be assessed. </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GB" sz="14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Project Based Learning (PBL</a:t>
                </a:r>
                <a:r>
                  <a:rPr kumimoji="0" lang="en-GB" sz="1400" i="0" u="none" strike="noStrike" kern="1200" cap="none" spc="0" normalizeH="0" baseline="0" noProof="0">
                    <a:ln>
                      <a:noFill/>
                    </a:ln>
                    <a:effectLst/>
                    <a:uLnTx/>
                    <a:uFillTx/>
                    <a:latin typeface="Open Sans Light" panose="020B0306030504020204" pitchFamily="34" charset="0"/>
                    <a:ea typeface="+mn-ea"/>
                    <a:cs typeface="Open Sans Light" panose="020B0306030504020204" pitchFamily="34" charset="0"/>
                  </a:rPr>
                  <a:t>)</a:t>
                </a:r>
              </a:p>
            </p:txBody>
          </p:sp>
        </p:grpSp>
      </p:grpSp>
      <p:grpSp>
        <p:nvGrpSpPr>
          <p:cNvPr id="5" name="Group 4">
            <a:extLst>
              <a:ext uri="{FF2B5EF4-FFF2-40B4-BE49-F238E27FC236}">
                <a16:creationId xmlns:a16="http://schemas.microsoft.com/office/drawing/2014/main" id="{81BF5CF2-6DEA-449D-A600-443C812C0713}"/>
              </a:ext>
            </a:extLst>
          </p:cNvPr>
          <p:cNvGrpSpPr/>
          <p:nvPr/>
        </p:nvGrpSpPr>
        <p:grpSpPr>
          <a:xfrm>
            <a:off x="782180" y="4737582"/>
            <a:ext cx="4027022" cy="1147049"/>
            <a:chOff x="782180" y="4737582"/>
            <a:chExt cx="4027022" cy="1147049"/>
          </a:xfrm>
        </p:grpSpPr>
        <p:sp>
          <p:nvSpPr>
            <p:cNvPr id="13" name="Teardrop 12">
              <a:extLst>
                <a:ext uri="{FF2B5EF4-FFF2-40B4-BE49-F238E27FC236}">
                  <a16:creationId xmlns:a16="http://schemas.microsoft.com/office/drawing/2014/main" id="{19BBFCEB-1B16-46A2-8902-3C2E462EA31D}"/>
                </a:ext>
              </a:extLst>
            </p:cNvPr>
            <p:cNvSpPr/>
            <p:nvPr/>
          </p:nvSpPr>
          <p:spPr>
            <a:xfrm rot="13500000">
              <a:off x="3988334" y="4780648"/>
              <a:ext cx="820868" cy="820868"/>
            </a:xfrm>
            <a:prstGeom prst="teardrop">
              <a:avLst/>
            </a:prstGeom>
            <a:gradFill>
              <a:gsLst>
                <a:gs pos="15000">
                  <a:schemeClr val="accent3"/>
                </a:gs>
                <a:gs pos="100000">
                  <a:schemeClr val="accent3">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19" name="Rectangle 18">
              <a:extLst>
                <a:ext uri="{FF2B5EF4-FFF2-40B4-BE49-F238E27FC236}">
                  <a16:creationId xmlns:a16="http://schemas.microsoft.com/office/drawing/2014/main" id="{A6686BCC-BE9E-4F1E-90FB-2B5EA98621C0}"/>
                </a:ext>
              </a:extLst>
            </p:cNvPr>
            <p:cNvSpPr/>
            <p:nvPr/>
          </p:nvSpPr>
          <p:spPr>
            <a:xfrm>
              <a:off x="3986827" y="4969562"/>
              <a:ext cx="76413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03</a:t>
              </a:r>
              <a:endParaRPr kumimoji="0" lang="en-US" sz="2400" b="0" i="0" u="none" strike="noStrike" kern="1200" cap="none" spc="0" normalizeH="0" baseline="3000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grpSp>
          <p:nvGrpSpPr>
            <p:cNvPr id="43" name="Group 42">
              <a:extLst>
                <a:ext uri="{FF2B5EF4-FFF2-40B4-BE49-F238E27FC236}">
                  <a16:creationId xmlns:a16="http://schemas.microsoft.com/office/drawing/2014/main" id="{D872200F-5B6C-45A3-8BEA-2911B75147CE}"/>
                </a:ext>
              </a:extLst>
            </p:cNvPr>
            <p:cNvGrpSpPr/>
            <p:nvPr/>
          </p:nvGrpSpPr>
          <p:grpSpPr>
            <a:xfrm>
              <a:off x="782180" y="4737582"/>
              <a:ext cx="2795637" cy="1147049"/>
              <a:chOff x="8191910" y="2132391"/>
              <a:chExt cx="2795637" cy="1147049"/>
            </a:xfrm>
          </p:grpSpPr>
          <p:sp>
            <p:nvSpPr>
              <p:cNvPr id="44" name="Rectangle 43">
                <a:extLst>
                  <a:ext uri="{FF2B5EF4-FFF2-40B4-BE49-F238E27FC236}">
                    <a16:creationId xmlns:a16="http://schemas.microsoft.com/office/drawing/2014/main" id="{F36A8648-1E87-40B7-A49A-10BF4E2B4847}"/>
                  </a:ext>
                </a:extLst>
              </p:cNvPr>
              <p:cNvSpPr/>
              <p:nvPr/>
            </p:nvSpPr>
            <p:spPr>
              <a:xfrm>
                <a:off x="8854843" y="2132391"/>
                <a:ext cx="2132703" cy="368049"/>
              </a:xfrm>
              <a:prstGeom prst="rect">
                <a:avLst/>
              </a:prstGeom>
            </p:spPr>
            <p:txBody>
              <a:bodyPr wrap="square" lIns="91440" tIns="45720" rIns="91440" bIns="45720" anchor="t">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Poppins SemiBold"/>
                    <a:cs typeface="Open Sans Light" panose="020B0306030504020204" pitchFamily="34" charset="0"/>
                  </a:rPr>
                  <a:t>Staff CPD</a:t>
                </a:r>
                <a:endParaRPr lang="en-US" sz="16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45" name="Rectangle 44">
                <a:extLst>
                  <a:ext uri="{FF2B5EF4-FFF2-40B4-BE49-F238E27FC236}">
                    <a16:creationId xmlns:a16="http://schemas.microsoft.com/office/drawing/2014/main" id="{17000681-D6A8-4088-BAD7-EC2675B0FB5E}"/>
                  </a:ext>
                </a:extLst>
              </p:cNvPr>
              <p:cNvSpPr/>
              <p:nvPr/>
            </p:nvSpPr>
            <p:spPr>
              <a:xfrm>
                <a:off x="8191910" y="2429784"/>
                <a:ext cx="2795637" cy="849656"/>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Staff need to unlearn old  pedagogy skills and relearn new ones </a:t>
                </a:r>
              </a:p>
            </p:txBody>
          </p:sp>
        </p:grpSp>
      </p:grpSp>
      <p:grpSp>
        <p:nvGrpSpPr>
          <p:cNvPr id="3" name="Group 2">
            <a:extLst>
              <a:ext uri="{FF2B5EF4-FFF2-40B4-BE49-F238E27FC236}">
                <a16:creationId xmlns:a16="http://schemas.microsoft.com/office/drawing/2014/main" id="{EC526F1F-9B2B-4DD3-9584-C1E3E8E0F387}"/>
              </a:ext>
            </a:extLst>
          </p:cNvPr>
          <p:cNvGrpSpPr/>
          <p:nvPr/>
        </p:nvGrpSpPr>
        <p:grpSpPr>
          <a:xfrm>
            <a:off x="342460" y="3503210"/>
            <a:ext cx="4112245" cy="922336"/>
            <a:chOff x="342460" y="3503210"/>
            <a:chExt cx="4112245" cy="922336"/>
          </a:xfrm>
        </p:grpSpPr>
        <p:sp>
          <p:nvSpPr>
            <p:cNvPr id="12" name="Teardrop 11">
              <a:extLst>
                <a:ext uri="{FF2B5EF4-FFF2-40B4-BE49-F238E27FC236}">
                  <a16:creationId xmlns:a16="http://schemas.microsoft.com/office/drawing/2014/main" id="{01B7162D-D2E9-43D2-A0F8-73939DAC92AE}"/>
                </a:ext>
              </a:extLst>
            </p:cNvPr>
            <p:cNvSpPr/>
            <p:nvPr/>
          </p:nvSpPr>
          <p:spPr>
            <a:xfrm rot="13500000">
              <a:off x="3633837" y="3503210"/>
              <a:ext cx="820868" cy="820868"/>
            </a:xfrm>
            <a:prstGeom prst="teardrop">
              <a:avLst/>
            </a:prstGeom>
            <a:gradFill>
              <a:gsLst>
                <a:gs pos="15000">
                  <a:schemeClr val="accent2"/>
                </a:gs>
                <a:gs pos="100000">
                  <a:schemeClr val="accent2">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18" name="Rectangle 17">
              <a:extLst>
                <a:ext uri="{FF2B5EF4-FFF2-40B4-BE49-F238E27FC236}">
                  <a16:creationId xmlns:a16="http://schemas.microsoft.com/office/drawing/2014/main" id="{B4081ABF-0339-4A12-9487-5C6911E5E43C}"/>
                </a:ext>
              </a:extLst>
            </p:cNvPr>
            <p:cNvSpPr/>
            <p:nvPr/>
          </p:nvSpPr>
          <p:spPr>
            <a:xfrm>
              <a:off x="3634634" y="3692123"/>
              <a:ext cx="76413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02</a:t>
              </a:r>
              <a:endParaRPr kumimoji="0" lang="en-US" sz="2400" b="0" i="0" u="none" strike="noStrike" kern="1200" cap="none" spc="0" normalizeH="0" baseline="3000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grpSp>
          <p:nvGrpSpPr>
            <p:cNvPr id="46" name="Group 45">
              <a:extLst>
                <a:ext uri="{FF2B5EF4-FFF2-40B4-BE49-F238E27FC236}">
                  <a16:creationId xmlns:a16="http://schemas.microsoft.com/office/drawing/2014/main" id="{ED8A8461-65E1-43B1-B987-E89FA7AB7375}"/>
                </a:ext>
              </a:extLst>
            </p:cNvPr>
            <p:cNvGrpSpPr/>
            <p:nvPr/>
          </p:nvGrpSpPr>
          <p:grpSpPr>
            <a:xfrm>
              <a:off x="342460" y="3539432"/>
              <a:ext cx="2872610" cy="886114"/>
              <a:chOff x="8114938" y="2264231"/>
              <a:chExt cx="2872610" cy="886114"/>
            </a:xfrm>
          </p:grpSpPr>
          <p:sp>
            <p:nvSpPr>
              <p:cNvPr id="47" name="Rectangle 46">
                <a:extLst>
                  <a:ext uri="{FF2B5EF4-FFF2-40B4-BE49-F238E27FC236}">
                    <a16:creationId xmlns:a16="http://schemas.microsoft.com/office/drawing/2014/main" id="{F328721A-1305-45EC-BD3F-FD60E4B215E2}"/>
                  </a:ext>
                </a:extLst>
              </p:cNvPr>
              <p:cNvSpPr/>
              <p:nvPr/>
            </p:nvSpPr>
            <p:spPr>
              <a:xfrm>
                <a:off x="8114938" y="2264231"/>
                <a:ext cx="2872610" cy="368049"/>
              </a:xfrm>
              <a:prstGeom prst="rect">
                <a:avLst/>
              </a:prstGeom>
            </p:spPr>
            <p:txBody>
              <a:bodyPr wrap="square" lIns="91440" tIns="45720" rIns="91440" bIns="45720" anchor="t">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Poppins SemiBold"/>
                    <a:cs typeface="Open Sans Light" panose="020B0306030504020204" pitchFamily="34" charset="0"/>
                  </a:rPr>
                  <a:t>Online &amp; On-Campus</a:t>
                </a:r>
                <a:endParaRPr lang="en-US" sz="16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48" name="Rectangle 47">
                <a:extLst>
                  <a:ext uri="{FF2B5EF4-FFF2-40B4-BE49-F238E27FC236}">
                    <a16:creationId xmlns:a16="http://schemas.microsoft.com/office/drawing/2014/main" id="{74E80EC9-4F36-41E7-8223-02F97BE25500}"/>
                  </a:ext>
                </a:extLst>
              </p:cNvPr>
              <p:cNvSpPr/>
              <p:nvPr/>
            </p:nvSpPr>
            <p:spPr>
              <a:xfrm>
                <a:off x="8114938" y="2559221"/>
                <a:ext cx="2872610" cy="591124"/>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id-ID" sz="14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Transversal</a:t>
                </a:r>
                <a:r>
                  <a:rPr kumimoji="0" lang="id-ID"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 skill development.</a:t>
                </a:r>
                <a:r>
                  <a:rPr kumimoji="0" lang="en-US"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 PBL, Technical Skills</a:t>
                </a:r>
                <a:r>
                  <a:rPr kumimoji="0" lang="id-ID"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 </a:t>
                </a:r>
              </a:p>
            </p:txBody>
          </p:sp>
        </p:grpSp>
      </p:grpSp>
      <p:sp>
        <p:nvSpPr>
          <p:cNvPr id="9" name="Oval 8">
            <a:extLst>
              <a:ext uri="{FF2B5EF4-FFF2-40B4-BE49-F238E27FC236}">
                <a16:creationId xmlns:a16="http://schemas.microsoft.com/office/drawing/2014/main" id="{39CD1B89-FABF-4280-851B-0D9D03200802}"/>
              </a:ext>
            </a:extLst>
          </p:cNvPr>
          <p:cNvSpPr/>
          <p:nvPr/>
        </p:nvSpPr>
        <p:spPr>
          <a:xfrm>
            <a:off x="4894050" y="2683249"/>
            <a:ext cx="2351726" cy="23517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77D32D2-2758-4966-A8A6-46E897DDEDF4}"/>
              </a:ext>
            </a:extLst>
          </p:cNvPr>
          <p:cNvSpPr txBox="1"/>
          <p:nvPr/>
        </p:nvSpPr>
        <p:spPr>
          <a:xfrm>
            <a:off x="4418946" y="3246885"/>
            <a:ext cx="33742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Learning Revolution Strategy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endParaRPr>
          </a:p>
        </p:txBody>
      </p:sp>
      <p:sp>
        <p:nvSpPr>
          <p:cNvPr id="24" name="TextBox 23">
            <a:extLst>
              <a:ext uri="{FF2B5EF4-FFF2-40B4-BE49-F238E27FC236}">
                <a16:creationId xmlns:a16="http://schemas.microsoft.com/office/drawing/2014/main" id="{9D150121-0836-4FBF-839A-7519DB5E4766}"/>
              </a:ext>
            </a:extLst>
          </p:cNvPr>
          <p:cNvSpPr txBox="1"/>
          <p:nvPr/>
        </p:nvSpPr>
        <p:spPr>
          <a:xfrm>
            <a:off x="30773" y="84941"/>
            <a:ext cx="12161227"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spTree>
    <p:extLst>
      <p:ext uri="{BB962C8B-B14F-4D97-AF65-F5344CB8AC3E}">
        <p14:creationId xmlns:p14="http://schemas.microsoft.com/office/powerpoint/2010/main" val="111302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A1DAF8-7E17-45BC-8727-CE93BC946714}"/>
              </a:ext>
            </a:extLst>
          </p:cNvPr>
          <p:cNvSpPr/>
          <p:nvPr/>
        </p:nvSpPr>
        <p:spPr>
          <a:xfrm>
            <a:off x="268620" y="161008"/>
            <a:ext cx="582738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ENTREPRENEURIAL PYRAMID</a:t>
            </a:r>
          </a:p>
        </p:txBody>
      </p:sp>
      <p:pic>
        <p:nvPicPr>
          <p:cNvPr id="29" name="Graphic 28">
            <a:extLst>
              <a:ext uri="{FF2B5EF4-FFF2-40B4-BE49-F238E27FC236}">
                <a16:creationId xmlns:a16="http://schemas.microsoft.com/office/drawing/2014/main" id="{CAE32D13-DD2D-4195-A04E-AD8E99BC2F7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59251" y="119372"/>
            <a:ext cx="1093210" cy="306410"/>
          </a:xfrm>
          <a:prstGeom prst="rect">
            <a:avLst/>
          </a:prstGeom>
        </p:spPr>
      </p:pic>
      <p:pic>
        <p:nvPicPr>
          <p:cNvPr id="2" name="Graphic 1">
            <a:extLst>
              <a:ext uri="{FF2B5EF4-FFF2-40B4-BE49-F238E27FC236}">
                <a16:creationId xmlns:a16="http://schemas.microsoft.com/office/drawing/2014/main" id="{F2F5AE40-DFC7-4E67-B381-114884EB26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0530" y="968183"/>
            <a:ext cx="11684575" cy="5932019"/>
          </a:xfrm>
          <a:prstGeom prst="rect">
            <a:avLst/>
          </a:prstGeom>
        </p:spPr>
      </p:pic>
      <p:sp>
        <p:nvSpPr>
          <p:cNvPr id="6" name="TextBox 5">
            <a:extLst>
              <a:ext uri="{FF2B5EF4-FFF2-40B4-BE49-F238E27FC236}">
                <a16:creationId xmlns:a16="http://schemas.microsoft.com/office/drawing/2014/main" id="{BAD90492-8901-4668-8D85-8E8C9A2720A6}"/>
              </a:ext>
            </a:extLst>
          </p:cNvPr>
          <p:cNvSpPr txBox="1"/>
          <p:nvPr/>
        </p:nvSpPr>
        <p:spPr>
          <a:xfrm>
            <a:off x="1044229" y="1895949"/>
            <a:ext cx="2200621"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E3055"/>
                </a:solidFill>
                <a:effectLst/>
                <a:uLnTx/>
                <a:uFillTx/>
                <a:latin typeface="Roboto" panose="02000000000000000000" pitchFamily="2" charset="0"/>
                <a:ea typeface="Roboto" panose="02000000000000000000" pitchFamily="2" charset="0"/>
                <a:cs typeface="Poppins" panose="00000500000000000000" pitchFamily="2" charset="0"/>
              </a:rPr>
              <a:t>Entrepreneurial</a:t>
            </a:r>
            <a:br>
              <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rPr>
            </a:br>
            <a:endPar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Business Mentoring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a:solidFill>
                  <a:prstClr val="black"/>
                </a:solidFill>
                <a:latin typeface="Calibri" panose="020F0502020204030204" pitchFamily="34" charset="0"/>
                <a:cs typeface="Calibri" panose="020F0502020204030204" pitchFamily="34" charset="0"/>
              </a:rPr>
              <a:t>Ingenio</a:t>
            </a:r>
            <a:endPar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Get the Edge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Student Companies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SERC Monthly student fairs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2938DB03-8B74-498B-B9BF-6A240DBCA25A}"/>
              </a:ext>
            </a:extLst>
          </p:cNvPr>
          <p:cNvSpPr txBox="1"/>
          <p:nvPr/>
        </p:nvSpPr>
        <p:spPr>
          <a:xfrm>
            <a:off x="900530" y="4447713"/>
            <a:ext cx="3093620"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A015"/>
                </a:solidFill>
                <a:effectLst/>
                <a:uLnTx/>
                <a:uFillTx/>
                <a:latin typeface="Calibri" panose="020F0502020204030204" pitchFamily="34" charset="0"/>
                <a:ea typeface="+mn-ea"/>
                <a:cs typeface="Calibri" panose="020F0502020204030204" pitchFamily="34" charset="0"/>
              </a:rPr>
              <a:t>Enterprise</a:t>
            </a:r>
            <a:br>
              <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rPr>
            </a:br>
            <a:endPar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endParaRPr>
          </a:p>
          <a:p>
            <a:pPr marL="285750" indent="-285750">
              <a:buFont typeface="Arial" panose="020B0604020202020204" pitchFamily="34" charset="0"/>
              <a:buChar char="•"/>
            </a:pPr>
            <a:r>
              <a:rPr lang="en-GB" sz="1400" b="1">
                <a:solidFill>
                  <a:prstClr val="black"/>
                </a:solidFill>
                <a:latin typeface="Calibri" panose="020F0502020204030204" pitchFamily="34" charset="0"/>
                <a:cs typeface="Calibri" panose="020F0502020204030204" pitchFamily="34" charset="0"/>
              </a:rPr>
              <a:t>Project Based Learning - PBL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Competitions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Guest Speakers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Industry Visits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Student Volunteering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Student expo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endParaRPr>
          </a:p>
        </p:txBody>
      </p:sp>
      <p:sp>
        <p:nvSpPr>
          <p:cNvPr id="16" name="TextBox 15">
            <a:extLst>
              <a:ext uri="{FF2B5EF4-FFF2-40B4-BE49-F238E27FC236}">
                <a16:creationId xmlns:a16="http://schemas.microsoft.com/office/drawing/2014/main" id="{5316E31F-1554-4176-B176-6C21D492274D}"/>
              </a:ext>
            </a:extLst>
          </p:cNvPr>
          <p:cNvSpPr txBox="1"/>
          <p:nvPr/>
        </p:nvSpPr>
        <p:spPr>
          <a:xfrm>
            <a:off x="8653880" y="3023279"/>
            <a:ext cx="3017420"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E3E5A"/>
                </a:solidFill>
                <a:effectLst/>
                <a:uLnTx/>
                <a:uFillTx/>
                <a:latin typeface="Calibri" panose="020F0502020204030204" pitchFamily="34" charset="0"/>
                <a:ea typeface="+mn-ea"/>
                <a:cs typeface="Calibri" panose="020F0502020204030204" pitchFamily="34" charset="0"/>
              </a:rPr>
              <a:t>Innovation</a:t>
            </a:r>
            <a:br>
              <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rPr>
            </a:br>
            <a:endPar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CAST/CAPS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CDIO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Innovation 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International Partnerships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‘R&amp;D' Facilities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E715A90C-808F-46D8-B9EA-0E6F0E94A599}"/>
              </a:ext>
            </a:extLst>
          </p:cNvPr>
          <p:cNvSpPr txBox="1"/>
          <p:nvPr/>
        </p:nvSpPr>
        <p:spPr>
          <a:xfrm>
            <a:off x="0" y="125198"/>
            <a:ext cx="12192000"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spTree>
    <p:extLst>
      <p:ext uri="{BB962C8B-B14F-4D97-AF65-F5344CB8AC3E}">
        <p14:creationId xmlns:p14="http://schemas.microsoft.com/office/powerpoint/2010/main" val="14651721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99"/>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999"/>
                                          </p:stCondLst>
                                        </p:cTn>
                                        <p:tgtEl>
                                          <p:spTgt spid="8"/>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750"/>
                                  </p:stCondLst>
                                  <p:childTnLst>
                                    <p:set>
                                      <p:cBhvr>
                                        <p:cTn id="12" dur="1" fill="hold">
                                          <p:stCondLst>
                                            <p:cond delay="999"/>
                                          </p:stCondLst>
                                        </p:cTn>
                                        <p:tgtEl>
                                          <p:spTgt spid="16"/>
                                        </p:tgtEl>
                                        <p:attrNameLst>
                                          <p:attrName>style.visibility</p:attrName>
                                        </p:attrNameLst>
                                      </p:cBhvr>
                                      <p:to>
                                        <p:strVal val="visible"/>
                                      </p:to>
                                    </p:set>
                                  </p:childTnLst>
                                </p:cTn>
                              </p:par>
                            </p:childTnLst>
                          </p:cTn>
                        </p:par>
                        <p:par>
                          <p:cTn id="13" fill="hold">
                            <p:stCondLst>
                              <p:cond delay="4750"/>
                            </p:stCondLst>
                            <p:childTnLst>
                              <p:par>
                                <p:cTn id="14" presetID="1" presetClass="entr" presetSubtype="0" fill="hold" grpId="0" nodeType="afterEffect">
                                  <p:stCondLst>
                                    <p:cond delay="1000"/>
                                  </p:stCondLst>
                                  <p:childTnLst>
                                    <p:set>
                                      <p:cBhvr>
                                        <p:cTn id="15" dur="1" fill="hold">
                                          <p:stCondLst>
                                            <p:cond delay="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A1DAF8-7E17-45BC-8727-CE93BC946714}"/>
              </a:ext>
            </a:extLst>
          </p:cNvPr>
          <p:cNvSpPr/>
          <p:nvPr/>
        </p:nvSpPr>
        <p:spPr>
          <a:xfrm>
            <a:off x="268620" y="161008"/>
            <a:ext cx="442736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SERC PBL MODEL</a:t>
            </a:r>
          </a:p>
        </p:txBody>
      </p:sp>
      <p:pic>
        <p:nvPicPr>
          <p:cNvPr id="29" name="Graphic 28">
            <a:extLst>
              <a:ext uri="{FF2B5EF4-FFF2-40B4-BE49-F238E27FC236}">
                <a16:creationId xmlns:a16="http://schemas.microsoft.com/office/drawing/2014/main" id="{CAE32D13-DD2D-4195-A04E-AD8E99BC2F7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59251" y="119372"/>
            <a:ext cx="1093210" cy="306410"/>
          </a:xfrm>
          <a:prstGeom prst="rect">
            <a:avLst/>
          </a:prstGeom>
        </p:spPr>
      </p:pic>
      <p:pic>
        <p:nvPicPr>
          <p:cNvPr id="9" name="Graphic 8">
            <a:extLst>
              <a:ext uri="{FF2B5EF4-FFF2-40B4-BE49-F238E27FC236}">
                <a16:creationId xmlns:a16="http://schemas.microsoft.com/office/drawing/2014/main" id="{331B27B6-127C-4C41-AF1A-10F0312E5F5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59846" y="1619017"/>
            <a:ext cx="6063534" cy="3816842"/>
          </a:xfrm>
          <a:prstGeom prst="rect">
            <a:avLst/>
          </a:prstGeom>
        </p:spPr>
      </p:pic>
      <p:grpSp>
        <p:nvGrpSpPr>
          <p:cNvPr id="8" name="Group 7">
            <a:extLst>
              <a:ext uri="{FF2B5EF4-FFF2-40B4-BE49-F238E27FC236}">
                <a16:creationId xmlns:a16="http://schemas.microsoft.com/office/drawing/2014/main" id="{70522113-EA86-4077-A2A4-B2EA18A5EFD4}"/>
              </a:ext>
            </a:extLst>
          </p:cNvPr>
          <p:cNvGrpSpPr/>
          <p:nvPr/>
        </p:nvGrpSpPr>
        <p:grpSpPr>
          <a:xfrm>
            <a:off x="268620" y="1438725"/>
            <a:ext cx="5827380" cy="4341435"/>
            <a:chOff x="268620" y="1438725"/>
            <a:chExt cx="5827380" cy="4341435"/>
          </a:xfrm>
        </p:grpSpPr>
        <p:sp>
          <p:nvSpPr>
            <p:cNvPr id="2" name="TextBox 1">
              <a:extLst>
                <a:ext uri="{FF2B5EF4-FFF2-40B4-BE49-F238E27FC236}">
                  <a16:creationId xmlns:a16="http://schemas.microsoft.com/office/drawing/2014/main" id="{772D0FFD-8820-43DE-BF21-59CE989AAD41}"/>
                </a:ext>
              </a:extLst>
            </p:cNvPr>
            <p:cNvSpPr txBox="1"/>
            <p:nvPr/>
          </p:nvSpPr>
          <p:spPr>
            <a:xfrm>
              <a:off x="386347" y="1438725"/>
              <a:ext cx="35172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SERC PBL Model</a:t>
              </a:r>
            </a:p>
          </p:txBody>
        </p:sp>
        <p:sp>
          <p:nvSpPr>
            <p:cNvPr id="3" name="Rectangle 2">
              <a:extLst>
                <a:ext uri="{FF2B5EF4-FFF2-40B4-BE49-F238E27FC236}">
                  <a16:creationId xmlns:a16="http://schemas.microsoft.com/office/drawing/2014/main" id="{3E08B35F-79C8-419A-A276-BBB20D1526BA}"/>
                </a:ext>
              </a:extLst>
            </p:cNvPr>
            <p:cNvSpPr/>
            <p:nvPr/>
          </p:nvSpPr>
          <p:spPr>
            <a:xfrm>
              <a:off x="466291" y="1911339"/>
              <a:ext cx="1678665" cy="54346"/>
            </a:xfrm>
            <a:prstGeom prst="rect">
              <a:avLst/>
            </a:prstGeom>
            <a:solidFill>
              <a:srgbClr val="FF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1DA03B4-07CA-4710-B335-CBE643EBC128}"/>
                </a:ext>
              </a:extLst>
            </p:cNvPr>
            <p:cNvSpPr txBox="1"/>
            <p:nvPr/>
          </p:nvSpPr>
          <p:spPr>
            <a:xfrm>
              <a:off x="268620" y="2207772"/>
              <a:ext cx="5827380" cy="3572388"/>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Developed a 12 stage model for PBL that runs across whole College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Based on Basque Country VET and Stanford University CDIO</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Real-life projects &amp; Student expos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Support through Intensive training with curriculum teams, pedagogy mentoring, enterprise &amp; entrepreneurship team</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Impact research study with Stranmillis University  PBL</a:t>
              </a:r>
              <a:b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(An investigation of curriculum policy and practice)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International providers of training in PBL  </a:t>
              </a:r>
              <a:b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E.G. Edge Foundation etc.</a:t>
              </a: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83C23CCA-581C-4512-B093-D7627210270A}"/>
              </a:ext>
            </a:extLst>
          </p:cNvPr>
          <p:cNvSpPr txBox="1"/>
          <p:nvPr/>
        </p:nvSpPr>
        <p:spPr>
          <a:xfrm>
            <a:off x="30773" y="125198"/>
            <a:ext cx="12161227"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spTree>
    <p:extLst>
      <p:ext uri="{BB962C8B-B14F-4D97-AF65-F5344CB8AC3E}">
        <p14:creationId xmlns:p14="http://schemas.microsoft.com/office/powerpoint/2010/main" val="606197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A1DAF8-7E17-45BC-8727-CE93BC946714}"/>
              </a:ext>
            </a:extLst>
          </p:cNvPr>
          <p:cNvSpPr/>
          <p:nvPr/>
        </p:nvSpPr>
        <p:spPr>
          <a:xfrm>
            <a:off x="268620" y="161008"/>
            <a:ext cx="442736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TRANSVERSAL SKILLS</a:t>
            </a:r>
          </a:p>
        </p:txBody>
      </p:sp>
      <p:pic>
        <p:nvPicPr>
          <p:cNvPr id="29" name="Graphic 28">
            <a:extLst>
              <a:ext uri="{FF2B5EF4-FFF2-40B4-BE49-F238E27FC236}">
                <a16:creationId xmlns:a16="http://schemas.microsoft.com/office/drawing/2014/main" id="{CAE32D13-DD2D-4195-A04E-AD8E99BC2F7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59251" y="119372"/>
            <a:ext cx="1093210" cy="306410"/>
          </a:xfrm>
          <a:prstGeom prst="rect">
            <a:avLst/>
          </a:prstGeom>
        </p:spPr>
      </p:pic>
      <p:grpSp>
        <p:nvGrpSpPr>
          <p:cNvPr id="6" name="Group 5">
            <a:extLst>
              <a:ext uri="{FF2B5EF4-FFF2-40B4-BE49-F238E27FC236}">
                <a16:creationId xmlns:a16="http://schemas.microsoft.com/office/drawing/2014/main" id="{5E4586D1-4AA9-455C-81E9-6AB249F401C4}"/>
              </a:ext>
            </a:extLst>
          </p:cNvPr>
          <p:cNvGrpSpPr/>
          <p:nvPr/>
        </p:nvGrpSpPr>
        <p:grpSpPr>
          <a:xfrm>
            <a:off x="7402596" y="2132604"/>
            <a:ext cx="4203250" cy="957819"/>
            <a:chOff x="7402596" y="2132604"/>
            <a:chExt cx="4203250" cy="957819"/>
          </a:xfrm>
        </p:grpSpPr>
        <p:sp>
          <p:nvSpPr>
            <p:cNvPr id="14" name="Teardrop 13">
              <a:extLst>
                <a:ext uri="{FF2B5EF4-FFF2-40B4-BE49-F238E27FC236}">
                  <a16:creationId xmlns:a16="http://schemas.microsoft.com/office/drawing/2014/main" id="{DBF8C94B-029B-4240-8B0B-51956D863EBE}"/>
                </a:ext>
              </a:extLst>
            </p:cNvPr>
            <p:cNvSpPr/>
            <p:nvPr/>
          </p:nvSpPr>
          <p:spPr>
            <a:xfrm rot="8100000" flipH="1">
              <a:off x="7402596" y="2219119"/>
              <a:ext cx="820868" cy="820868"/>
            </a:xfrm>
            <a:prstGeom prst="teardrop">
              <a:avLst/>
            </a:prstGeom>
            <a:gradFill>
              <a:gsLst>
                <a:gs pos="15000">
                  <a:schemeClr val="accent4"/>
                </a:gs>
                <a:gs pos="100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20" name="Rectangle 19">
              <a:extLst>
                <a:ext uri="{FF2B5EF4-FFF2-40B4-BE49-F238E27FC236}">
                  <a16:creationId xmlns:a16="http://schemas.microsoft.com/office/drawing/2014/main" id="{506D5946-82B1-4857-AE47-14B8FDC540E1}"/>
                </a:ext>
              </a:extLst>
            </p:cNvPr>
            <p:cNvSpPr/>
            <p:nvPr/>
          </p:nvSpPr>
          <p:spPr>
            <a:xfrm>
              <a:off x="7422358" y="2408033"/>
              <a:ext cx="76413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grpSp>
          <p:nvGrpSpPr>
            <p:cNvPr id="25" name="Group 24">
              <a:extLst>
                <a:ext uri="{FF2B5EF4-FFF2-40B4-BE49-F238E27FC236}">
                  <a16:creationId xmlns:a16="http://schemas.microsoft.com/office/drawing/2014/main" id="{2699AD6A-C480-4082-A237-E343EB96E59D}"/>
                </a:ext>
              </a:extLst>
            </p:cNvPr>
            <p:cNvGrpSpPr/>
            <p:nvPr/>
          </p:nvGrpSpPr>
          <p:grpSpPr>
            <a:xfrm>
              <a:off x="8614182" y="2132604"/>
              <a:ext cx="2991664" cy="957819"/>
              <a:chOff x="8554658" y="1825394"/>
              <a:chExt cx="2991664" cy="957819"/>
            </a:xfrm>
          </p:grpSpPr>
          <p:sp>
            <p:nvSpPr>
              <p:cNvPr id="26" name="Rectangle 25">
                <a:extLst>
                  <a:ext uri="{FF2B5EF4-FFF2-40B4-BE49-F238E27FC236}">
                    <a16:creationId xmlns:a16="http://schemas.microsoft.com/office/drawing/2014/main" id="{C2C7E08A-8EF1-4362-829B-A338C19E7713}"/>
                  </a:ext>
                </a:extLst>
              </p:cNvPr>
              <p:cNvSpPr/>
              <p:nvPr/>
            </p:nvSpPr>
            <p:spPr>
              <a:xfrm>
                <a:off x="8554658" y="1825394"/>
                <a:ext cx="2738514" cy="33361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Poppins SemiBold"/>
                    <a:cs typeface="Open Sans Light" panose="020B0306030504020204" pitchFamily="34" charset="0"/>
                  </a:rPr>
                  <a:t>Problem Solving</a:t>
                </a:r>
                <a:endParaRPr lang="en-GB" sz="14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27" name="Rectangle 26">
                <a:extLst>
                  <a:ext uri="{FF2B5EF4-FFF2-40B4-BE49-F238E27FC236}">
                    <a16:creationId xmlns:a16="http://schemas.microsoft.com/office/drawing/2014/main" id="{23ADB9DA-2082-4C64-8AA8-A01503BF83A4}"/>
                  </a:ext>
                </a:extLst>
              </p:cNvPr>
              <p:cNvSpPr/>
              <p:nvPr/>
            </p:nvSpPr>
            <p:spPr>
              <a:xfrm>
                <a:off x="8554658" y="2192089"/>
                <a:ext cx="2991664" cy="59112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The thought processes involved in solving a problem.</a:t>
                </a:r>
                <a:endParaRPr kumimoji="0" lang="id-ID"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8" name="Group 7">
            <a:extLst>
              <a:ext uri="{FF2B5EF4-FFF2-40B4-BE49-F238E27FC236}">
                <a16:creationId xmlns:a16="http://schemas.microsoft.com/office/drawing/2014/main" id="{B9C3B5B8-D72D-495F-9CC2-E7955C309F03}"/>
              </a:ext>
            </a:extLst>
          </p:cNvPr>
          <p:cNvGrpSpPr/>
          <p:nvPr/>
        </p:nvGrpSpPr>
        <p:grpSpPr>
          <a:xfrm>
            <a:off x="7402596" y="4735587"/>
            <a:ext cx="4002580" cy="890512"/>
            <a:chOff x="7402596" y="4735587"/>
            <a:chExt cx="4002580" cy="890512"/>
          </a:xfrm>
        </p:grpSpPr>
        <p:sp>
          <p:nvSpPr>
            <p:cNvPr id="16" name="Teardrop 15">
              <a:extLst>
                <a:ext uri="{FF2B5EF4-FFF2-40B4-BE49-F238E27FC236}">
                  <a16:creationId xmlns:a16="http://schemas.microsoft.com/office/drawing/2014/main" id="{2F0871B1-34C4-45EB-AFFD-3323EF47EF7A}"/>
                </a:ext>
              </a:extLst>
            </p:cNvPr>
            <p:cNvSpPr/>
            <p:nvPr/>
          </p:nvSpPr>
          <p:spPr>
            <a:xfrm rot="8100000" flipH="1">
              <a:off x="7402596" y="4780647"/>
              <a:ext cx="820868" cy="820868"/>
            </a:xfrm>
            <a:prstGeom prst="teardrop">
              <a:avLst/>
            </a:prstGeom>
            <a:gradFill>
              <a:gsLst>
                <a:gs pos="15000">
                  <a:schemeClr val="accent6"/>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grpSp>
          <p:nvGrpSpPr>
            <p:cNvPr id="28" name="Group 27">
              <a:extLst>
                <a:ext uri="{FF2B5EF4-FFF2-40B4-BE49-F238E27FC236}">
                  <a16:creationId xmlns:a16="http://schemas.microsoft.com/office/drawing/2014/main" id="{E492E7C8-B7FE-4035-A19F-B63D1230229B}"/>
                </a:ext>
              </a:extLst>
            </p:cNvPr>
            <p:cNvGrpSpPr/>
            <p:nvPr/>
          </p:nvGrpSpPr>
          <p:grpSpPr>
            <a:xfrm>
              <a:off x="8614181" y="4735587"/>
              <a:ext cx="2790995" cy="890512"/>
              <a:chOff x="8554657" y="2130396"/>
              <a:chExt cx="2790995" cy="890512"/>
            </a:xfrm>
          </p:grpSpPr>
          <p:sp>
            <p:nvSpPr>
              <p:cNvPr id="30" name="Rectangle 29">
                <a:extLst>
                  <a:ext uri="{FF2B5EF4-FFF2-40B4-BE49-F238E27FC236}">
                    <a16:creationId xmlns:a16="http://schemas.microsoft.com/office/drawing/2014/main" id="{B1847E2E-C1CB-45C5-8F1E-95F76439EB97}"/>
                  </a:ext>
                </a:extLst>
              </p:cNvPr>
              <p:cNvSpPr/>
              <p:nvPr/>
            </p:nvSpPr>
            <p:spPr>
              <a:xfrm>
                <a:off x="8554658" y="2130396"/>
                <a:ext cx="2570285" cy="33361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Poppins SemiBold"/>
                    <a:cs typeface="Open Sans Light" panose="020B0306030504020204" pitchFamily="34" charset="0"/>
                  </a:rPr>
                  <a:t>Work Professionalism</a:t>
                </a:r>
                <a:endParaRPr lang="en-US" sz="14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31" name="Rectangle 30">
                <a:extLst>
                  <a:ext uri="{FF2B5EF4-FFF2-40B4-BE49-F238E27FC236}">
                    <a16:creationId xmlns:a16="http://schemas.microsoft.com/office/drawing/2014/main" id="{553F25BB-2E2E-4E99-B652-38726C222B18}"/>
                  </a:ext>
                </a:extLst>
              </p:cNvPr>
              <p:cNvSpPr/>
              <p:nvPr/>
            </p:nvSpPr>
            <p:spPr>
              <a:xfrm>
                <a:off x="8554657" y="2429784"/>
                <a:ext cx="2790995" cy="59112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Your approach and attitude to study and work.</a:t>
                </a:r>
              </a:p>
            </p:txBody>
          </p:sp>
        </p:grpSp>
      </p:grpSp>
      <p:grpSp>
        <p:nvGrpSpPr>
          <p:cNvPr id="7" name="Group 6">
            <a:extLst>
              <a:ext uri="{FF2B5EF4-FFF2-40B4-BE49-F238E27FC236}">
                <a16:creationId xmlns:a16="http://schemas.microsoft.com/office/drawing/2014/main" id="{3694917A-7D7B-4DF6-8FC9-6C1509134F78}"/>
              </a:ext>
            </a:extLst>
          </p:cNvPr>
          <p:cNvGrpSpPr/>
          <p:nvPr/>
        </p:nvGrpSpPr>
        <p:grpSpPr>
          <a:xfrm>
            <a:off x="7737297" y="3429000"/>
            <a:ext cx="4115164" cy="895077"/>
            <a:chOff x="7737297" y="3429000"/>
            <a:chExt cx="4115164" cy="895077"/>
          </a:xfrm>
        </p:grpSpPr>
        <p:sp>
          <p:nvSpPr>
            <p:cNvPr id="15" name="Teardrop 14">
              <a:extLst>
                <a:ext uri="{FF2B5EF4-FFF2-40B4-BE49-F238E27FC236}">
                  <a16:creationId xmlns:a16="http://schemas.microsoft.com/office/drawing/2014/main" id="{744D2296-C7F6-4A23-AE77-29B09E19934F}"/>
                </a:ext>
              </a:extLst>
            </p:cNvPr>
            <p:cNvSpPr/>
            <p:nvPr/>
          </p:nvSpPr>
          <p:spPr>
            <a:xfrm rot="8100000" flipH="1">
              <a:off x="7737297" y="3503209"/>
              <a:ext cx="820868" cy="820868"/>
            </a:xfrm>
            <a:prstGeom prst="teardrop">
              <a:avLst/>
            </a:prstGeom>
            <a:gradFill>
              <a:gsLst>
                <a:gs pos="15000">
                  <a:schemeClr val="accent5"/>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21" name="Rectangle 20">
              <a:extLst>
                <a:ext uri="{FF2B5EF4-FFF2-40B4-BE49-F238E27FC236}">
                  <a16:creationId xmlns:a16="http://schemas.microsoft.com/office/drawing/2014/main" id="{26427D5E-8C8C-4E46-B330-1EEC2818B03C}"/>
                </a:ext>
              </a:extLst>
            </p:cNvPr>
            <p:cNvSpPr/>
            <p:nvPr/>
          </p:nvSpPr>
          <p:spPr>
            <a:xfrm>
              <a:off x="7774269" y="3692122"/>
              <a:ext cx="76413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grpSp>
          <p:nvGrpSpPr>
            <p:cNvPr id="33" name="Group 32">
              <a:extLst>
                <a:ext uri="{FF2B5EF4-FFF2-40B4-BE49-F238E27FC236}">
                  <a16:creationId xmlns:a16="http://schemas.microsoft.com/office/drawing/2014/main" id="{944321EC-80E6-42B1-886C-C5628167DD06}"/>
                </a:ext>
              </a:extLst>
            </p:cNvPr>
            <p:cNvGrpSpPr/>
            <p:nvPr/>
          </p:nvGrpSpPr>
          <p:grpSpPr>
            <a:xfrm>
              <a:off x="8904755" y="3429000"/>
              <a:ext cx="2947706" cy="848281"/>
              <a:chOff x="8528230" y="2172627"/>
              <a:chExt cx="2947706" cy="848281"/>
            </a:xfrm>
          </p:grpSpPr>
          <p:sp>
            <p:nvSpPr>
              <p:cNvPr id="35" name="Rectangle 34">
                <a:extLst>
                  <a:ext uri="{FF2B5EF4-FFF2-40B4-BE49-F238E27FC236}">
                    <a16:creationId xmlns:a16="http://schemas.microsoft.com/office/drawing/2014/main" id="{DDD20966-B8EF-495F-9DD5-C0E0D5CB932B}"/>
                  </a:ext>
                </a:extLst>
              </p:cNvPr>
              <p:cNvSpPr/>
              <p:nvPr/>
            </p:nvSpPr>
            <p:spPr>
              <a:xfrm>
                <a:off x="8528230" y="2172627"/>
                <a:ext cx="2947706" cy="33361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Poppins SemiBold"/>
                    <a:cs typeface="Open Sans Light" panose="020B0306030504020204" pitchFamily="34" charset="0"/>
                  </a:rPr>
                  <a:t>Working With Others</a:t>
                </a:r>
                <a:endParaRPr lang="en-US" sz="14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37" name="Rectangle 36">
                <a:extLst>
                  <a:ext uri="{FF2B5EF4-FFF2-40B4-BE49-F238E27FC236}">
                    <a16:creationId xmlns:a16="http://schemas.microsoft.com/office/drawing/2014/main" id="{7DF7ADD0-45C2-4B5C-8839-EED892C1F02D}"/>
                  </a:ext>
                </a:extLst>
              </p:cNvPr>
              <p:cNvSpPr/>
              <p:nvPr/>
            </p:nvSpPr>
            <p:spPr>
              <a:xfrm>
                <a:off x="8554657" y="2429784"/>
                <a:ext cx="2918357" cy="59112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Your ability to communicate and negotiate with others.</a:t>
                </a:r>
                <a:endParaRPr kumimoji="0" lang="en-US"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2" name="Group 1">
            <a:extLst>
              <a:ext uri="{FF2B5EF4-FFF2-40B4-BE49-F238E27FC236}">
                <a16:creationId xmlns:a16="http://schemas.microsoft.com/office/drawing/2014/main" id="{7AC5D205-9B81-4F61-B3D2-B40FF4AF9F87}"/>
              </a:ext>
            </a:extLst>
          </p:cNvPr>
          <p:cNvGrpSpPr/>
          <p:nvPr/>
        </p:nvGrpSpPr>
        <p:grpSpPr>
          <a:xfrm>
            <a:off x="487345" y="2132604"/>
            <a:ext cx="4321857" cy="907384"/>
            <a:chOff x="487345" y="2132604"/>
            <a:chExt cx="4321857" cy="907384"/>
          </a:xfrm>
        </p:grpSpPr>
        <p:sp>
          <p:nvSpPr>
            <p:cNvPr id="11" name="Teardrop 10">
              <a:extLst>
                <a:ext uri="{FF2B5EF4-FFF2-40B4-BE49-F238E27FC236}">
                  <a16:creationId xmlns:a16="http://schemas.microsoft.com/office/drawing/2014/main" id="{17B16228-A11A-4F0A-8D9C-8027D4E3DFBD}"/>
                </a:ext>
              </a:extLst>
            </p:cNvPr>
            <p:cNvSpPr/>
            <p:nvPr/>
          </p:nvSpPr>
          <p:spPr>
            <a:xfrm rot="13500000">
              <a:off x="3988334" y="2219120"/>
              <a:ext cx="820868" cy="820868"/>
            </a:xfrm>
            <a:prstGeom prst="teardrop">
              <a:avLst/>
            </a:prstGeom>
            <a:gradFill>
              <a:gsLst>
                <a:gs pos="15000">
                  <a:schemeClr val="accent1"/>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grpSp>
          <p:nvGrpSpPr>
            <p:cNvPr id="40" name="Group 39">
              <a:extLst>
                <a:ext uri="{FF2B5EF4-FFF2-40B4-BE49-F238E27FC236}">
                  <a16:creationId xmlns:a16="http://schemas.microsoft.com/office/drawing/2014/main" id="{6A5137B6-45C4-40C9-998E-71C2855A6F25}"/>
                </a:ext>
              </a:extLst>
            </p:cNvPr>
            <p:cNvGrpSpPr/>
            <p:nvPr/>
          </p:nvGrpSpPr>
          <p:grpSpPr>
            <a:xfrm>
              <a:off x="487345" y="2132604"/>
              <a:ext cx="3090473" cy="888304"/>
              <a:chOff x="7897075" y="2132604"/>
              <a:chExt cx="3090473" cy="888304"/>
            </a:xfrm>
          </p:grpSpPr>
          <p:sp>
            <p:nvSpPr>
              <p:cNvPr id="41" name="Rectangle 40">
                <a:extLst>
                  <a:ext uri="{FF2B5EF4-FFF2-40B4-BE49-F238E27FC236}">
                    <a16:creationId xmlns:a16="http://schemas.microsoft.com/office/drawing/2014/main" id="{BE5C3669-0E43-4F6D-A938-7EE5667A4073}"/>
                  </a:ext>
                </a:extLst>
              </p:cNvPr>
              <p:cNvSpPr/>
              <p:nvPr/>
            </p:nvSpPr>
            <p:spPr>
              <a:xfrm>
                <a:off x="8619280" y="2132604"/>
                <a:ext cx="2363035" cy="333617"/>
              </a:xfrm>
              <a:prstGeom prst="rect">
                <a:avLst/>
              </a:prstGeom>
            </p:spPr>
            <p:txBody>
              <a:bodyPr wrap="square" lIns="91440" tIns="45720" rIns="91440" bIns="45720" anchor="t">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Poppins SemiBold"/>
                    <a:cs typeface="Open Sans Light" panose="020B0306030504020204" pitchFamily="34" charset="0"/>
                  </a:rPr>
                  <a:t>Citizenship</a:t>
                </a:r>
                <a:endParaRPr lang="en-US" sz="14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42" name="Rectangle 41">
                <a:extLst>
                  <a:ext uri="{FF2B5EF4-FFF2-40B4-BE49-F238E27FC236}">
                    <a16:creationId xmlns:a16="http://schemas.microsoft.com/office/drawing/2014/main" id="{0B9F03A0-BD10-4741-A916-1B32D5C6A967}"/>
                  </a:ext>
                </a:extLst>
              </p:cNvPr>
              <p:cNvSpPr/>
              <p:nvPr/>
            </p:nvSpPr>
            <p:spPr>
              <a:xfrm>
                <a:off x="7897075" y="2429784"/>
                <a:ext cx="3090473" cy="591124"/>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Respect for cultural diversity and your contribution to society.</a:t>
                </a:r>
              </a:p>
            </p:txBody>
          </p:sp>
        </p:grpSp>
      </p:grpSp>
      <p:grpSp>
        <p:nvGrpSpPr>
          <p:cNvPr id="5" name="Group 4">
            <a:extLst>
              <a:ext uri="{FF2B5EF4-FFF2-40B4-BE49-F238E27FC236}">
                <a16:creationId xmlns:a16="http://schemas.microsoft.com/office/drawing/2014/main" id="{81BF5CF2-6DEA-449D-A600-443C812C0713}"/>
              </a:ext>
            </a:extLst>
          </p:cNvPr>
          <p:cNvGrpSpPr/>
          <p:nvPr/>
        </p:nvGrpSpPr>
        <p:grpSpPr>
          <a:xfrm>
            <a:off x="487345" y="4737582"/>
            <a:ext cx="4321857" cy="888517"/>
            <a:chOff x="487345" y="4737582"/>
            <a:chExt cx="4321857" cy="888517"/>
          </a:xfrm>
        </p:grpSpPr>
        <p:sp>
          <p:nvSpPr>
            <p:cNvPr id="13" name="Teardrop 12">
              <a:extLst>
                <a:ext uri="{FF2B5EF4-FFF2-40B4-BE49-F238E27FC236}">
                  <a16:creationId xmlns:a16="http://schemas.microsoft.com/office/drawing/2014/main" id="{19BBFCEB-1B16-46A2-8902-3C2E462EA31D}"/>
                </a:ext>
              </a:extLst>
            </p:cNvPr>
            <p:cNvSpPr/>
            <p:nvPr/>
          </p:nvSpPr>
          <p:spPr>
            <a:xfrm rot="13500000">
              <a:off x="3988334" y="4780648"/>
              <a:ext cx="820868" cy="820868"/>
            </a:xfrm>
            <a:prstGeom prst="teardrop">
              <a:avLst/>
            </a:prstGeom>
            <a:gradFill>
              <a:gsLst>
                <a:gs pos="15000">
                  <a:schemeClr val="accent3"/>
                </a:gs>
                <a:gs pos="100000">
                  <a:schemeClr val="accent3">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19" name="Rectangle 18">
              <a:extLst>
                <a:ext uri="{FF2B5EF4-FFF2-40B4-BE49-F238E27FC236}">
                  <a16:creationId xmlns:a16="http://schemas.microsoft.com/office/drawing/2014/main" id="{A6686BCC-BE9E-4F1E-90FB-2B5EA98621C0}"/>
                </a:ext>
              </a:extLst>
            </p:cNvPr>
            <p:cNvSpPr/>
            <p:nvPr/>
          </p:nvSpPr>
          <p:spPr>
            <a:xfrm>
              <a:off x="3986827" y="4969562"/>
              <a:ext cx="76413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grpSp>
          <p:nvGrpSpPr>
            <p:cNvPr id="43" name="Group 42">
              <a:extLst>
                <a:ext uri="{FF2B5EF4-FFF2-40B4-BE49-F238E27FC236}">
                  <a16:creationId xmlns:a16="http://schemas.microsoft.com/office/drawing/2014/main" id="{D872200F-5B6C-45A3-8BEA-2911B75147CE}"/>
                </a:ext>
              </a:extLst>
            </p:cNvPr>
            <p:cNvGrpSpPr/>
            <p:nvPr/>
          </p:nvGrpSpPr>
          <p:grpSpPr>
            <a:xfrm>
              <a:off x="487345" y="4737582"/>
              <a:ext cx="3090473" cy="888517"/>
              <a:chOff x="7897075" y="2132391"/>
              <a:chExt cx="3090473" cy="888517"/>
            </a:xfrm>
          </p:grpSpPr>
          <p:sp>
            <p:nvSpPr>
              <p:cNvPr id="44" name="Rectangle 43">
                <a:extLst>
                  <a:ext uri="{FF2B5EF4-FFF2-40B4-BE49-F238E27FC236}">
                    <a16:creationId xmlns:a16="http://schemas.microsoft.com/office/drawing/2014/main" id="{F36A8648-1E87-40B7-A49A-10BF4E2B4847}"/>
                  </a:ext>
                </a:extLst>
              </p:cNvPr>
              <p:cNvSpPr/>
              <p:nvPr/>
            </p:nvSpPr>
            <p:spPr>
              <a:xfrm>
                <a:off x="8854843" y="2132391"/>
                <a:ext cx="2132703" cy="368049"/>
              </a:xfrm>
              <a:prstGeom prst="rect">
                <a:avLst/>
              </a:prstGeom>
            </p:spPr>
            <p:txBody>
              <a:bodyPr wrap="square" lIns="91440" tIns="45720" rIns="91440" bIns="45720" anchor="t">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Poppins SemiBold"/>
                    <a:cs typeface="Open Sans Light" panose="020B0306030504020204" pitchFamily="34" charset="0"/>
                  </a:rPr>
                  <a:t>Self Management</a:t>
                </a:r>
                <a:endParaRPr lang="en-US" sz="16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45" name="Rectangle 44">
                <a:extLst>
                  <a:ext uri="{FF2B5EF4-FFF2-40B4-BE49-F238E27FC236}">
                    <a16:creationId xmlns:a16="http://schemas.microsoft.com/office/drawing/2014/main" id="{17000681-D6A8-4088-BAD7-EC2675B0FB5E}"/>
                  </a:ext>
                </a:extLst>
              </p:cNvPr>
              <p:cNvSpPr/>
              <p:nvPr/>
            </p:nvSpPr>
            <p:spPr>
              <a:xfrm>
                <a:off x="7897075" y="2429784"/>
                <a:ext cx="3090473" cy="591124"/>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Students need to learn how to manage their tasks and priorities</a:t>
                </a:r>
                <a:r>
                  <a:rPr kumimoji="0" lang="en-GB" sz="1200" b="0" i="0" u="none" strike="noStrike" kern="1200" cap="none" spc="0" normalizeH="0" baseline="0" noProof="0">
                    <a:ln>
                      <a:noFill/>
                    </a:ln>
                    <a:solidFill>
                      <a:prstClr val="white">
                        <a:lumMod val="65000"/>
                      </a:prstClr>
                    </a:solidFill>
                    <a:effectLst/>
                    <a:uLnTx/>
                    <a:uFillTx/>
                    <a:latin typeface="Open Sans Light" panose="020B0306030504020204" pitchFamily="34" charset="0"/>
                    <a:ea typeface="+mn-ea"/>
                    <a:cs typeface="Open Sans Light" panose="020B0306030504020204" pitchFamily="34" charset="0"/>
                  </a:rPr>
                  <a:t>. </a:t>
                </a:r>
              </a:p>
            </p:txBody>
          </p:sp>
        </p:grpSp>
      </p:grpSp>
      <p:grpSp>
        <p:nvGrpSpPr>
          <p:cNvPr id="3" name="Group 2">
            <a:extLst>
              <a:ext uri="{FF2B5EF4-FFF2-40B4-BE49-F238E27FC236}">
                <a16:creationId xmlns:a16="http://schemas.microsoft.com/office/drawing/2014/main" id="{EC526F1F-9B2B-4DD3-9584-C1E3E8E0F387}"/>
              </a:ext>
            </a:extLst>
          </p:cNvPr>
          <p:cNvGrpSpPr/>
          <p:nvPr/>
        </p:nvGrpSpPr>
        <p:grpSpPr>
          <a:xfrm>
            <a:off x="342460" y="3503210"/>
            <a:ext cx="4112245" cy="1180868"/>
            <a:chOff x="342460" y="3503210"/>
            <a:chExt cx="4112245" cy="1180868"/>
          </a:xfrm>
        </p:grpSpPr>
        <p:sp>
          <p:nvSpPr>
            <p:cNvPr id="12" name="Teardrop 11">
              <a:extLst>
                <a:ext uri="{FF2B5EF4-FFF2-40B4-BE49-F238E27FC236}">
                  <a16:creationId xmlns:a16="http://schemas.microsoft.com/office/drawing/2014/main" id="{01B7162D-D2E9-43D2-A0F8-73939DAC92AE}"/>
                </a:ext>
              </a:extLst>
            </p:cNvPr>
            <p:cNvSpPr/>
            <p:nvPr/>
          </p:nvSpPr>
          <p:spPr>
            <a:xfrm rot="13500000">
              <a:off x="3633837" y="3503210"/>
              <a:ext cx="820868" cy="820868"/>
            </a:xfrm>
            <a:prstGeom prst="teardrop">
              <a:avLst/>
            </a:prstGeom>
            <a:gradFill>
              <a:gsLst>
                <a:gs pos="15000">
                  <a:schemeClr val="accent2"/>
                </a:gs>
                <a:gs pos="100000">
                  <a:schemeClr val="accent2">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grpSp>
          <p:nvGrpSpPr>
            <p:cNvPr id="46" name="Group 45">
              <a:extLst>
                <a:ext uri="{FF2B5EF4-FFF2-40B4-BE49-F238E27FC236}">
                  <a16:creationId xmlns:a16="http://schemas.microsoft.com/office/drawing/2014/main" id="{ED8A8461-65E1-43B1-B987-E89FA7AB7375}"/>
                </a:ext>
              </a:extLst>
            </p:cNvPr>
            <p:cNvGrpSpPr/>
            <p:nvPr/>
          </p:nvGrpSpPr>
          <p:grpSpPr>
            <a:xfrm>
              <a:off x="342460" y="3539432"/>
              <a:ext cx="2872610" cy="1144646"/>
              <a:chOff x="8114938" y="2264231"/>
              <a:chExt cx="2872610" cy="1144646"/>
            </a:xfrm>
          </p:grpSpPr>
          <p:sp>
            <p:nvSpPr>
              <p:cNvPr id="47" name="Rectangle 46">
                <a:extLst>
                  <a:ext uri="{FF2B5EF4-FFF2-40B4-BE49-F238E27FC236}">
                    <a16:creationId xmlns:a16="http://schemas.microsoft.com/office/drawing/2014/main" id="{F328721A-1305-45EC-BD3F-FD60E4B215E2}"/>
                  </a:ext>
                </a:extLst>
              </p:cNvPr>
              <p:cNvSpPr/>
              <p:nvPr/>
            </p:nvSpPr>
            <p:spPr>
              <a:xfrm>
                <a:off x="8114938" y="2264231"/>
                <a:ext cx="2872610" cy="333617"/>
              </a:xfrm>
              <a:prstGeom prst="rect">
                <a:avLst/>
              </a:prstGeom>
            </p:spPr>
            <p:txBody>
              <a:bodyPr wrap="square" lIns="91440" tIns="45720" rIns="91440" bIns="45720" anchor="t">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Poppins SemiBold"/>
                    <a:cs typeface="Open Sans Light" panose="020B0306030504020204" pitchFamily="34" charset="0"/>
                  </a:rPr>
                  <a:t>Digital Literacy</a:t>
                </a:r>
                <a:endParaRPr lang="en-US" sz="14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48" name="Rectangle 47">
                <a:extLst>
                  <a:ext uri="{FF2B5EF4-FFF2-40B4-BE49-F238E27FC236}">
                    <a16:creationId xmlns:a16="http://schemas.microsoft.com/office/drawing/2014/main" id="{74E80EC9-4F36-41E7-8223-02F97BE25500}"/>
                  </a:ext>
                </a:extLst>
              </p:cNvPr>
              <p:cNvSpPr/>
              <p:nvPr/>
            </p:nvSpPr>
            <p:spPr>
              <a:xfrm>
                <a:off x="8259823" y="2559221"/>
                <a:ext cx="2727725" cy="849656"/>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Using digital platforms to find, communicate and evaluate information.</a:t>
                </a:r>
                <a:endParaRPr kumimoji="0" lang="id-ID"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pic>
        <p:nvPicPr>
          <p:cNvPr id="38" name="Graphic 37">
            <a:extLst>
              <a:ext uri="{FF2B5EF4-FFF2-40B4-BE49-F238E27FC236}">
                <a16:creationId xmlns:a16="http://schemas.microsoft.com/office/drawing/2014/main" id="{87386B76-75F2-4CEB-92E3-3831E461AA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33631" y="2143608"/>
            <a:ext cx="977037" cy="905045"/>
          </a:xfrm>
          <a:prstGeom prst="rect">
            <a:avLst/>
          </a:prstGeom>
        </p:spPr>
      </p:pic>
      <p:pic>
        <p:nvPicPr>
          <p:cNvPr id="39" name="Graphic 38">
            <a:extLst>
              <a:ext uri="{FF2B5EF4-FFF2-40B4-BE49-F238E27FC236}">
                <a16:creationId xmlns:a16="http://schemas.microsoft.com/office/drawing/2014/main" id="{E98CBD44-7DBC-43D6-A515-E7B7879206C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54790" y="3429000"/>
            <a:ext cx="714906" cy="878559"/>
          </a:xfrm>
          <a:prstGeom prst="rect">
            <a:avLst/>
          </a:prstGeom>
        </p:spPr>
      </p:pic>
      <p:pic>
        <p:nvPicPr>
          <p:cNvPr id="55" name="Graphic 54">
            <a:extLst>
              <a:ext uri="{FF2B5EF4-FFF2-40B4-BE49-F238E27FC236}">
                <a16:creationId xmlns:a16="http://schemas.microsoft.com/office/drawing/2014/main" id="{CDC98BD2-002F-4D02-9D4C-8D826E25149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986827" y="4780431"/>
            <a:ext cx="829432" cy="821300"/>
          </a:xfrm>
          <a:prstGeom prst="rect">
            <a:avLst/>
          </a:prstGeom>
        </p:spPr>
      </p:pic>
      <p:pic>
        <p:nvPicPr>
          <p:cNvPr id="56" name="Graphic 55">
            <a:extLst>
              <a:ext uri="{FF2B5EF4-FFF2-40B4-BE49-F238E27FC236}">
                <a16:creationId xmlns:a16="http://schemas.microsoft.com/office/drawing/2014/main" id="{CED190EC-70B3-48A4-A87C-C059B94BE6F7}"/>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469672" y="2271260"/>
            <a:ext cx="678059" cy="716585"/>
          </a:xfrm>
          <a:prstGeom prst="rect">
            <a:avLst/>
          </a:prstGeom>
        </p:spPr>
      </p:pic>
      <p:pic>
        <p:nvPicPr>
          <p:cNvPr id="57" name="Graphic 56">
            <a:extLst>
              <a:ext uri="{FF2B5EF4-FFF2-40B4-BE49-F238E27FC236}">
                <a16:creationId xmlns:a16="http://schemas.microsoft.com/office/drawing/2014/main" id="{7A6F5FC1-AB0E-4F4F-AE2A-85377A48CBD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691076" y="3633767"/>
            <a:ext cx="833905" cy="553100"/>
          </a:xfrm>
          <a:prstGeom prst="rect">
            <a:avLst/>
          </a:prstGeom>
        </p:spPr>
      </p:pic>
      <p:pic>
        <p:nvPicPr>
          <p:cNvPr id="58" name="Graphic 57">
            <a:extLst>
              <a:ext uri="{FF2B5EF4-FFF2-40B4-BE49-F238E27FC236}">
                <a16:creationId xmlns:a16="http://schemas.microsoft.com/office/drawing/2014/main" id="{032CA34F-3989-4A3A-8840-EBBAFDFB1D2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74880" y="4653064"/>
            <a:ext cx="876300" cy="971550"/>
          </a:xfrm>
          <a:prstGeom prst="rect">
            <a:avLst/>
          </a:prstGeom>
        </p:spPr>
      </p:pic>
      <p:sp>
        <p:nvSpPr>
          <p:cNvPr id="60" name="Oval 59">
            <a:extLst>
              <a:ext uri="{FF2B5EF4-FFF2-40B4-BE49-F238E27FC236}">
                <a16:creationId xmlns:a16="http://schemas.microsoft.com/office/drawing/2014/main" id="{6E56ED99-DE0B-4EA5-A48B-BF9C277F0D5C}"/>
              </a:ext>
            </a:extLst>
          </p:cNvPr>
          <p:cNvSpPr/>
          <p:nvPr/>
        </p:nvSpPr>
        <p:spPr>
          <a:xfrm>
            <a:off x="4894050" y="2683249"/>
            <a:ext cx="2351726" cy="23517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C381A463-98B9-48B0-B433-FEA05E873106}"/>
              </a:ext>
            </a:extLst>
          </p:cNvPr>
          <p:cNvSpPr txBox="1"/>
          <p:nvPr/>
        </p:nvSpPr>
        <p:spPr>
          <a:xfrm>
            <a:off x="4399980" y="3494818"/>
            <a:ext cx="33742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Transversal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Skills</a:t>
            </a:r>
            <a:endParaRPr kumimoji="0" lang="id-ID" sz="24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endParaRPr>
          </a:p>
        </p:txBody>
      </p:sp>
      <p:sp>
        <p:nvSpPr>
          <p:cNvPr id="9" name="TextBox 8">
            <a:extLst>
              <a:ext uri="{FF2B5EF4-FFF2-40B4-BE49-F238E27FC236}">
                <a16:creationId xmlns:a16="http://schemas.microsoft.com/office/drawing/2014/main" id="{6863A1F2-B73D-4ADD-AF5B-33796E19F190}"/>
              </a:ext>
            </a:extLst>
          </p:cNvPr>
          <p:cNvSpPr txBox="1"/>
          <p:nvPr/>
        </p:nvSpPr>
        <p:spPr>
          <a:xfrm>
            <a:off x="30773" y="125198"/>
            <a:ext cx="12161227"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spTree>
    <p:extLst>
      <p:ext uri="{BB962C8B-B14F-4D97-AF65-F5344CB8AC3E}">
        <p14:creationId xmlns:p14="http://schemas.microsoft.com/office/powerpoint/2010/main" val="421189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D01A32-CA6E-4438-B2A4-0A54567F58D2}"/>
              </a:ext>
            </a:extLst>
          </p:cNvPr>
          <p:cNvSpPr txBox="1"/>
          <p:nvPr/>
        </p:nvSpPr>
        <p:spPr>
          <a:xfrm>
            <a:off x="30773" y="125198"/>
            <a:ext cx="12161227"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pic>
        <p:nvPicPr>
          <p:cNvPr id="4" name="Picture 7" descr="A picture containing graphical user interface&#10;&#10;Description automatically generated">
            <a:extLst>
              <a:ext uri="{FF2B5EF4-FFF2-40B4-BE49-F238E27FC236}">
                <a16:creationId xmlns:a16="http://schemas.microsoft.com/office/drawing/2014/main" id="{D91DA8C6-F434-4F97-BC9B-8CB0509B150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4249" y="2980707"/>
            <a:ext cx="11363501" cy="2759964"/>
          </a:xfrm>
          <a:custGeom>
            <a:avLst/>
            <a:gdLst>
              <a:gd name="connsiteX0" fmla="*/ 0 w 4455557"/>
              <a:gd name="connsiteY0" fmla="*/ 0 h 2841631"/>
              <a:gd name="connsiteX1" fmla="*/ 4455557 w 4455557"/>
              <a:gd name="connsiteY1" fmla="*/ 0 h 2841631"/>
              <a:gd name="connsiteX2" fmla="*/ 4455557 w 4455557"/>
              <a:gd name="connsiteY2" fmla="*/ 2841631 h 2841631"/>
              <a:gd name="connsiteX3" fmla="*/ 0 w 4455557"/>
              <a:gd name="connsiteY3" fmla="*/ 2841631 h 2841631"/>
            </a:gdLst>
            <a:ahLst/>
            <a:cxnLst>
              <a:cxn ang="0">
                <a:pos x="connsiteX0" y="connsiteY0"/>
              </a:cxn>
              <a:cxn ang="0">
                <a:pos x="connsiteX1" y="connsiteY1"/>
              </a:cxn>
              <a:cxn ang="0">
                <a:pos x="connsiteX2" y="connsiteY2"/>
              </a:cxn>
              <a:cxn ang="0">
                <a:pos x="connsiteX3" y="connsiteY3"/>
              </a:cxn>
            </a:cxnLst>
            <a:rect l="l" t="t" r="r" b="b"/>
            <a:pathLst>
              <a:path w="4455557" h="2841631">
                <a:moveTo>
                  <a:pt x="0" y="0"/>
                </a:moveTo>
                <a:lnTo>
                  <a:pt x="4455557" y="0"/>
                </a:lnTo>
                <a:lnTo>
                  <a:pt x="4455557" y="2841631"/>
                </a:lnTo>
                <a:lnTo>
                  <a:pt x="0" y="2841631"/>
                </a:lnTo>
                <a:close/>
              </a:path>
            </a:pathLst>
          </a:custGeom>
        </p:spPr>
      </p:pic>
      <p:sp>
        <p:nvSpPr>
          <p:cNvPr id="5" name="TextBox 4">
            <a:extLst>
              <a:ext uri="{FF2B5EF4-FFF2-40B4-BE49-F238E27FC236}">
                <a16:creationId xmlns:a16="http://schemas.microsoft.com/office/drawing/2014/main" id="{FD6373C2-B9C7-4E67-A1F6-0527B278154C}"/>
              </a:ext>
            </a:extLst>
          </p:cNvPr>
          <p:cNvSpPr txBox="1"/>
          <p:nvPr/>
        </p:nvSpPr>
        <p:spPr>
          <a:xfrm>
            <a:off x="268620" y="1455934"/>
            <a:ext cx="11496121"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rPr>
              <a:t>PBL Themes 20/21</a:t>
            </a:r>
            <a:br>
              <a:rPr kumimoji="0" lang="en-GB" sz="18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rPr>
            </a:br>
            <a:br>
              <a:rPr kumimoji="0" lang="en-GB" sz="18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rPr>
            </a:br>
            <a:r>
              <a:rPr kumimoji="0" lang="en-GB" sz="18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rPr>
              <a:t>Innovation - Sustainability </a:t>
            </a:r>
            <a:r>
              <a:rPr lang="en-GB" b="1">
                <a:solidFill>
                  <a:prstClr val="black">
                    <a:lumMod val="85000"/>
                    <a:lumOff val="15000"/>
                  </a:prstClr>
                </a:solidFill>
                <a:latin typeface="Roboto" panose="02000000000000000000" pitchFamily="2" charset="0"/>
                <a:ea typeface="Roboto" panose="02000000000000000000" pitchFamily="2" charset="0"/>
                <a:cs typeface="Poppins" panose="00000500000000000000" pitchFamily="2" charset="0"/>
              </a:rPr>
              <a:t>- </a:t>
            </a:r>
            <a:r>
              <a:rPr kumimoji="0" lang="en-GB" sz="18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rPr>
              <a:t>Safe &amp; healthy living and learning.</a:t>
            </a:r>
            <a:endParaRPr kumimoji="0" lang="en-GB" sz="14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endParaRPr>
          </a:p>
        </p:txBody>
      </p:sp>
      <p:sp>
        <p:nvSpPr>
          <p:cNvPr id="11" name="Rectangle 10">
            <a:extLst>
              <a:ext uri="{FF2B5EF4-FFF2-40B4-BE49-F238E27FC236}">
                <a16:creationId xmlns:a16="http://schemas.microsoft.com/office/drawing/2014/main" id="{EE4BFC26-4FDA-45A4-B409-F219F6F77923}"/>
              </a:ext>
            </a:extLst>
          </p:cNvPr>
          <p:cNvSpPr/>
          <p:nvPr/>
        </p:nvSpPr>
        <p:spPr>
          <a:xfrm>
            <a:off x="268620" y="161008"/>
            <a:ext cx="442736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PBL THEMES</a:t>
            </a:r>
          </a:p>
        </p:txBody>
      </p:sp>
      <p:pic>
        <p:nvPicPr>
          <p:cNvPr id="13" name="Graphic 12">
            <a:extLst>
              <a:ext uri="{FF2B5EF4-FFF2-40B4-BE49-F238E27FC236}">
                <a16:creationId xmlns:a16="http://schemas.microsoft.com/office/drawing/2014/main" id="{E157BF0E-B7AF-47CC-A966-2DE726445EC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59251" y="119372"/>
            <a:ext cx="1093210" cy="306410"/>
          </a:xfrm>
          <a:prstGeom prst="rect">
            <a:avLst/>
          </a:prstGeom>
        </p:spPr>
      </p:pic>
    </p:spTree>
    <p:extLst>
      <p:ext uri="{BB962C8B-B14F-4D97-AF65-F5344CB8AC3E}">
        <p14:creationId xmlns:p14="http://schemas.microsoft.com/office/powerpoint/2010/main" val="172656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A9BB44-61C2-4F8D-867D-349BCE0C2C9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048100" y="4210270"/>
            <a:ext cx="3530307" cy="2647730"/>
          </a:xfrm>
          <a:prstGeom prst="rect">
            <a:avLst/>
          </a:prstGeom>
        </p:spPr>
      </p:pic>
      <p:pic>
        <p:nvPicPr>
          <p:cNvPr id="11" name="Picture 10">
            <a:extLst>
              <a:ext uri="{FF2B5EF4-FFF2-40B4-BE49-F238E27FC236}">
                <a16:creationId xmlns:a16="http://schemas.microsoft.com/office/drawing/2014/main" id="{7B66E5C7-F17D-481F-8C09-20178F7093D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29288" y="4201635"/>
            <a:ext cx="3570961" cy="2656365"/>
          </a:xfrm>
          <a:prstGeom prst="rect">
            <a:avLst/>
          </a:prstGeom>
        </p:spPr>
      </p:pic>
      <p:sp>
        <p:nvSpPr>
          <p:cNvPr id="7" name="Rectangle 6">
            <a:extLst>
              <a:ext uri="{FF2B5EF4-FFF2-40B4-BE49-F238E27FC236}">
                <a16:creationId xmlns:a16="http://schemas.microsoft.com/office/drawing/2014/main" id="{EB33FDB2-FFFB-45E0-80EB-67C0755B02FC}"/>
              </a:ext>
            </a:extLst>
          </p:cNvPr>
          <p:cNvSpPr/>
          <p:nvPr/>
        </p:nvSpPr>
        <p:spPr>
          <a:xfrm>
            <a:off x="810178" y="4333683"/>
            <a:ext cx="4554067" cy="1724831"/>
          </a:xfrm>
          <a:prstGeom prst="rect">
            <a:avLst/>
          </a:prstGeom>
        </p:spPr>
        <p:txBody>
          <a:bodyPr wrap="square">
            <a:spAutoFit/>
          </a:bodyPr>
          <a:lstStyle/>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All FT students participate in a 2 week PBL project</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Students assigned to groups</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Projects planned to follow PBL Themes</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Student EXPO at the end of the 2 weeks</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Student projects judged by external Judges</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Best Student groups compete in competition final</a:t>
            </a:r>
          </a:p>
        </p:txBody>
      </p:sp>
      <p:pic>
        <p:nvPicPr>
          <p:cNvPr id="14" name="Picture 13">
            <a:extLst>
              <a:ext uri="{FF2B5EF4-FFF2-40B4-BE49-F238E27FC236}">
                <a16:creationId xmlns:a16="http://schemas.microsoft.com/office/drawing/2014/main" id="{026E40BE-34FD-4C96-A521-5B9A1F7E46C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34436" y="533726"/>
            <a:ext cx="7169007" cy="3981123"/>
          </a:xfrm>
          <a:prstGeom prst="rect">
            <a:avLst/>
          </a:prstGeom>
        </p:spPr>
      </p:pic>
      <p:sp>
        <p:nvSpPr>
          <p:cNvPr id="3" name="TextBox 2">
            <a:extLst>
              <a:ext uri="{FF2B5EF4-FFF2-40B4-BE49-F238E27FC236}">
                <a16:creationId xmlns:a16="http://schemas.microsoft.com/office/drawing/2014/main" id="{584B8467-8993-42E3-BEB4-255597D59D23}"/>
              </a:ext>
            </a:extLst>
          </p:cNvPr>
          <p:cNvSpPr txBox="1"/>
          <p:nvPr/>
        </p:nvSpPr>
        <p:spPr>
          <a:xfrm>
            <a:off x="821801" y="1104027"/>
            <a:ext cx="3757676"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rPr>
              <a:t>Enterprise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rPr>
              <a:t>Fortnight</a:t>
            </a:r>
          </a:p>
        </p:txBody>
      </p:sp>
      <p:sp>
        <p:nvSpPr>
          <p:cNvPr id="17" name="Rectangle 16">
            <a:extLst>
              <a:ext uri="{FF2B5EF4-FFF2-40B4-BE49-F238E27FC236}">
                <a16:creationId xmlns:a16="http://schemas.microsoft.com/office/drawing/2014/main" id="{5D7C5246-D8B1-42E6-8AF7-B61569CDD6B3}"/>
              </a:ext>
            </a:extLst>
          </p:cNvPr>
          <p:cNvSpPr/>
          <p:nvPr/>
        </p:nvSpPr>
        <p:spPr>
          <a:xfrm>
            <a:off x="268621" y="161008"/>
            <a:ext cx="36481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Open Sans" panose="020B0606030504020204" pitchFamily="34" charset="0"/>
              </a:rPr>
              <a:t>ENTERPRISE FORTNIGHT</a:t>
            </a:r>
          </a:p>
        </p:txBody>
      </p:sp>
      <p:sp>
        <p:nvSpPr>
          <p:cNvPr id="29" name="Rectangle 28">
            <a:extLst>
              <a:ext uri="{FF2B5EF4-FFF2-40B4-BE49-F238E27FC236}">
                <a16:creationId xmlns:a16="http://schemas.microsoft.com/office/drawing/2014/main" id="{AFC599A9-699B-4108-B991-DB245EB6B739}"/>
              </a:ext>
            </a:extLst>
          </p:cNvPr>
          <p:cNvSpPr/>
          <p:nvPr/>
        </p:nvSpPr>
        <p:spPr>
          <a:xfrm>
            <a:off x="880878" y="6417855"/>
            <a:ext cx="1678665" cy="54346"/>
          </a:xfrm>
          <a:prstGeom prst="rect">
            <a:avLst/>
          </a:prstGeom>
          <a:solidFill>
            <a:srgbClr val="A00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BF3B3D18-A0F3-45BC-8A26-EDD6C17414F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59251" y="119372"/>
            <a:ext cx="1093210" cy="306410"/>
          </a:xfrm>
          <a:prstGeom prst="rect">
            <a:avLst/>
          </a:prstGeom>
        </p:spPr>
      </p:pic>
      <p:sp>
        <p:nvSpPr>
          <p:cNvPr id="16" name="Rectangle 15">
            <a:extLst>
              <a:ext uri="{FF2B5EF4-FFF2-40B4-BE49-F238E27FC236}">
                <a16:creationId xmlns:a16="http://schemas.microsoft.com/office/drawing/2014/main" id="{A7A8DDBB-937A-4749-A789-626EFC88A3ED}"/>
              </a:ext>
            </a:extLst>
          </p:cNvPr>
          <p:cNvSpPr/>
          <p:nvPr/>
        </p:nvSpPr>
        <p:spPr>
          <a:xfrm>
            <a:off x="4956597" y="4387312"/>
            <a:ext cx="7243653" cy="78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3C6CA00-9080-47DC-AC25-349C636CAD47}"/>
              </a:ext>
            </a:extLst>
          </p:cNvPr>
          <p:cNvSpPr/>
          <p:nvPr/>
        </p:nvSpPr>
        <p:spPr>
          <a:xfrm rot="16200000">
            <a:off x="4981734" y="8009138"/>
            <a:ext cx="7243653" cy="78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50D2615B-71D0-41D7-B7C8-2EC251EE6056}"/>
              </a:ext>
            </a:extLst>
          </p:cNvPr>
          <p:cNvSpPr/>
          <p:nvPr/>
        </p:nvSpPr>
        <p:spPr>
          <a:xfrm>
            <a:off x="821801" y="2082505"/>
            <a:ext cx="4026529" cy="19968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Our Enterprise fortnight kickstarts that process for all students each September and has become a tradition at the College, providing an enjoyable way for students to embrace College life and network with other students</a:t>
            </a:r>
            <a:endParaRPr kumimoji="0" lang="en-US"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B8592496-6D75-4824-88F1-1F311AF3C2E7}"/>
              </a:ext>
            </a:extLst>
          </p:cNvPr>
          <p:cNvSpPr txBox="1"/>
          <p:nvPr/>
        </p:nvSpPr>
        <p:spPr>
          <a:xfrm>
            <a:off x="0" y="125198"/>
            <a:ext cx="12192000"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spTree>
    <p:extLst>
      <p:ext uri="{BB962C8B-B14F-4D97-AF65-F5344CB8AC3E}">
        <p14:creationId xmlns:p14="http://schemas.microsoft.com/office/powerpoint/2010/main" val="117412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500"/>
                                        <p:tgtEl>
                                          <p:spTgt spid="7"/>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26E40BE-34FD-4C96-A521-5B9A1F7E46C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064115" y="504177"/>
            <a:ext cx="7136135" cy="4757424"/>
          </a:xfrm>
          <a:prstGeom prst="rect">
            <a:avLst/>
          </a:prstGeom>
        </p:spPr>
      </p:pic>
      <p:sp>
        <p:nvSpPr>
          <p:cNvPr id="3" name="TextBox 2">
            <a:extLst>
              <a:ext uri="{FF2B5EF4-FFF2-40B4-BE49-F238E27FC236}">
                <a16:creationId xmlns:a16="http://schemas.microsoft.com/office/drawing/2014/main" id="{584B8467-8993-42E3-BEB4-255597D59D23}"/>
              </a:ext>
            </a:extLst>
          </p:cNvPr>
          <p:cNvSpPr txBox="1"/>
          <p:nvPr/>
        </p:nvSpPr>
        <p:spPr>
          <a:xfrm>
            <a:off x="675751" y="1010213"/>
            <a:ext cx="3757676"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rPr>
              <a:t>Supporting Entrepreneurship</a:t>
            </a:r>
          </a:p>
        </p:txBody>
      </p:sp>
      <p:sp>
        <p:nvSpPr>
          <p:cNvPr id="17" name="Rectangle 16">
            <a:extLst>
              <a:ext uri="{FF2B5EF4-FFF2-40B4-BE49-F238E27FC236}">
                <a16:creationId xmlns:a16="http://schemas.microsoft.com/office/drawing/2014/main" id="{5D7C5246-D8B1-42E6-8AF7-B61569CDD6B3}"/>
              </a:ext>
            </a:extLst>
          </p:cNvPr>
          <p:cNvSpPr/>
          <p:nvPr/>
        </p:nvSpPr>
        <p:spPr>
          <a:xfrm>
            <a:off x="268621" y="161008"/>
            <a:ext cx="443672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Open Sans" panose="020B0606030504020204" pitchFamily="34" charset="0"/>
              </a:rPr>
              <a:t>SUPPORTING ENTREPRENEURSHIP</a:t>
            </a:r>
          </a:p>
        </p:txBody>
      </p:sp>
      <p:sp>
        <p:nvSpPr>
          <p:cNvPr id="29" name="Rectangle 28">
            <a:extLst>
              <a:ext uri="{FF2B5EF4-FFF2-40B4-BE49-F238E27FC236}">
                <a16:creationId xmlns:a16="http://schemas.microsoft.com/office/drawing/2014/main" id="{AFC599A9-699B-4108-B991-DB245EB6B739}"/>
              </a:ext>
            </a:extLst>
          </p:cNvPr>
          <p:cNvSpPr/>
          <p:nvPr/>
        </p:nvSpPr>
        <p:spPr>
          <a:xfrm>
            <a:off x="721527" y="6359210"/>
            <a:ext cx="1678665" cy="54346"/>
          </a:xfrm>
          <a:prstGeom prst="rect">
            <a:avLst/>
          </a:prstGeom>
          <a:solidFill>
            <a:srgbClr val="A00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BF3B3D18-A0F3-45BC-8A26-EDD6C17414F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59251" y="119372"/>
            <a:ext cx="1093210" cy="306410"/>
          </a:xfrm>
          <a:prstGeom prst="rect">
            <a:avLst/>
          </a:prstGeom>
        </p:spPr>
      </p:pic>
      <p:sp>
        <p:nvSpPr>
          <p:cNvPr id="7" name="Rectangle 6">
            <a:extLst>
              <a:ext uri="{FF2B5EF4-FFF2-40B4-BE49-F238E27FC236}">
                <a16:creationId xmlns:a16="http://schemas.microsoft.com/office/drawing/2014/main" id="{EB33FDB2-FFFB-45E0-80EB-67C0755B02FC}"/>
              </a:ext>
            </a:extLst>
          </p:cNvPr>
          <p:cNvSpPr/>
          <p:nvPr/>
        </p:nvSpPr>
        <p:spPr>
          <a:xfrm>
            <a:off x="623626" y="3873029"/>
            <a:ext cx="4629879" cy="2273892"/>
          </a:xfrm>
          <a:prstGeom prst="rect">
            <a:avLst/>
          </a:prstGeom>
        </p:spPr>
        <p:txBody>
          <a:bodyPr wrap="square">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A Safe and Supportive Place to develop ideas and skills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Dedicated staff  Two DHOS, four Innovation Advisors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Entrepreneurs Club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Leading Entrepreneurs and Mentors, Professor Terrence Brannigan, Chair of NITB is the Entrepreneur In Residence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Immediate immersion in Enterprise Fortnight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80+ Student Companies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Monthly trade fairs</a:t>
            </a:r>
          </a:p>
        </p:txBody>
      </p:sp>
      <p:pic>
        <p:nvPicPr>
          <p:cNvPr id="9" name="Picture 8">
            <a:extLst>
              <a:ext uri="{FF2B5EF4-FFF2-40B4-BE49-F238E27FC236}">
                <a16:creationId xmlns:a16="http://schemas.microsoft.com/office/drawing/2014/main" id="{E7A9BB44-61C2-4F8D-867D-349BCE0C2C9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048001" y="4465707"/>
            <a:ext cx="3555559" cy="2370373"/>
          </a:xfrm>
          <a:prstGeom prst="rect">
            <a:avLst/>
          </a:prstGeom>
        </p:spPr>
      </p:pic>
      <p:pic>
        <p:nvPicPr>
          <p:cNvPr id="11" name="Picture 10">
            <a:extLst>
              <a:ext uri="{FF2B5EF4-FFF2-40B4-BE49-F238E27FC236}">
                <a16:creationId xmlns:a16="http://schemas.microsoft.com/office/drawing/2014/main" id="{7B66E5C7-F17D-481F-8C09-20178F7093D6}"/>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603561" y="4466868"/>
            <a:ext cx="3588439" cy="2389970"/>
          </a:xfrm>
          <a:prstGeom prst="rect">
            <a:avLst/>
          </a:prstGeom>
        </p:spPr>
      </p:pic>
      <p:sp>
        <p:nvSpPr>
          <p:cNvPr id="16" name="Rectangle 15">
            <a:extLst>
              <a:ext uri="{FF2B5EF4-FFF2-40B4-BE49-F238E27FC236}">
                <a16:creationId xmlns:a16="http://schemas.microsoft.com/office/drawing/2014/main" id="{A7A8DDBB-937A-4749-A789-626EFC88A3ED}"/>
              </a:ext>
            </a:extLst>
          </p:cNvPr>
          <p:cNvSpPr/>
          <p:nvPr/>
        </p:nvSpPr>
        <p:spPr>
          <a:xfrm>
            <a:off x="4956597" y="4387312"/>
            <a:ext cx="7243653" cy="78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3C6CA00-9080-47DC-AC25-349C636CAD47}"/>
              </a:ext>
            </a:extLst>
          </p:cNvPr>
          <p:cNvSpPr/>
          <p:nvPr/>
        </p:nvSpPr>
        <p:spPr>
          <a:xfrm rot="16200000">
            <a:off x="4981734" y="8009138"/>
            <a:ext cx="7243653" cy="78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50D2615B-71D0-41D7-B7C8-2EC251EE6056}"/>
              </a:ext>
            </a:extLst>
          </p:cNvPr>
          <p:cNvSpPr/>
          <p:nvPr/>
        </p:nvSpPr>
        <p:spPr>
          <a:xfrm>
            <a:off x="675751" y="2191815"/>
            <a:ext cx="4217796" cy="144783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Our programs help students leverage their talents and tenacity to build a viable </a:t>
            </a:r>
            <a:r>
              <a:rPr kumimoji="0" lang="en-GB" sz="1200" b="0" i="0" u="none" strike="noStrike" kern="1200" cap="none" spc="0" normalizeH="0" baseline="0" noProof="0" err="1">
                <a:ln>
                  <a:noFill/>
                </a:ln>
                <a:effectLst/>
                <a:uLnTx/>
                <a:uFillTx/>
                <a:latin typeface="Open Sans" panose="020B0606030504020204" pitchFamily="34" charset="0"/>
                <a:ea typeface="Open Sans" panose="020B0606030504020204" pitchFamily="34" charset="0"/>
                <a:cs typeface="Open Sans" panose="020B0606030504020204" pitchFamily="34" charset="0"/>
              </a:rPr>
              <a:t>startup</a:t>
            </a:r>
            <a:r>
              <a:rPr kumimoji="0" lang="en-GB" sz="12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 We’ll train you in the skills and innovative thinking that allow founders to create successful businesses, challenging you to take a real </a:t>
            </a:r>
            <a:r>
              <a:rPr kumimoji="0" lang="en-GB" sz="1200" b="0" i="0" u="none" strike="noStrike" kern="1200" cap="none" spc="0" normalizeH="0" baseline="0" noProof="0" err="1">
                <a:ln>
                  <a:noFill/>
                </a:ln>
                <a:effectLst/>
                <a:uLnTx/>
                <a:uFillTx/>
                <a:latin typeface="Open Sans" panose="020B0606030504020204" pitchFamily="34" charset="0"/>
                <a:ea typeface="Open Sans" panose="020B0606030504020204" pitchFamily="34" charset="0"/>
                <a:cs typeface="Open Sans" panose="020B0606030504020204" pitchFamily="34" charset="0"/>
              </a:rPr>
              <a:t>startup</a:t>
            </a:r>
            <a:r>
              <a:rPr kumimoji="0" lang="en-GB" sz="12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 from idea to execution and impact.</a:t>
            </a:r>
            <a:endParaRPr kumimoji="0" lang="en-US" sz="12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C07E2E8B-8EA6-4233-B3D7-50FF0412D27E}"/>
              </a:ext>
            </a:extLst>
          </p:cNvPr>
          <p:cNvSpPr txBox="1"/>
          <p:nvPr/>
        </p:nvSpPr>
        <p:spPr>
          <a:xfrm>
            <a:off x="0" y="125198"/>
            <a:ext cx="12192000"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Open Sans" panose="020B0606030504020204" pitchFamily="34" charset="0"/>
              </a:rPr>
              <a:t>#BetterOffAtSERC</a:t>
            </a:r>
            <a:endParaRPr kumimoji="0" lang="en-GB"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90500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1451</Words>
  <Application>Microsoft Office PowerPoint</Application>
  <PresentationFormat>Widescreen</PresentationFormat>
  <Paragraphs>202</Paragraphs>
  <Slides>18</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Calibri Light</vt:lpstr>
      <vt:lpstr>Corbel</vt:lpstr>
      <vt:lpstr>Open Sans</vt:lpstr>
      <vt:lpstr>Open Sans Light</vt:lpstr>
      <vt:lpstr>Poppins SemiBold</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Aurla McLoughlin</dc:creator>
  <cp:lastModifiedBy>Veronica Healy</cp:lastModifiedBy>
  <cp:revision>5</cp:revision>
  <dcterms:created xsi:type="dcterms:W3CDTF">2020-11-04T13:08:41Z</dcterms:created>
  <dcterms:modified xsi:type="dcterms:W3CDTF">2021-03-08T11:23:40Z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c23df0-9a55-4099-90e0-17b72bfeaed2_Enabled">
    <vt:lpwstr>true</vt:lpwstr>
  </property>
  <property fmtid="{D5CDD505-2E9C-101B-9397-08002B2CF9AE}" pid="3" name="MSIP_Label_65c23df0-9a55-4099-90e0-17b72bfeaed2_SetDate">
    <vt:lpwstr>2020-11-04T13:28:18Z</vt:lpwstr>
  </property>
  <property fmtid="{D5CDD505-2E9C-101B-9397-08002B2CF9AE}" pid="4" name="MSIP_Label_65c23df0-9a55-4099-90e0-17b72bfeaed2_Method">
    <vt:lpwstr>Standard</vt:lpwstr>
  </property>
  <property fmtid="{D5CDD505-2E9C-101B-9397-08002B2CF9AE}" pid="5" name="MSIP_Label_65c23df0-9a55-4099-90e0-17b72bfeaed2_Name">
    <vt:lpwstr>65c23df0-9a55-4099-90e0-17b72bfeaed2</vt:lpwstr>
  </property>
  <property fmtid="{D5CDD505-2E9C-101B-9397-08002B2CF9AE}" pid="6" name="MSIP_Label_65c23df0-9a55-4099-90e0-17b72bfeaed2_SiteId">
    <vt:lpwstr>54efe58d-72b7-45af-9a01-30ee5f377a71</vt:lpwstr>
  </property>
  <property fmtid="{D5CDD505-2E9C-101B-9397-08002B2CF9AE}" pid="7" name="MSIP_Label_65c23df0-9a55-4099-90e0-17b72bfeaed2_ActionId">
    <vt:lpwstr>92b4963d-0f77-43c4-94bd-c3eee2dd3dbf</vt:lpwstr>
  </property>
  <property fmtid="{D5CDD505-2E9C-101B-9397-08002B2CF9AE}" pid="8" name="MSIP_Label_65c23df0-9a55-4099-90e0-17b72bfeaed2_ContentBits">
    <vt:lpwstr>0</vt:lpwstr>
  </property>
</Properties>
</file>