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80" r:id="rId3"/>
    <p:sldId id="270" r:id="rId4"/>
    <p:sldId id="282" r:id="rId5"/>
    <p:sldId id="283" r:id="rId6"/>
    <p:sldId id="284" r:id="rId7"/>
    <p:sldId id="285" r:id="rId8"/>
    <p:sldId id="286" r:id="rId9"/>
    <p:sldId id="287" r:id="rId10"/>
    <p:sldId id="278" r:id="rId11"/>
    <p:sldId id="288" r:id="rId12"/>
    <p:sldId id="290" r:id="rId13"/>
    <p:sldId id="289" r:id="rId14"/>
    <p:sldId id="281" r:id="rId15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000"/>
    <a:srgbClr val="8E0000"/>
    <a:srgbClr val="75C0CC"/>
    <a:srgbClr val="00A1B0"/>
    <a:srgbClr val="D4E5E3"/>
    <a:srgbClr val="70C3D3"/>
    <a:srgbClr val="38B9C9"/>
    <a:srgbClr val="CFEBF3"/>
    <a:srgbClr val="E4EEF3"/>
    <a:srgbClr val="CDE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8"/>
    <p:restoredTop sz="72037" autoAdjust="0"/>
  </p:normalViewPr>
  <p:slideViewPr>
    <p:cSldViewPr snapToGrid="0" snapToObjects="1" showGuides="1">
      <p:cViewPr varScale="1">
        <p:scale>
          <a:sx n="29" d="100"/>
          <a:sy n="29" d="100"/>
        </p:scale>
        <p:origin x="136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C57A900E-582E-4570-BFBB-A9510603EB6B}" type="datetimeFigureOut">
              <a:rPr lang="en-GB" smtClean="0"/>
              <a:t>05/01/2022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F55623C7-C730-4C4A-B7C0-EE0431477C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113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A8816B89-A98F-AA4F-92B7-2A4E19FD89F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79B86C5B-0929-2E4D-AB5A-B896F42521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9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6C5B-0929-2E4D-AB5A-B896F42521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51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6C5B-0929-2E4D-AB5A-B896F425217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71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6C5B-0929-2E4D-AB5A-B896F425217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61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6C5B-0929-2E4D-AB5A-B896F425217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61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6C5B-0929-2E4D-AB5A-B896F42521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62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6C5B-0929-2E4D-AB5A-B896F42521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55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6C5B-0929-2E4D-AB5A-B896F42521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26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6C5B-0929-2E4D-AB5A-B896F42521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73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6C5B-0929-2E4D-AB5A-B896F42521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91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6C5B-0929-2E4D-AB5A-B896F42521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9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6C5B-0929-2E4D-AB5A-B896F425217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10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86C5B-0929-2E4D-AB5A-B896F425217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8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Slide-forLONG-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E666FB3-922F-E04E-8A03-9A0D58327F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6E07B3-A99F-734E-A340-7A91C51EB4F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3349" y="847985"/>
            <a:ext cx="7522235" cy="3210831"/>
          </a:xfrm>
        </p:spPr>
        <p:txBody>
          <a:bodyPr wrap="square" anchor="t">
            <a:noAutofit/>
          </a:bodyPr>
          <a:lstStyle>
            <a:lvl1pPr algn="l">
              <a:lnSpc>
                <a:spcPct val="80000"/>
              </a:lnSpc>
              <a:defRPr sz="58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Titles with long word count</a:t>
            </a:r>
            <a:br>
              <a:rPr lang="en-US" dirty="0"/>
            </a:br>
            <a:r>
              <a:rPr lang="en-US" dirty="0"/>
              <a:t>58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9426E79-15FF-8E46-A4D2-2FA4F42A23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3349" y="4179677"/>
            <a:ext cx="6551851" cy="1638496"/>
          </a:xfr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– 30pt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8724F95-284E-0044-8B65-0463BF4EFE7D}"/>
              </a:ext>
            </a:extLst>
          </p:cNvPr>
          <p:cNvSpPr txBox="1"/>
          <p:nvPr userDrawn="1"/>
        </p:nvSpPr>
        <p:spPr>
          <a:xfrm>
            <a:off x="763349" y="6228969"/>
            <a:ext cx="1575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  <a:latin typeface="+mj-lt"/>
              </a:rPr>
              <a:t>www.etini.gov.uk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C840508-0655-0C41-A69F-CB0CAF44E29A}"/>
              </a:ext>
            </a:extLst>
          </p:cNvPr>
          <p:cNvSpPr txBox="1"/>
          <p:nvPr userDrawn="1"/>
        </p:nvSpPr>
        <p:spPr>
          <a:xfrm>
            <a:off x="2373662" y="6228969"/>
            <a:ext cx="1575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@</a:t>
            </a:r>
            <a:r>
              <a:rPr lang="en-US" sz="1600" dirty="0" err="1">
                <a:solidFill>
                  <a:schemeClr val="bg1"/>
                </a:solidFill>
                <a:latin typeface="+mj-lt"/>
              </a:rPr>
              <a:t>ETI_news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09304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65" userDrawn="1">
          <p15:clr>
            <a:srgbClr val="FBAE40"/>
          </p15:clr>
        </p15:guide>
        <p15:guide id="2" pos="52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57C12-93F2-1949-858D-2E92E9A7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7422D49-53A6-AE4E-AACB-761C544C6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1685DE-3A8C-444C-BE66-D21AB6F7B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F507-886A-C94E-A767-6AF700E048D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8BCF9C-983B-0040-B736-5C7F73414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AC853B-18EC-9647-91B5-B853CD19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9D19-92E5-BE42-8D38-863450BEB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8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9670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420849B-94A8-7B42-834D-91DCAC678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02EEC43-ED96-5A49-A547-85422F564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FC0265-C49F-0F44-9B7A-516CBC8E2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F507-886A-C94E-A767-6AF700E048D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5BA406-6F31-B143-BD6C-201EA70B0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03755A-031D-2E40-9626-DD9703BDD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9D19-92E5-BE42-8D38-863450BEB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6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Slide-forSHORT-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E666FB3-922F-E04E-8A03-9A0D58327F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6E07B3-A99F-734E-A340-7A91C51EB4F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63349" y="847985"/>
            <a:ext cx="7522235" cy="3210831"/>
          </a:xfrm>
        </p:spPr>
        <p:txBody>
          <a:bodyPr wrap="square" anchor="t">
            <a:noAutofit/>
          </a:bodyPr>
          <a:lstStyle>
            <a:lvl1pPr algn="l">
              <a:lnSpc>
                <a:spcPct val="80000"/>
              </a:lnSpc>
              <a:defRPr sz="8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Titles with short word count</a:t>
            </a:r>
            <a:br>
              <a:rPr lang="en-US" dirty="0"/>
            </a:br>
            <a:r>
              <a:rPr lang="en-US" dirty="0"/>
              <a:t>80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9426E79-15FF-8E46-A4D2-2FA4F42A23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3349" y="4179677"/>
            <a:ext cx="6551851" cy="1638496"/>
          </a:xfrm>
        </p:spPr>
        <p:txBody>
          <a:bodyPr anchor="t">
            <a:noAutofit/>
          </a:bodyPr>
          <a:lstStyle>
            <a:lvl1pPr marL="0" indent="0" algn="l">
              <a:lnSpc>
                <a:spcPct val="70000"/>
              </a:lnSpc>
              <a:buNone/>
              <a:defRPr sz="4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– 40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5B97C2C-25BD-8541-8150-061F1D6EE186}"/>
              </a:ext>
            </a:extLst>
          </p:cNvPr>
          <p:cNvSpPr txBox="1"/>
          <p:nvPr userDrawn="1"/>
        </p:nvSpPr>
        <p:spPr>
          <a:xfrm>
            <a:off x="763349" y="6228969"/>
            <a:ext cx="1575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  <a:latin typeface="+mj-lt"/>
              </a:rPr>
              <a:t>www.etini.gov.uk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2805E9E-DE04-304C-AD68-41055F102345}"/>
              </a:ext>
            </a:extLst>
          </p:cNvPr>
          <p:cNvSpPr txBox="1"/>
          <p:nvPr userDrawn="1"/>
        </p:nvSpPr>
        <p:spPr>
          <a:xfrm>
            <a:off x="2373662" y="6228969"/>
            <a:ext cx="1575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@</a:t>
            </a:r>
            <a:r>
              <a:rPr lang="en-US" sz="1600" dirty="0" err="1">
                <a:solidFill>
                  <a:schemeClr val="bg1"/>
                </a:solidFill>
                <a:latin typeface="+mj-lt"/>
              </a:rPr>
              <a:t>ETI_news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86192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65">
          <p15:clr>
            <a:srgbClr val="FBAE40"/>
          </p15:clr>
        </p15:guide>
        <p15:guide id="2" pos="5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sid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A757BD6-C28E-9C4C-BDB0-51EE9F7A50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01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381D28-9968-644C-820C-DA1F5151D2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3200" y="533069"/>
            <a:ext cx="9089571" cy="1120775"/>
          </a:xfrm>
        </p:spPr>
        <p:txBody>
          <a:bodyPr anchor="t">
            <a:normAutofit/>
          </a:bodyPr>
          <a:lstStyle>
            <a:lvl1pPr>
              <a:lnSpc>
                <a:spcPct val="70000"/>
              </a:lnSpc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Slide title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976221-9B5B-8E4D-9397-5F165D8EE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892" y="1825200"/>
            <a:ext cx="10515600" cy="4351338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800"/>
            </a:lvl3pPr>
            <a:lvl4pPr>
              <a:defRPr sz="2200"/>
            </a:lvl4pPr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29A3C1A-2716-B742-A6DD-688BD12828E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59935" y="6091323"/>
            <a:ext cx="1004833" cy="54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2705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35" userDrawn="1">
          <p15:clr>
            <a:srgbClr val="FBAE40"/>
          </p15:clr>
        </p15:guide>
        <p15:guide id="2" pos="52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18154499-E9B3-4C42-9936-70C1E9E1CF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5572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646E6DB-FA09-5544-9B6D-97914F0B8F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089150"/>
            <a:ext cx="12192000" cy="2679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B8EC627-27E3-7549-B93E-3E646B63979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59935" y="6091323"/>
            <a:ext cx="1004833" cy="549188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39DB5C81-CD8A-0F4F-82EB-BDFF3D90E0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3200" y="3387104"/>
            <a:ext cx="9089571" cy="1120775"/>
          </a:xfrm>
        </p:spPr>
        <p:txBody>
          <a:bodyPr anchor="t">
            <a:normAutofit/>
          </a:bodyPr>
          <a:lstStyle>
            <a:lvl1pPr>
              <a:lnSpc>
                <a:spcPct val="70000"/>
              </a:lnSpc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Slide title here</a:t>
            </a:r>
          </a:p>
        </p:txBody>
      </p:sp>
    </p:spTree>
    <p:extLst>
      <p:ext uri="{BB962C8B-B14F-4D97-AF65-F5344CB8AC3E}">
        <p14:creationId xmlns:p14="http://schemas.microsoft.com/office/powerpoint/2010/main" val="255797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408591C-DB34-BE4D-9D6F-7E757ED41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3201" y="1825200"/>
            <a:ext cx="4968000" cy="3684588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896E389-D7DC-9445-804C-053C99CAF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4894" y="1825200"/>
            <a:ext cx="4968000" cy="3684588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B9C60D1-334A-5945-B712-F74919E5F5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017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xmlns="" id="{D7623EC2-C98F-F449-93A2-A37BDD982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3200" y="533069"/>
            <a:ext cx="9089571" cy="1120775"/>
          </a:xfrm>
        </p:spPr>
        <p:txBody>
          <a:bodyPr anchor="t">
            <a:normAutofit/>
          </a:bodyPr>
          <a:lstStyle>
            <a:lvl1pPr>
              <a:lnSpc>
                <a:spcPct val="70000"/>
              </a:lnSpc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Slide title here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50868A8-D25F-5D4A-8097-FDD9037B3A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59935" y="6091323"/>
            <a:ext cx="1004833" cy="54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97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9D85DE-1791-D547-A1C2-7827D0230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0153582-F16E-C743-A036-65D6FC617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F507-886A-C94E-A767-6AF700E048D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6EB0058-034C-FB43-886D-B4390D978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2484C84-9CC4-A141-B5E1-BEE15E2B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9D19-92E5-BE42-8D38-863450BEB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9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3010EB-BB9B-C34E-AFF7-96030F49C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0CA09D-7AD5-4D4B-98E7-44E22D899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600"/>
            </a:lvl1pPr>
            <a:lvl2pPr>
              <a:defRPr sz="2800"/>
            </a:lvl2pPr>
            <a:lvl3pPr>
              <a:defRPr sz="2400">
                <a:solidFill>
                  <a:srgbClr val="92D05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4B09BC7-62C8-EC4A-8BBD-60B2CE9BD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7E9DC65-3FA7-B840-AB27-597CA34B4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F507-886A-C94E-A767-6AF700E048D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84617E4-4AB1-694B-A9CE-C80230D0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A57BA50-936B-D34A-820B-98E10DCA9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9D19-92E5-BE42-8D38-863450BEB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7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3399C2-0A22-C647-9881-227B24B5A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A6DF49B-047A-364D-887A-093686689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21CBE43-CE80-8E4C-BA36-88B5E000B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446373A-6CF0-E943-ADFF-FCF3D85B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F507-886A-C94E-A767-6AF700E048D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84DD84C-CEAC-FF47-80B3-89FA6A761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E148F25-68F2-F24A-AD30-9FAD0E64F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9D19-92E5-BE42-8D38-863450BEB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7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F1D79E2-9F0E-604A-AAFC-01B87B643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0BCB95-B508-7740-8F55-5BB9B94A0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366A08-043C-3D4B-AC2D-4064A740A1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DF507-886A-C94E-A767-6AF700E048D0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C5FCD5-DF1A-E040-92A6-6B35DD55AE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2DDB8C-4E8A-AC41-BCAE-47B3431183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D9D19-92E5-BE42-8D38-863450BEB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0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5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2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neqe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f.hubspotusercontent10.net/hubfs/4019268/Ineqe_Abc_VideoConf_1.0.7.pdf" TargetMode="External"/><Relationship Id="rId5" Type="http://schemas.openxmlformats.org/officeDocument/2006/relationships/hyperlink" Target="https://www.eani.org.uk/sites/default/files/2020-06/Online%20Safety%20Advice.pdf" TargetMode="External"/><Relationship Id="rId4" Type="http://schemas.openxmlformats.org/officeDocument/2006/relationships/hyperlink" Target="mailto:ceopeducation@education.nca.gov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3CF285-F9F2-D94E-A926-FEC45CAC5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714" y="397566"/>
            <a:ext cx="8056984" cy="1262270"/>
          </a:xfrm>
        </p:spPr>
        <p:txBody>
          <a:bodyPr/>
          <a:lstStyle/>
          <a:p>
            <a:r>
              <a:rPr lang="en-US" dirty="0" smtClean="0"/>
              <a:t>Online working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90A80C4-63FD-8D46-811F-387A023DC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3349" y="2017643"/>
            <a:ext cx="6551851" cy="3975653"/>
          </a:xfrm>
        </p:spPr>
        <p:txBody>
          <a:bodyPr/>
          <a:lstStyle/>
          <a:p>
            <a:r>
              <a:rPr lang="en-GB" sz="3600" dirty="0"/>
              <a:t>The following are </a:t>
            </a:r>
            <a:r>
              <a:rPr lang="en-GB" sz="3600" dirty="0" smtClean="0"/>
              <a:t>reflections as a result </a:t>
            </a:r>
            <a:r>
              <a:rPr lang="en-GB" sz="3600" dirty="0"/>
              <a:t>of ETI: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r</a:t>
            </a:r>
            <a:r>
              <a:rPr lang="en-GB" sz="3600" dirty="0" smtClean="0"/>
              <a:t>esearch and published advice;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/>
              <a:t>internal </a:t>
            </a:r>
            <a:r>
              <a:rPr lang="en-GB" sz="3600" dirty="0"/>
              <a:t>training;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inspection findings and </a:t>
            </a:r>
            <a:r>
              <a:rPr lang="en-GB" sz="3600" dirty="0" smtClean="0"/>
              <a:t>observations.</a:t>
            </a:r>
            <a:endParaRPr lang="en-GB" sz="3600" dirty="0"/>
          </a:p>
          <a:p>
            <a:r>
              <a:rPr lang="en-GB" sz="2400" b="1" dirty="0">
                <a:solidFill>
                  <a:srgbClr val="760000"/>
                </a:solidFill>
              </a:rPr>
              <a:t>There is conflicting advice and guidance in the sector due to the rapidly changing landscape and the information provided should not </a:t>
            </a:r>
            <a:r>
              <a:rPr lang="en-GB" sz="2400" b="1" dirty="0" smtClean="0">
                <a:solidFill>
                  <a:srgbClr val="760000"/>
                </a:solidFill>
              </a:rPr>
              <a:t>be taken </a:t>
            </a:r>
            <a:r>
              <a:rPr lang="en-GB" sz="2400" b="1" dirty="0">
                <a:solidFill>
                  <a:srgbClr val="760000"/>
                </a:solidFill>
              </a:rPr>
              <a:t>as definitive </a:t>
            </a:r>
            <a:r>
              <a:rPr lang="en-GB" sz="2400" b="1" dirty="0" smtClean="0">
                <a:solidFill>
                  <a:srgbClr val="760000"/>
                </a:solidFill>
              </a:rPr>
              <a:t>and is </a:t>
            </a:r>
            <a:r>
              <a:rPr lang="en-GB" sz="2400" b="1" dirty="0">
                <a:solidFill>
                  <a:srgbClr val="760000"/>
                </a:solidFill>
              </a:rPr>
              <a:t>for </a:t>
            </a:r>
            <a:r>
              <a:rPr lang="en-GB" sz="2400" b="1" dirty="0" smtClean="0">
                <a:solidFill>
                  <a:srgbClr val="760000"/>
                </a:solidFill>
              </a:rPr>
              <a:t>consideration only</a:t>
            </a:r>
            <a:endParaRPr lang="en-GB" sz="2400" b="1" dirty="0">
              <a:solidFill>
                <a:srgbClr val="760000"/>
              </a:solidFill>
            </a:endParaRPr>
          </a:p>
          <a:p>
            <a:pPr algn="ctr">
              <a:lnSpc>
                <a:spcPct val="7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200" y="1490221"/>
            <a:ext cx="10515600" cy="4657916"/>
          </a:xfrm>
        </p:spPr>
        <p:txBody>
          <a:bodyPr>
            <a:noAutofit/>
          </a:bodyPr>
          <a:lstStyle/>
          <a:p>
            <a:r>
              <a:rPr lang="en-US" sz="2800" dirty="0" smtClean="0"/>
              <a:t>Staff should: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</a:rPr>
              <a:t>turn on the waiting room feature so that only they can admit learners to the room. Permissions to use </a:t>
            </a:r>
            <a:r>
              <a:rPr lang="en-GB" sz="2800" b="1" dirty="0">
                <a:solidFill>
                  <a:prstClr val="black"/>
                </a:solidFill>
              </a:rPr>
              <a:t>the VC functions should not be granted </a:t>
            </a:r>
            <a:r>
              <a:rPr lang="en-GB" sz="2800" dirty="0">
                <a:solidFill>
                  <a:prstClr val="black"/>
                </a:solidFill>
              </a:rPr>
              <a:t>until the staff member is in the virtual room which</a:t>
            </a:r>
            <a:r>
              <a:rPr lang="en-GB" sz="2800" dirty="0"/>
              <a:t> will prevent any unintended  non-supervised use of the virtual room;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be </a:t>
            </a:r>
            <a:r>
              <a:rPr lang="en-US" sz="2800" dirty="0"/>
              <a:t>aware of the recent trend in </a:t>
            </a:r>
            <a:r>
              <a:rPr lang="en-GB" sz="2800" b="1" dirty="0"/>
              <a:t>‘online lesson bombing’, </a:t>
            </a:r>
            <a:r>
              <a:rPr lang="en-GB" sz="2800" dirty="0"/>
              <a:t>and </a:t>
            </a:r>
            <a:r>
              <a:rPr lang="en-US" sz="2800" dirty="0"/>
              <a:t>ensure that the learners who enter the virtual room are the members of the invited group before you give them permission to use the mic/camera/chat </a:t>
            </a:r>
            <a:r>
              <a:rPr lang="en-US" sz="2800" dirty="0" smtClean="0"/>
              <a:t>facility, remember you can </a:t>
            </a:r>
            <a:r>
              <a:rPr lang="en-US" sz="2800" dirty="0"/>
              <a:t>remove anybody from the lesson at any </a:t>
            </a:r>
            <a:r>
              <a:rPr lang="en-US" sz="2800" dirty="0" smtClean="0"/>
              <a:t>time</a:t>
            </a:r>
            <a:r>
              <a:rPr lang="en-US" sz="2800" dirty="0"/>
              <a:t>;</a:t>
            </a:r>
            <a:endParaRPr lang="en-US" sz="2800" dirty="0" smtClean="0"/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en-US" sz="2800" dirty="0" smtClean="0"/>
              <a:t>lock </a:t>
            </a:r>
            <a:r>
              <a:rPr lang="en-US" sz="2800" dirty="0"/>
              <a:t>the room once all the learners have </a:t>
            </a:r>
            <a:r>
              <a:rPr lang="en-US" sz="2800" dirty="0" smtClean="0"/>
              <a:t>entered;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3200" y="533069"/>
            <a:ext cx="11133053" cy="1120775"/>
          </a:xfrm>
        </p:spPr>
        <p:txBody>
          <a:bodyPr/>
          <a:lstStyle/>
          <a:p>
            <a:r>
              <a:rPr lang="en-GB" dirty="0">
                <a:solidFill>
                  <a:prstClr val="white"/>
                </a:solidFill>
              </a:rPr>
              <a:t>Considerations for interaction in live sessions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287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252" y="1398480"/>
            <a:ext cx="10515600" cy="5017560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sz="2800" dirty="0" smtClean="0">
                <a:solidFill>
                  <a:prstClr val="black"/>
                </a:solidFill>
              </a:rPr>
              <a:t>Staff should (cont.):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en-US" sz="2800" dirty="0" smtClean="0"/>
              <a:t>disable </a:t>
            </a:r>
            <a:r>
              <a:rPr lang="en-US" sz="2800" dirty="0"/>
              <a:t>learner screen sharing </a:t>
            </a:r>
            <a:r>
              <a:rPr lang="en-US" sz="2800" dirty="0" smtClean="0"/>
              <a:t>(they can </a:t>
            </a:r>
            <a:r>
              <a:rPr lang="en-US" sz="2800" dirty="0"/>
              <a:t>temporarily make a student a co-host for the purpose of screen </a:t>
            </a:r>
            <a:r>
              <a:rPr lang="en-US" sz="2800" dirty="0" smtClean="0"/>
              <a:t>sharing) and private </a:t>
            </a:r>
            <a:r>
              <a:rPr lang="en-US" sz="2800" dirty="0"/>
              <a:t>chat settings so that the </a:t>
            </a:r>
            <a:r>
              <a:rPr lang="en-US" sz="2800" dirty="0" smtClean="0"/>
              <a:t>learners </a:t>
            </a:r>
            <a:r>
              <a:rPr lang="en-US" sz="2800" dirty="0"/>
              <a:t>can only send messages to the </a:t>
            </a:r>
            <a:r>
              <a:rPr lang="en-GB" sz="2800" dirty="0"/>
              <a:t> </a:t>
            </a:r>
            <a:r>
              <a:rPr lang="en-GB" sz="2800" smtClean="0"/>
              <a:t>staff member</a:t>
            </a:r>
            <a:r>
              <a:rPr lang="en-US" sz="2800" smtClean="0"/>
              <a:t> </a:t>
            </a:r>
            <a:r>
              <a:rPr lang="en-US" sz="2800" dirty="0"/>
              <a:t>or, if required, to the group; </a:t>
            </a:r>
            <a:endParaRPr lang="en-US" sz="2800" dirty="0" smtClean="0"/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en-GB" sz="2800" dirty="0" smtClean="0"/>
              <a:t>ensure only they can record </a:t>
            </a:r>
            <a:r>
              <a:rPr lang="en-GB" sz="2800" dirty="0"/>
              <a:t>(with permission) the </a:t>
            </a:r>
            <a:r>
              <a:rPr lang="en-GB" sz="2800" dirty="0" smtClean="0"/>
              <a:t>session;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en-GB" sz="2800" dirty="0" smtClean="0"/>
              <a:t>regularly </a:t>
            </a:r>
            <a:r>
              <a:rPr lang="en-GB" sz="2800" dirty="0"/>
              <a:t>check what is going on in the room and ensure that the use of break-out rooms </a:t>
            </a:r>
            <a:r>
              <a:rPr lang="en-GB" sz="2800" dirty="0" smtClean="0"/>
              <a:t>is well-planned with short (10-15 min), structured </a:t>
            </a:r>
            <a:r>
              <a:rPr lang="en-GB" sz="2800" dirty="0"/>
              <a:t>activities</a:t>
            </a:r>
            <a:r>
              <a:rPr lang="en-GB" sz="2800" dirty="0" smtClean="0"/>
              <a:t> and managed carefully with staff ‘dropping in’;</a:t>
            </a:r>
          </a:p>
          <a:p>
            <a:endParaRPr lang="en-GB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3200" y="533069"/>
            <a:ext cx="10809368" cy="594691"/>
          </a:xfrm>
        </p:spPr>
        <p:txBody>
          <a:bodyPr/>
          <a:lstStyle/>
          <a:p>
            <a:r>
              <a:rPr lang="en-GB" dirty="0">
                <a:solidFill>
                  <a:prstClr val="white"/>
                </a:solidFill>
              </a:rPr>
              <a:t>Considerations for </a:t>
            </a:r>
            <a:r>
              <a:rPr lang="en-GB" dirty="0" smtClean="0">
                <a:solidFill>
                  <a:prstClr val="white"/>
                </a:solidFill>
              </a:rPr>
              <a:t>interaction in live sessions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3033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points to </a:t>
            </a:r>
            <a:r>
              <a:rPr lang="en-GB" dirty="0" smtClean="0"/>
              <a:t>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Are virtual one-to-one sessions necessary? how is the organisation protecting both the learner and the staff?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same broad principles that apply to in-person sessions should also apply to virtual </a:t>
            </a:r>
            <a:r>
              <a:rPr lang="en-GB" dirty="0" smtClean="0"/>
              <a:t>sessions. </a:t>
            </a:r>
            <a:r>
              <a:rPr lang="en-US" dirty="0" smtClean="0"/>
              <a:t>Key </a:t>
            </a:r>
            <a:r>
              <a:rPr lang="en-US" dirty="0"/>
              <a:t>issues include: </a:t>
            </a:r>
            <a:endParaRPr lang="en-US" dirty="0" smtClean="0"/>
          </a:p>
          <a:p>
            <a:pPr marL="1028700" lvl="1" indent="-342900"/>
            <a:r>
              <a:rPr lang="en-US" dirty="0" smtClean="0"/>
              <a:t>communication with, and consent from, parents and </a:t>
            </a:r>
            <a:r>
              <a:rPr lang="en-US" dirty="0" err="1" smtClean="0"/>
              <a:t>carers</a:t>
            </a:r>
            <a:r>
              <a:rPr lang="en-US" dirty="0" smtClean="0"/>
              <a:t> of 16-18 year olds; </a:t>
            </a:r>
          </a:p>
          <a:p>
            <a:pPr marL="1028700" lvl="1" indent="-342900"/>
            <a:r>
              <a:rPr lang="en-US" dirty="0" smtClean="0"/>
              <a:t>clarity on behavior and boundaries; and reporting concerns immediately.</a:t>
            </a:r>
            <a:r>
              <a:rPr lang="en-GB" dirty="0" smtClean="0"/>
              <a:t> </a:t>
            </a:r>
          </a:p>
          <a:p>
            <a:pPr marL="1028700" lvl="1" indent="-342900"/>
            <a:r>
              <a:rPr lang="en-GB" dirty="0" smtClean="0"/>
              <a:t>plan well in advance</a:t>
            </a:r>
          </a:p>
          <a:p>
            <a:pPr marL="1028700" lvl="1" indent="-342900"/>
            <a:r>
              <a:rPr lang="en-GB" dirty="0" smtClean="0"/>
              <a:t>set an agenda and timeframe</a:t>
            </a:r>
          </a:p>
          <a:p>
            <a:pPr marL="1028700" lvl="1" indent="-342900"/>
            <a:r>
              <a:rPr lang="en-GB" dirty="0" smtClean="0"/>
              <a:t>work to an agreed set of rules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469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00" y="559876"/>
            <a:ext cx="9089571" cy="1120775"/>
          </a:xfrm>
        </p:spPr>
        <p:txBody>
          <a:bodyPr/>
          <a:lstStyle/>
          <a:p>
            <a:r>
              <a:rPr lang="en-GB" dirty="0" smtClean="0"/>
              <a:t>Further points to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200" y="1665742"/>
            <a:ext cx="10515600" cy="4773804"/>
          </a:xfrm>
        </p:spPr>
        <p:txBody>
          <a:bodyPr>
            <a:normAutofit/>
          </a:bodyPr>
          <a:lstStyle/>
          <a:p>
            <a:pPr marL="360363" indent="-360363">
              <a:buFont typeface="Arial" panose="020B0604020202020204" pitchFamily="34" charset="0"/>
              <a:buChar char="•"/>
            </a:pPr>
            <a:r>
              <a:rPr lang="en-GB" dirty="0" smtClean="0"/>
              <a:t>Monitor </a:t>
            </a:r>
            <a:r>
              <a:rPr lang="en-GB" dirty="0"/>
              <a:t>virtual </a:t>
            </a:r>
            <a:r>
              <a:rPr lang="en-GB" dirty="0" smtClean="0"/>
              <a:t>platform controls as they are regularly </a:t>
            </a:r>
            <a:r>
              <a:rPr lang="en-GB" dirty="0"/>
              <a:t>implementing new safeguarding permissions </a:t>
            </a:r>
            <a:r>
              <a:rPr lang="en-GB" dirty="0" smtClean="0"/>
              <a:t>and features in </a:t>
            </a:r>
            <a:r>
              <a:rPr lang="en-GB" dirty="0"/>
              <a:t>response to emerging </a:t>
            </a:r>
            <a:r>
              <a:rPr lang="en-GB" dirty="0" smtClean="0"/>
              <a:t>issues and features may no longer be available; 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en-GB" dirty="0" smtClean="0"/>
              <a:t>Think </a:t>
            </a:r>
            <a:r>
              <a:rPr lang="en-GB" dirty="0"/>
              <a:t>also about group cohesion, </a:t>
            </a:r>
            <a:r>
              <a:rPr lang="en-GB" dirty="0" smtClean="0"/>
              <a:t>connectedness and build  in some time for social engagement</a:t>
            </a:r>
            <a:r>
              <a:rPr lang="en-GB" dirty="0"/>
              <a:t>. </a:t>
            </a:r>
            <a:r>
              <a:rPr lang="en-GB" dirty="0" smtClean="0"/>
              <a:t>Connectivity </a:t>
            </a:r>
            <a:r>
              <a:rPr lang="en-GB" dirty="0"/>
              <a:t>issues may not allow for </a:t>
            </a:r>
            <a:r>
              <a:rPr lang="en-GB" dirty="0" smtClean="0"/>
              <a:t>cameras to be on all the time </a:t>
            </a:r>
            <a:r>
              <a:rPr lang="en-GB" dirty="0"/>
              <a:t>but consider having cameras on for the first and last five minutes of the </a:t>
            </a:r>
            <a:r>
              <a:rPr lang="en-GB" dirty="0" smtClean="0"/>
              <a:t>session.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0598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References and additional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ETI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has compiled the guidance from a range of specialist safeguarding and education bodies, and the main ones are highlighted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here: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u="sng" dirty="0" smtClean="0">
                <a:hlinkClick r:id="rId3"/>
              </a:rPr>
              <a:t>ineqe.com</a:t>
            </a:r>
            <a:endParaRPr lang="en-GB" u="sng" dirty="0" smtClean="0">
              <a:hlinkClick r:id="rId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u="sng" dirty="0" smtClean="0">
                <a:hlinkClick r:id="rId4"/>
              </a:rPr>
              <a:t>saferschools@ineqe.com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u="sng" dirty="0" smtClean="0">
                <a:hlinkClick r:id="rId4"/>
              </a:rPr>
              <a:t>ceopeducation@education.nca.gov.uk</a:t>
            </a:r>
            <a:endParaRPr lang="en-GB" u="sng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5"/>
              </a:rPr>
              <a:t>EANI – Online Safety Advice</a:t>
            </a:r>
            <a:endParaRPr lang="en-GB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6"/>
              </a:rPr>
              <a:t>The ABCs of live video conferencing for education and engagement - </a:t>
            </a:r>
            <a:r>
              <a:rPr lang="en-GB" dirty="0" err="1" smtClean="0">
                <a:hlinkClick r:id="rId6"/>
              </a:rPr>
              <a:t>ineqe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22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Safeguarding: On-line </a:t>
            </a:r>
            <a:r>
              <a:rPr lang="en-GB" b="1" dirty="0"/>
              <a:t>safety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892" y="1295811"/>
            <a:ext cx="10515600" cy="5141084"/>
          </a:xfrm>
        </p:spPr>
        <p:txBody>
          <a:bodyPr>
            <a:noAutofit/>
          </a:bodyPr>
          <a:lstStyle/>
          <a:p>
            <a:r>
              <a:rPr lang="en-GB" sz="2800" b="1" dirty="0"/>
              <a:t>The COVID-19 pandemic has </a:t>
            </a:r>
            <a:r>
              <a:rPr lang="en-GB" sz="2800" b="1" dirty="0" smtClean="0"/>
              <a:t>required organisations to deliver learning through a </a:t>
            </a:r>
            <a:r>
              <a:rPr lang="en-GB" sz="2800" b="1" dirty="0"/>
              <a:t>range of online and blended approaches.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Key safeguarding principles remain the same – learners’ best interests come first and they should be protected from harm.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Online </a:t>
            </a:r>
            <a:r>
              <a:rPr lang="en-GB" sz="2800" dirty="0"/>
              <a:t>learning/teaching is an extension of the classroom and should be covered by the organisation's Acceptable Use </a:t>
            </a:r>
            <a:r>
              <a:rPr lang="en-GB" sz="2800" dirty="0" smtClean="0"/>
              <a:t>and e-safety policies. </a:t>
            </a:r>
            <a:r>
              <a:rPr lang="en-GB" sz="2800" dirty="0"/>
              <a:t>All principles outlined by the </a:t>
            </a:r>
            <a:r>
              <a:rPr lang="en-GB" sz="2800" dirty="0" smtClean="0"/>
              <a:t>Policies </a:t>
            </a:r>
            <a:r>
              <a:rPr lang="en-GB" sz="2800" dirty="0"/>
              <a:t>will apply to all online teaching activity.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Ensure that protocols for involvement are clear in live lessons for both staff and </a:t>
            </a:r>
            <a:r>
              <a:rPr lang="en-GB" sz="2800" dirty="0" smtClean="0"/>
              <a:t>learners, for example, cameras </a:t>
            </a:r>
            <a:r>
              <a:rPr lang="en-GB" sz="2800" dirty="0"/>
              <a:t>on/off, </a:t>
            </a:r>
            <a:r>
              <a:rPr lang="en-GB" sz="2800" dirty="0" smtClean="0"/>
              <a:t>backgrounds, acceptable </a:t>
            </a:r>
            <a:r>
              <a:rPr lang="en-GB" sz="2800" dirty="0"/>
              <a:t>behaviours, dress </a:t>
            </a:r>
            <a:r>
              <a:rPr lang="en-GB" sz="2800" dirty="0" smtClean="0"/>
              <a:t>codes and </a:t>
            </a:r>
            <a:r>
              <a:rPr lang="en-GB" sz="2800" dirty="0"/>
              <a:t>parental/carer </a:t>
            </a:r>
            <a:r>
              <a:rPr lang="en-GB" sz="2800" dirty="0" smtClean="0"/>
              <a:t>consent. </a:t>
            </a:r>
            <a:endParaRPr lang="en-GB" sz="2800" dirty="0"/>
          </a:p>
          <a:p>
            <a:pPr algn="ctr"/>
            <a:r>
              <a:rPr lang="en-GB" sz="2800" b="1" dirty="0" smtClean="0"/>
              <a:t>Communication      </a:t>
            </a:r>
            <a:r>
              <a:rPr lang="en-GB" sz="2800" b="1" dirty="0"/>
              <a:t>Consistency    Clarity    Consent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9336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principles - continued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Ensure </a:t>
            </a:r>
            <a:r>
              <a:rPr lang="en-GB" sz="2800" dirty="0"/>
              <a:t>that safeguarding checks have been completed on the online </a:t>
            </a:r>
            <a:r>
              <a:rPr lang="en-GB" sz="2800" dirty="0" smtClean="0"/>
              <a:t>platform tools/platforms</a:t>
            </a:r>
            <a:r>
              <a:rPr lang="en-GB" sz="28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Ensure that, where appropriate, written parental consent has been secured for the young people to participate in live streamed lessons and/or mentoring sessions.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Should </a:t>
            </a:r>
            <a:r>
              <a:rPr lang="en-GB" sz="2800" dirty="0"/>
              <a:t>staff have any concerns about what they see or hear online, this should </a:t>
            </a:r>
            <a:r>
              <a:rPr lang="en-GB" sz="2800" dirty="0" smtClean="0"/>
              <a:t>immediately </a:t>
            </a:r>
            <a:r>
              <a:rPr lang="en-GB" sz="2800" dirty="0"/>
              <a:t>be brought to the attention </a:t>
            </a:r>
            <a:r>
              <a:rPr lang="en-GB" sz="2800" dirty="0" smtClean="0"/>
              <a:t>to </a:t>
            </a:r>
            <a:r>
              <a:rPr lang="en-GB" sz="2800" dirty="0"/>
              <a:t>the </a:t>
            </a:r>
            <a:r>
              <a:rPr lang="en-GB" sz="2800" dirty="0" smtClean="0"/>
              <a:t>safeguarding team or designated person, in </a:t>
            </a:r>
            <a:r>
              <a:rPr lang="en-GB" sz="2800" dirty="0"/>
              <a:t>line with </a:t>
            </a:r>
            <a:r>
              <a:rPr lang="en-GB" sz="2800" dirty="0" smtClean="0"/>
              <a:t>the organisation’s safeguarding </a:t>
            </a:r>
            <a:r>
              <a:rPr lang="en-GB" sz="2800" dirty="0"/>
              <a:t>p</a:t>
            </a:r>
            <a:r>
              <a:rPr lang="en-GB" sz="2800" dirty="0" smtClean="0"/>
              <a:t>olicy.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ETI will ask </a:t>
            </a:r>
            <a:r>
              <a:rPr lang="en-GB" sz="2800" dirty="0"/>
              <a:t>questions of settings to ensure that they have completed appropriate safeguarding checks to keep their learners and staff </a:t>
            </a:r>
            <a:r>
              <a:rPr lang="en-GB" sz="2800" dirty="0" smtClean="0"/>
              <a:t>safe.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948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principles - continued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200" y="1650244"/>
            <a:ext cx="10515600" cy="4738524"/>
          </a:xfrm>
        </p:spPr>
        <p:txBody>
          <a:bodyPr>
            <a:noAutofit/>
          </a:bodyPr>
          <a:lstStyle/>
          <a:p>
            <a:r>
              <a:rPr lang="en-GB" sz="2800" dirty="0"/>
              <a:t>All existing safeguarding policies and procedures can be updated using an addendum which sets out the new online/blended context – no need to rewrite them fully. </a:t>
            </a:r>
          </a:p>
          <a:p>
            <a:r>
              <a:rPr lang="en-GB" sz="2400" dirty="0"/>
              <a:t>An addendum or annexe on online safety should: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reinforce existing safeguarding procedures </a:t>
            </a:r>
            <a:r>
              <a:rPr lang="en-GB" sz="2400" dirty="0" smtClean="0"/>
              <a:t>e.g. </a:t>
            </a:r>
            <a:r>
              <a:rPr lang="en-GB" sz="2400" dirty="0"/>
              <a:t>reporting </a:t>
            </a:r>
            <a:r>
              <a:rPr lang="en-GB" sz="2400" dirty="0" smtClean="0"/>
              <a:t>arrangements 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highlight any new ways of working during this period (</a:t>
            </a:r>
            <a:r>
              <a:rPr lang="en-GB" sz="2400" dirty="0" smtClean="0"/>
              <a:t>e.g. </a:t>
            </a:r>
            <a:r>
              <a:rPr lang="en-GB" sz="2400" dirty="0"/>
              <a:t>1 to 1 online tutorials</a:t>
            </a:r>
            <a:r>
              <a:rPr lang="en-GB" sz="2400" dirty="0" smtClean="0"/>
              <a:t>) 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separate </a:t>
            </a:r>
            <a:r>
              <a:rPr lang="en-GB" sz="2400" dirty="0"/>
              <a:t>out behaviours and responsibilities for both staff and </a:t>
            </a:r>
            <a:r>
              <a:rPr lang="en-GB" sz="2400" dirty="0" smtClean="0"/>
              <a:t>learners and provide </a:t>
            </a:r>
            <a:r>
              <a:rPr lang="en-US" sz="2400" dirty="0" smtClean="0"/>
              <a:t>clear</a:t>
            </a:r>
            <a:r>
              <a:rPr lang="en-US" sz="2400" dirty="0"/>
              <a:t>, agreed guidance </a:t>
            </a:r>
            <a:r>
              <a:rPr lang="en-US" sz="2400" dirty="0" smtClean="0"/>
              <a:t>about </a:t>
            </a:r>
            <a:r>
              <a:rPr lang="en-US" sz="2400" dirty="0"/>
              <a:t>the parents’ role during live </a:t>
            </a:r>
            <a:r>
              <a:rPr lang="en-US" sz="2400" dirty="0" smtClean="0"/>
              <a:t>streaming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be specific about the platforms which are approved for use by the organisation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take </a:t>
            </a:r>
            <a:r>
              <a:rPr lang="en-GB" sz="2400" dirty="0"/>
              <a:t>account of the new context of staff working from </a:t>
            </a:r>
            <a:r>
              <a:rPr lang="en-GB" sz="2400" dirty="0" smtClean="0"/>
              <a:t>home.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89418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00" y="533070"/>
            <a:ext cx="9089571" cy="996054"/>
          </a:xfrm>
        </p:spPr>
        <p:txBody>
          <a:bodyPr/>
          <a:lstStyle/>
          <a:p>
            <a:r>
              <a:rPr lang="en-US" dirty="0"/>
              <a:t>Key principles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772" y="1401180"/>
            <a:ext cx="10515600" cy="5156031"/>
          </a:xfrm>
        </p:spPr>
        <p:txBody>
          <a:bodyPr>
            <a:noAutofit/>
          </a:bodyPr>
          <a:lstStyle/>
          <a:p>
            <a:r>
              <a:rPr lang="en-GB" sz="2800" dirty="0"/>
              <a:t>Staff </a:t>
            </a:r>
            <a:r>
              <a:rPr lang="en-GB" sz="2800" dirty="0" smtClean="0"/>
              <a:t>should: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seek </a:t>
            </a:r>
            <a:r>
              <a:rPr lang="en-GB" sz="2800" dirty="0"/>
              <a:t>to maintain </a:t>
            </a:r>
            <a:r>
              <a:rPr lang="en-GB" sz="2800" dirty="0" smtClean="0"/>
              <a:t>regular contact </a:t>
            </a:r>
            <a:r>
              <a:rPr lang="en-GB" sz="2800" dirty="0"/>
              <a:t>with the learners as well as signpost them to other agencies if necessary</a:t>
            </a:r>
            <a:r>
              <a:rPr lang="en-GB" sz="2800" dirty="0" smtClean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avoid </a:t>
            </a:r>
            <a:r>
              <a:rPr lang="en-GB" sz="2800" dirty="0"/>
              <a:t>the use of personal mobile </a:t>
            </a:r>
            <a:r>
              <a:rPr lang="en-GB" sz="2800" dirty="0" smtClean="0"/>
              <a:t>phones when contacting learners, unless, in exceptional circumstances, it is agreed </a:t>
            </a:r>
            <a:r>
              <a:rPr lang="en-GB" sz="2800" dirty="0"/>
              <a:t>by the direct line </a:t>
            </a:r>
            <a:r>
              <a:rPr lang="en-GB" sz="2800" dirty="0" smtClean="0"/>
              <a:t>manager</a:t>
            </a:r>
            <a:r>
              <a:rPr lang="en-GB" sz="2800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use </a:t>
            </a:r>
            <a:r>
              <a:rPr lang="en-GB" sz="2800" dirty="0"/>
              <a:t>only their work email accounts and should </a:t>
            </a:r>
            <a:r>
              <a:rPr lang="en-GB" sz="2800" b="1" dirty="0"/>
              <a:t>not</a:t>
            </a:r>
            <a:r>
              <a:rPr lang="en-GB" sz="2800" dirty="0"/>
              <a:t> use personal </a:t>
            </a:r>
            <a:r>
              <a:rPr lang="en-GB" sz="2800" dirty="0" smtClean="0"/>
              <a:t>email or personal social media accounts </a:t>
            </a:r>
            <a:r>
              <a:rPr lang="en-GB" sz="2800" dirty="0"/>
              <a:t>if contacting learners or their </a:t>
            </a:r>
            <a:r>
              <a:rPr lang="en-GB" sz="2800" dirty="0" smtClean="0"/>
              <a:t>parents/carers and should </a:t>
            </a:r>
            <a:r>
              <a:rPr lang="en-US" sz="2800" b="1" dirty="0" smtClean="0">
                <a:solidFill>
                  <a:prstClr val="black"/>
                </a:solidFill>
              </a:rPr>
              <a:t>not </a:t>
            </a:r>
            <a:r>
              <a:rPr lang="en-US" sz="2800" dirty="0">
                <a:solidFill>
                  <a:prstClr val="black"/>
                </a:solidFill>
              </a:rPr>
              <a:t>use private video conferencing </a:t>
            </a:r>
            <a:r>
              <a:rPr lang="en-US" sz="2800" dirty="0" smtClean="0">
                <a:solidFill>
                  <a:prstClr val="black"/>
                </a:solidFill>
              </a:rPr>
              <a:t>accounts</a:t>
            </a:r>
            <a:r>
              <a:rPr lang="en-GB" sz="2800" dirty="0" smtClean="0"/>
              <a:t>; 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be </a:t>
            </a:r>
            <a:r>
              <a:rPr lang="en-GB" sz="2800" dirty="0"/>
              <a:t>aware </a:t>
            </a:r>
            <a:r>
              <a:rPr lang="en-GB" sz="2800" dirty="0" smtClean="0"/>
              <a:t>that, </a:t>
            </a:r>
            <a:r>
              <a:rPr lang="en-GB" sz="2800" dirty="0"/>
              <a:t>in their </a:t>
            </a:r>
            <a:r>
              <a:rPr lang="en-GB" sz="2800" dirty="0" smtClean="0"/>
              <a:t>online interactions </a:t>
            </a:r>
            <a:r>
              <a:rPr lang="en-GB" sz="2800" dirty="0"/>
              <a:t>with young people, all conventional professional teaching norms and standards will </a:t>
            </a:r>
            <a:r>
              <a:rPr lang="en-GB" sz="2800" dirty="0" smtClean="0"/>
              <a:t>apply.</a:t>
            </a:r>
            <a:endParaRPr lang="en-US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7963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principles - continued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How can a learner raise a concern?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Provide an organisational email, which </a:t>
            </a:r>
            <a:r>
              <a:rPr lang="en-GB" dirty="0"/>
              <a:t>is accessed and monitored </a:t>
            </a:r>
            <a:r>
              <a:rPr lang="en-GB" dirty="0" smtClean="0"/>
              <a:t>regularly, as a way in which the learners can make contact.</a:t>
            </a:r>
            <a:r>
              <a:rPr lang="en-GB" dirty="0"/>
              <a:t> A</a:t>
            </a:r>
            <a:r>
              <a:rPr lang="en-GB" dirty="0" smtClean="0"/>
              <a:t> </a:t>
            </a:r>
            <a:r>
              <a:rPr lang="en-GB" dirty="0"/>
              <a:t>response should issue on receipt of an email, stating the frequency of monitoring of the email </a:t>
            </a:r>
            <a:r>
              <a:rPr lang="en-GB" dirty="0" smtClean="0"/>
              <a:t>account and when a response should be expected.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Ensure that </a:t>
            </a:r>
            <a:r>
              <a:rPr lang="en-GB" dirty="0"/>
              <a:t>c</a:t>
            </a:r>
            <a:r>
              <a:rPr lang="en-GB" dirty="0" smtClean="0"/>
              <a:t>ontact details are up-to-date and available on the website.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Ensure that contact information for a range of support agencies is readily available.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0887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892" y="1472113"/>
            <a:ext cx="10673076" cy="4964781"/>
          </a:xfrm>
        </p:spPr>
        <p:txBody>
          <a:bodyPr>
            <a:noAutofit/>
          </a:bodyPr>
          <a:lstStyle/>
          <a:p>
            <a:r>
              <a:rPr lang="en-GB" sz="2800" dirty="0" smtClean="0"/>
              <a:t>Learners should: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 smtClean="0"/>
              <a:t>check </a:t>
            </a:r>
            <a:r>
              <a:rPr lang="en-US" sz="2800" dirty="0" smtClean="0"/>
              <a:t>that </a:t>
            </a:r>
            <a:r>
              <a:rPr lang="en-US" sz="2800" dirty="0"/>
              <a:t>there isn’t any personal or inappropriate matter in their </a:t>
            </a:r>
            <a:r>
              <a:rPr lang="en-US" sz="2800" dirty="0" smtClean="0"/>
              <a:t>background;</a:t>
            </a:r>
            <a:endParaRPr lang="en-GB" sz="2800" dirty="0" smtClean="0"/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en-GB" sz="2800" dirty="0" smtClean="0">
                <a:cs typeface="Arial" panose="020B0604020202020204" pitchFamily="34" charset="0"/>
              </a:rPr>
              <a:t>receive </a:t>
            </a:r>
            <a:r>
              <a:rPr lang="en-GB" sz="2800" dirty="0">
                <a:cs typeface="Arial" panose="020B0604020202020204" pitchFamily="34" charset="0"/>
              </a:rPr>
              <a:t>the lessons in a shared family </a:t>
            </a:r>
            <a:r>
              <a:rPr lang="en-GB" sz="2800" dirty="0" smtClean="0">
                <a:cs typeface="Arial" panose="020B0604020202020204" pitchFamily="34" charset="0"/>
              </a:rPr>
              <a:t>space</a:t>
            </a:r>
            <a:r>
              <a:rPr lang="en-GB" sz="2800" dirty="0">
                <a:cs typeface="Arial" panose="020B0604020202020204" pitchFamily="34" charset="0"/>
              </a:rPr>
              <a:t> </a:t>
            </a:r>
            <a:r>
              <a:rPr lang="en-GB" sz="2800" dirty="0" smtClean="0">
                <a:cs typeface="Arial" panose="020B0604020202020204" pitchFamily="34" charset="0"/>
              </a:rPr>
              <a:t>where no other </a:t>
            </a:r>
            <a:r>
              <a:rPr lang="en-GB" sz="2800" dirty="0">
                <a:cs typeface="Arial" panose="020B0604020202020204" pitchFamily="34" charset="0"/>
              </a:rPr>
              <a:t>children or young people </a:t>
            </a:r>
            <a:r>
              <a:rPr lang="en-GB" sz="2800" dirty="0" smtClean="0">
                <a:cs typeface="Arial" panose="020B0604020202020204" pitchFamily="34" charset="0"/>
              </a:rPr>
              <a:t>are </a:t>
            </a:r>
            <a:r>
              <a:rPr lang="en-GB" sz="2800" dirty="0">
                <a:cs typeface="Arial" panose="020B0604020202020204" pitchFamily="34" charset="0"/>
              </a:rPr>
              <a:t>present, </a:t>
            </a:r>
            <a:r>
              <a:rPr lang="en-GB" sz="2800" dirty="0" smtClean="0">
                <a:cs typeface="Arial" panose="020B0604020202020204" pitchFamily="34" charset="0"/>
              </a:rPr>
              <a:t>consider </a:t>
            </a:r>
            <a:r>
              <a:rPr lang="en-GB" sz="2800" dirty="0">
                <a:cs typeface="Arial" panose="020B0604020202020204" pitchFamily="34" charset="0"/>
              </a:rPr>
              <a:t>requiring a parent to be present and/or an open door policy during </a:t>
            </a:r>
            <a:r>
              <a:rPr lang="en-GB" sz="2800" dirty="0" smtClean="0">
                <a:cs typeface="Arial" panose="020B0604020202020204" pitchFamily="34" charset="0"/>
              </a:rPr>
              <a:t>lessons;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enter </a:t>
            </a:r>
            <a:r>
              <a:rPr lang="en-US" sz="2800" dirty="0">
                <a:cs typeface="Arial" panose="020B0604020202020204" pitchFamily="34" charset="0"/>
              </a:rPr>
              <a:t>their name in the platform’s profile and </a:t>
            </a:r>
            <a:r>
              <a:rPr lang="en-US" sz="2800" dirty="0" smtClean="0">
                <a:cs typeface="Arial" panose="020B0604020202020204" pitchFamily="34" charset="0"/>
              </a:rPr>
              <a:t>should not </a:t>
            </a:r>
            <a:r>
              <a:rPr lang="en-US" sz="2800" dirty="0">
                <a:cs typeface="Arial" panose="020B0604020202020204" pitchFamily="34" charset="0"/>
              </a:rPr>
              <a:t>rename themselves after entering the </a:t>
            </a:r>
            <a:r>
              <a:rPr lang="en-US" sz="2800" dirty="0" smtClean="0">
                <a:cs typeface="Arial" panose="020B0604020202020204" pitchFamily="34" charset="0"/>
              </a:rPr>
              <a:t>room; and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en-US" sz="2800" dirty="0" smtClean="0">
                <a:cs typeface="Arial" panose="020B0604020202020204" pitchFamily="34" charset="0"/>
              </a:rPr>
              <a:t>make a commitment that </a:t>
            </a:r>
            <a:r>
              <a:rPr lang="en-US" sz="2800" dirty="0">
                <a:cs typeface="Arial" panose="020B0604020202020204" pitchFamily="34" charset="0"/>
              </a:rPr>
              <a:t>they will not record sessions or capture screen grabs. 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endParaRPr lang="en-US" sz="2800" dirty="0">
              <a:cs typeface="Arial" panose="020B060402020202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3200" y="258750"/>
            <a:ext cx="10779968" cy="863112"/>
          </a:xfrm>
        </p:spPr>
        <p:txBody>
          <a:bodyPr>
            <a:noAutofit/>
          </a:bodyPr>
          <a:lstStyle/>
          <a:p>
            <a:r>
              <a:rPr lang="en-GB" dirty="0" smtClean="0"/>
              <a:t>Considerations </a:t>
            </a:r>
            <a:r>
              <a:rPr lang="en-GB" dirty="0" smtClean="0">
                <a:solidFill>
                  <a:prstClr val="white"/>
                </a:solidFill>
              </a:rPr>
              <a:t>for </a:t>
            </a:r>
            <a:r>
              <a:rPr lang="en-GB" dirty="0">
                <a:solidFill>
                  <a:prstClr val="white"/>
                </a:solidFill>
              </a:rPr>
              <a:t>interaction in </a:t>
            </a:r>
            <a:r>
              <a:rPr lang="en-GB" dirty="0" smtClean="0">
                <a:solidFill>
                  <a:prstClr val="white"/>
                </a:solidFill>
              </a:rPr>
              <a:t>synchronous (live) </a:t>
            </a:r>
            <a:r>
              <a:rPr lang="en-GB" dirty="0">
                <a:solidFill>
                  <a:prstClr val="white"/>
                </a:solidFill>
              </a:rPr>
              <a:t>sessions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433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00" y="533069"/>
            <a:ext cx="10759790" cy="1120775"/>
          </a:xfrm>
        </p:spPr>
        <p:txBody>
          <a:bodyPr/>
          <a:lstStyle/>
          <a:p>
            <a:r>
              <a:rPr lang="en-GB" dirty="0" smtClean="0"/>
              <a:t>Considerations </a:t>
            </a:r>
            <a:r>
              <a:rPr lang="en-GB" dirty="0" smtClean="0">
                <a:solidFill>
                  <a:prstClr val="white"/>
                </a:solidFill>
              </a:rPr>
              <a:t>for interaction in live sessions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1941" y="1653844"/>
            <a:ext cx="11142308" cy="47961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Staff should:</a:t>
            </a:r>
          </a:p>
          <a:p>
            <a:pPr marL="1028700" lvl="1" indent="-342900"/>
            <a:r>
              <a:rPr lang="en-US" dirty="0" smtClean="0"/>
              <a:t>exhibit the </a:t>
            </a:r>
            <a:r>
              <a:rPr lang="en-US" b="1" dirty="0" smtClean="0"/>
              <a:t>same professional </a:t>
            </a:r>
            <a:r>
              <a:rPr lang="en-US" b="1" dirty="0"/>
              <a:t>behaviours and safeguarding roles</a:t>
            </a:r>
            <a:r>
              <a:rPr lang="en-US" dirty="0"/>
              <a:t> as </a:t>
            </a:r>
            <a:r>
              <a:rPr lang="en-US" dirty="0" smtClean="0"/>
              <a:t>they would in a classroom environment;</a:t>
            </a:r>
          </a:p>
          <a:p>
            <a:pPr marL="1028700" lvl="1" indent="-342900"/>
            <a:r>
              <a:rPr lang="en-US" dirty="0"/>
              <a:t>ensure that, where appropriate, written parental consent has been secured for the learners to participate in live streamed lessons and/or mentoring sessions; </a:t>
            </a:r>
          </a:p>
          <a:p>
            <a:pPr marL="1028700" lvl="1" indent="-342900"/>
            <a:r>
              <a:rPr lang="en-US" dirty="0" smtClean="0"/>
              <a:t>have clear and consistent guidance on how to deal with unforeseen situations during </a:t>
            </a:r>
            <a:r>
              <a:rPr lang="en-US" dirty="0"/>
              <a:t>live </a:t>
            </a:r>
            <a:r>
              <a:rPr lang="en-US" dirty="0" smtClean="0"/>
              <a:t>streaming</a:t>
            </a:r>
            <a:r>
              <a:rPr lang="en-US" dirty="0"/>
              <a:t>, e.g</a:t>
            </a:r>
            <a:r>
              <a:rPr lang="en-US" dirty="0" smtClean="0"/>
              <a:t>. “</a:t>
            </a:r>
            <a:r>
              <a:rPr lang="en-US" dirty="0"/>
              <a:t>lesson bombing</a:t>
            </a:r>
            <a:r>
              <a:rPr lang="en-US" dirty="0" smtClean="0"/>
              <a:t>”;</a:t>
            </a:r>
          </a:p>
          <a:p>
            <a:pPr marL="1028700" lvl="1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00" y="533069"/>
            <a:ext cx="10809368" cy="1120775"/>
          </a:xfrm>
        </p:spPr>
        <p:txBody>
          <a:bodyPr/>
          <a:lstStyle/>
          <a:p>
            <a:r>
              <a:rPr lang="en-GB" dirty="0">
                <a:solidFill>
                  <a:prstClr val="white"/>
                </a:solidFill>
              </a:rPr>
              <a:t>Considerations for </a:t>
            </a:r>
            <a:r>
              <a:rPr lang="en-GB" dirty="0" smtClean="0">
                <a:solidFill>
                  <a:prstClr val="white"/>
                </a:solidFill>
              </a:rPr>
              <a:t>interaction in live sessions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5446" y="1476443"/>
            <a:ext cx="11270314" cy="5008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0">
              <a:buNone/>
            </a:pPr>
            <a:r>
              <a:rPr lang="en-US" dirty="0" smtClean="0"/>
              <a:t>Staff should (cont.)</a:t>
            </a:r>
          </a:p>
          <a:p>
            <a:pPr marL="1028700" lvl="1" indent="-342900"/>
            <a:r>
              <a:rPr lang="en-US" dirty="0"/>
              <a:t>ensure that there isn’t any personal or inappropriate matter in their background, </a:t>
            </a:r>
            <a:r>
              <a:rPr lang="en-GB" dirty="0"/>
              <a:t>better still use the background pictures available on the platform, use </a:t>
            </a:r>
            <a:r>
              <a:rPr lang="en-GB" dirty="0" smtClean="0"/>
              <a:t>the ‘blur’ </a:t>
            </a:r>
            <a:r>
              <a:rPr lang="en-GB" dirty="0"/>
              <a:t>function on your </a:t>
            </a:r>
            <a:r>
              <a:rPr lang="en-GB" dirty="0" smtClean="0"/>
              <a:t>background or </a:t>
            </a:r>
            <a:r>
              <a:rPr lang="en-GB" dirty="0"/>
              <a:t>upload a corporate organisational </a:t>
            </a:r>
            <a:r>
              <a:rPr lang="en-GB" dirty="0" smtClean="0"/>
              <a:t>background. </a:t>
            </a:r>
            <a:r>
              <a:rPr lang="en-GB" dirty="0"/>
              <a:t>You might also ask the learners to use </a:t>
            </a:r>
            <a:r>
              <a:rPr lang="en-GB"/>
              <a:t>this </a:t>
            </a:r>
            <a:r>
              <a:rPr lang="en-GB" smtClean="0"/>
              <a:t>function;</a:t>
            </a:r>
            <a:endParaRPr lang="en-GB" dirty="0"/>
          </a:p>
          <a:p>
            <a:pPr marL="1028700" lvl="1" indent="-342900"/>
            <a:r>
              <a:rPr lang="en-US" dirty="0" smtClean="0"/>
              <a:t>set </a:t>
            </a:r>
            <a:r>
              <a:rPr lang="en-US" dirty="0"/>
              <a:t>an unique password for the virtual </a:t>
            </a:r>
            <a:r>
              <a:rPr lang="en-US" dirty="0" smtClean="0"/>
              <a:t>room and take appropriate steps to reduce the risk of learners’ details being leaked</a:t>
            </a:r>
            <a:r>
              <a:rPr lang="en-US" dirty="0"/>
              <a:t>, e.g</a:t>
            </a:r>
            <a:r>
              <a:rPr lang="en-US" dirty="0" smtClean="0"/>
              <a:t>., </a:t>
            </a:r>
            <a:r>
              <a:rPr lang="en-US" dirty="0"/>
              <a:t>use the </a:t>
            </a:r>
            <a:r>
              <a:rPr lang="en-US" dirty="0" smtClean="0"/>
              <a:t>blind copy </a:t>
            </a:r>
            <a:r>
              <a:rPr lang="en-US" dirty="0"/>
              <a:t>option </a:t>
            </a:r>
            <a:r>
              <a:rPr lang="en-US" dirty="0" smtClean="0"/>
              <a:t>when </a:t>
            </a:r>
            <a:r>
              <a:rPr lang="en-US" dirty="0"/>
              <a:t>sending out meeting instructions via email</a:t>
            </a:r>
            <a:r>
              <a:rPr lang="en-US" dirty="0" smtClean="0"/>
              <a:t>;</a:t>
            </a:r>
          </a:p>
          <a:p>
            <a:pPr marL="1028700" lvl="1" indent="-342900"/>
            <a:r>
              <a:rPr lang="en-US" dirty="0"/>
              <a:t>continue to raise awareness </a:t>
            </a:r>
            <a:r>
              <a:rPr lang="en-US" dirty="0" smtClean="0"/>
              <a:t>with learners that </a:t>
            </a:r>
            <a:r>
              <a:rPr lang="en-US" dirty="0"/>
              <a:t>sharing login details and passwords with others may result in serious </a:t>
            </a:r>
            <a:r>
              <a:rPr lang="en-US" dirty="0" smtClean="0"/>
              <a:t>consequences; </a:t>
            </a:r>
          </a:p>
          <a:p>
            <a:pPr marL="1028700" lvl="1" indent="-342900"/>
            <a:endParaRPr lang="en-GB" dirty="0"/>
          </a:p>
          <a:p>
            <a:pPr marL="1028700" lvl="1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4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1181</Words>
  <Application>Microsoft Office PowerPoint</Application>
  <PresentationFormat>Widescreen</PresentationFormat>
  <Paragraphs>93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Online working </vt:lpstr>
      <vt:lpstr>Safeguarding: On-line safety </vt:lpstr>
      <vt:lpstr>Key principles - continued </vt:lpstr>
      <vt:lpstr>Key principles - continued </vt:lpstr>
      <vt:lpstr>Key principles </vt:lpstr>
      <vt:lpstr>Key principles - continued </vt:lpstr>
      <vt:lpstr>Considerations for interaction in synchronous (live) sessions</vt:lpstr>
      <vt:lpstr>Considerations for interaction in live sessions</vt:lpstr>
      <vt:lpstr>Considerations for interaction in live sessions</vt:lpstr>
      <vt:lpstr>Considerations for interaction in live sessions</vt:lpstr>
      <vt:lpstr>Considerations for interaction in live sessions</vt:lpstr>
      <vt:lpstr>Further points to consider</vt:lpstr>
      <vt:lpstr>Further points to consider</vt:lpstr>
      <vt:lpstr>References and additional 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McVeigh</dc:creator>
  <cp:lastModifiedBy>McCaul, Janet</cp:lastModifiedBy>
  <cp:revision>111</cp:revision>
  <cp:lastPrinted>2021-02-12T09:30:09Z</cp:lastPrinted>
  <dcterms:created xsi:type="dcterms:W3CDTF">2019-10-28T10:12:56Z</dcterms:created>
  <dcterms:modified xsi:type="dcterms:W3CDTF">2022-01-05T09:41:45Z</dcterms:modified>
</cp:coreProperties>
</file>