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 id="2147483796" r:id="rId3"/>
    <p:sldMasterId id="2147483808" r:id="rId4"/>
    <p:sldMasterId id="2147483820" r:id="rId5"/>
    <p:sldMasterId id="2147483832" r:id="rId6"/>
    <p:sldMasterId id="2147483844" r:id="rId7"/>
  </p:sldMasterIdLst>
  <p:notesMasterIdLst>
    <p:notesMasterId r:id="rId73"/>
  </p:notesMasterIdLst>
  <p:handoutMasterIdLst>
    <p:handoutMasterId r:id="rId74"/>
  </p:handoutMasterIdLst>
  <p:sldIdLst>
    <p:sldId id="360" r:id="rId8"/>
    <p:sldId id="318" r:id="rId9"/>
    <p:sldId id="317" r:id="rId10"/>
    <p:sldId id="319" r:id="rId11"/>
    <p:sldId id="320" r:id="rId12"/>
    <p:sldId id="321" r:id="rId13"/>
    <p:sldId id="322" r:id="rId14"/>
    <p:sldId id="323" r:id="rId15"/>
    <p:sldId id="324" r:id="rId16"/>
    <p:sldId id="325" r:id="rId17"/>
    <p:sldId id="326" r:id="rId18"/>
    <p:sldId id="327" r:id="rId19"/>
    <p:sldId id="328" r:id="rId20"/>
    <p:sldId id="329" r:id="rId21"/>
    <p:sldId id="333" r:id="rId22"/>
    <p:sldId id="301" r:id="rId23"/>
    <p:sldId id="302" r:id="rId24"/>
    <p:sldId id="334" r:id="rId25"/>
    <p:sldId id="282" r:id="rId26"/>
    <p:sldId id="283" r:id="rId27"/>
    <p:sldId id="284" r:id="rId28"/>
    <p:sldId id="285" r:id="rId29"/>
    <p:sldId id="286" r:id="rId30"/>
    <p:sldId id="287" r:id="rId31"/>
    <p:sldId id="335" r:id="rId32"/>
    <p:sldId id="297" r:id="rId33"/>
    <p:sldId id="298" r:id="rId34"/>
    <p:sldId id="299" r:id="rId35"/>
    <p:sldId id="336" r:id="rId36"/>
    <p:sldId id="338" r:id="rId37"/>
    <p:sldId id="369" r:id="rId38"/>
    <p:sldId id="340" r:id="rId39"/>
    <p:sldId id="341" r:id="rId40"/>
    <p:sldId id="276" r:id="rId41"/>
    <p:sldId id="277" r:id="rId42"/>
    <p:sldId id="278" r:id="rId43"/>
    <p:sldId id="279" r:id="rId44"/>
    <p:sldId id="280" r:id="rId45"/>
    <p:sldId id="281" r:id="rId46"/>
    <p:sldId id="350" r:id="rId47"/>
    <p:sldId id="294" r:id="rId48"/>
    <p:sldId id="293" r:id="rId49"/>
    <p:sldId id="295" r:id="rId50"/>
    <p:sldId id="300" r:id="rId51"/>
    <p:sldId id="357" r:id="rId52"/>
    <p:sldId id="351" r:id="rId53"/>
    <p:sldId id="352" r:id="rId54"/>
    <p:sldId id="353" r:id="rId55"/>
    <p:sldId id="359" r:id="rId56"/>
    <p:sldId id="358" r:id="rId57"/>
    <p:sldId id="354" r:id="rId58"/>
    <p:sldId id="355" r:id="rId59"/>
    <p:sldId id="356" r:id="rId60"/>
    <p:sldId id="349" r:id="rId61"/>
    <p:sldId id="342" r:id="rId62"/>
    <p:sldId id="343" r:id="rId63"/>
    <p:sldId id="344" r:id="rId64"/>
    <p:sldId id="346" r:id="rId65"/>
    <p:sldId id="347" r:id="rId66"/>
    <p:sldId id="368" r:id="rId67"/>
    <p:sldId id="348" r:id="rId68"/>
    <p:sldId id="309" r:id="rId69"/>
    <p:sldId id="367" r:id="rId70"/>
    <p:sldId id="365" r:id="rId71"/>
    <p:sldId id="362" r:id="rId72"/>
  </p:sldIdLst>
  <p:sldSz cx="9144000" cy="6858000" type="screen4x3"/>
  <p:notesSz cx="6865938" cy="999807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Anderson" initials="JA" lastIdx="1" clrIdx="0"/>
  <p:cmAuthor id="1" name="John Baird" initials="JB" lastIdx="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373"/>
    <a:srgbClr val="B8FEED"/>
    <a:srgbClr val="A0FEFC"/>
    <a:srgbClr val="77FDFA"/>
    <a:srgbClr val="75BAFF"/>
    <a:srgbClr val="66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2464" autoAdjust="0"/>
  </p:normalViewPr>
  <p:slideViewPr>
    <p:cSldViewPr>
      <p:cViewPr>
        <p:scale>
          <a:sx n="70" d="100"/>
          <a:sy n="70" d="100"/>
        </p:scale>
        <p:origin x="-402" y="-72"/>
      </p:cViewPr>
      <p:guideLst>
        <p:guide orient="horz" pos="2160"/>
        <p:guide pos="2880"/>
      </p:guideLst>
    </p:cSldViewPr>
  </p:slideViewPr>
  <p:outlineViewPr>
    <p:cViewPr>
      <p:scale>
        <a:sx n="33" d="100"/>
        <a:sy n="33" d="100"/>
      </p:scale>
      <p:origin x="0" y="565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3402" y="-120"/>
      </p:cViewPr>
      <p:guideLst>
        <p:guide orient="horz" pos="3149"/>
        <p:guide pos="216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88" cy="500384"/>
          </a:xfrm>
          <a:prstGeom prst="rect">
            <a:avLst/>
          </a:prstGeom>
        </p:spPr>
        <p:txBody>
          <a:bodyPr vert="horz" lIns="92190" tIns="46095" rIns="92190" bIns="46095" rtlCol="0"/>
          <a:lstStyle>
            <a:lvl1pPr algn="l">
              <a:defRPr sz="1200"/>
            </a:lvl1pPr>
          </a:lstStyle>
          <a:p>
            <a:endParaRPr lang="en-GB" dirty="0"/>
          </a:p>
        </p:txBody>
      </p:sp>
      <p:sp>
        <p:nvSpPr>
          <p:cNvPr id="3" name="Date Placeholder 2"/>
          <p:cNvSpPr>
            <a:spLocks noGrp="1"/>
          </p:cNvSpPr>
          <p:nvPr>
            <p:ph type="dt" sz="quarter" idx="1"/>
          </p:nvPr>
        </p:nvSpPr>
        <p:spPr>
          <a:xfrm>
            <a:off x="3888347" y="0"/>
            <a:ext cx="2975988" cy="500384"/>
          </a:xfrm>
          <a:prstGeom prst="rect">
            <a:avLst/>
          </a:prstGeom>
        </p:spPr>
        <p:txBody>
          <a:bodyPr vert="horz" lIns="92190" tIns="46095" rIns="92190" bIns="46095" rtlCol="0"/>
          <a:lstStyle>
            <a:lvl1pPr algn="r">
              <a:defRPr sz="1200"/>
            </a:lvl1pPr>
          </a:lstStyle>
          <a:p>
            <a:fld id="{A0C4F15C-43EF-45C5-BE83-603BE63D3E72}" type="datetimeFigureOut">
              <a:rPr lang="en-GB" smtClean="0"/>
              <a:pPr/>
              <a:t>08/10/2015</a:t>
            </a:fld>
            <a:endParaRPr lang="en-GB" dirty="0"/>
          </a:p>
        </p:txBody>
      </p:sp>
      <p:sp>
        <p:nvSpPr>
          <p:cNvPr id="4" name="Footer Placeholder 3"/>
          <p:cNvSpPr>
            <a:spLocks noGrp="1"/>
          </p:cNvSpPr>
          <p:nvPr>
            <p:ph type="ftr" sz="quarter" idx="2"/>
          </p:nvPr>
        </p:nvSpPr>
        <p:spPr>
          <a:xfrm>
            <a:off x="0" y="9496093"/>
            <a:ext cx="2975988" cy="500384"/>
          </a:xfrm>
          <a:prstGeom prst="rect">
            <a:avLst/>
          </a:prstGeom>
        </p:spPr>
        <p:txBody>
          <a:bodyPr vert="horz" lIns="92190" tIns="46095" rIns="92190" bIns="4609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8347" y="9496093"/>
            <a:ext cx="2975988" cy="500384"/>
          </a:xfrm>
          <a:prstGeom prst="rect">
            <a:avLst/>
          </a:prstGeom>
        </p:spPr>
        <p:txBody>
          <a:bodyPr vert="horz" lIns="92190" tIns="46095" rIns="92190" bIns="46095" rtlCol="0" anchor="b"/>
          <a:lstStyle>
            <a:lvl1pPr algn="r">
              <a:defRPr sz="1200"/>
            </a:lvl1pPr>
          </a:lstStyle>
          <a:p>
            <a:fld id="{BB55A9EA-CB6D-44D7-BD8D-21C8C218EFC1}"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01643" cy="537153"/>
          </a:xfrm>
          <a:prstGeom prst="rect">
            <a:avLst/>
          </a:prstGeom>
          <a:noFill/>
          <a:ln w="9525">
            <a:noFill/>
            <a:miter lim="800000"/>
            <a:headEnd/>
            <a:tailEnd/>
          </a:ln>
          <a:effectLst/>
        </p:spPr>
        <p:txBody>
          <a:bodyPr vert="horz" wrap="square" lIns="92190" tIns="46095" rIns="92190" bIns="46095" numCol="1" anchor="t" anchorCtr="0" compatLnSpc="1">
            <a:prstTxWarp prst="textNoShape">
              <a:avLst/>
            </a:prstTxWarp>
          </a:bodyPr>
          <a:lstStyle>
            <a:lvl1pPr>
              <a:defRPr sz="1200"/>
            </a:lvl1pPr>
          </a:lstStyle>
          <a:p>
            <a:pPr>
              <a:defRPr/>
            </a:pPr>
            <a:endParaRPr lang="en-US" dirty="0"/>
          </a:p>
        </p:txBody>
      </p:sp>
      <p:sp>
        <p:nvSpPr>
          <p:cNvPr id="30723" name="Rectangle 3"/>
          <p:cNvSpPr>
            <a:spLocks noGrp="1" noChangeArrowheads="1"/>
          </p:cNvSpPr>
          <p:nvPr>
            <p:ph type="dt" idx="1"/>
          </p:nvPr>
        </p:nvSpPr>
        <p:spPr bwMode="auto">
          <a:xfrm>
            <a:off x="3925226" y="0"/>
            <a:ext cx="2924678" cy="537153"/>
          </a:xfrm>
          <a:prstGeom prst="rect">
            <a:avLst/>
          </a:prstGeom>
          <a:noFill/>
          <a:ln w="9525">
            <a:noFill/>
            <a:miter lim="800000"/>
            <a:headEnd/>
            <a:tailEnd/>
          </a:ln>
          <a:effectLst/>
        </p:spPr>
        <p:txBody>
          <a:bodyPr vert="horz" wrap="square" lIns="92190" tIns="46095" rIns="92190" bIns="46095" numCol="1" anchor="t" anchorCtr="0" compatLnSpc="1">
            <a:prstTxWarp prst="textNoShape">
              <a:avLst/>
            </a:prstTxWarp>
          </a:bodyPr>
          <a:lstStyle>
            <a:lvl1pPr algn="r">
              <a:defRPr sz="120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917575" y="766763"/>
            <a:ext cx="5014913" cy="37607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23582" y="4757639"/>
            <a:ext cx="5002739" cy="4527430"/>
          </a:xfrm>
          <a:prstGeom prst="rect">
            <a:avLst/>
          </a:prstGeom>
          <a:noFill/>
          <a:ln w="9525">
            <a:noFill/>
            <a:miter lim="800000"/>
            <a:headEnd/>
            <a:tailEnd/>
          </a:ln>
          <a:effectLst/>
        </p:spPr>
        <p:txBody>
          <a:bodyPr vert="horz" wrap="square" lIns="92190" tIns="46095" rIns="92190" bIns="460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515277"/>
            <a:ext cx="3001643" cy="460417"/>
          </a:xfrm>
          <a:prstGeom prst="rect">
            <a:avLst/>
          </a:prstGeom>
          <a:noFill/>
          <a:ln w="9525">
            <a:noFill/>
            <a:miter lim="800000"/>
            <a:headEnd/>
            <a:tailEnd/>
          </a:ln>
          <a:effectLst/>
        </p:spPr>
        <p:txBody>
          <a:bodyPr vert="horz" wrap="square" lIns="92190" tIns="46095" rIns="92190" bIns="46095" numCol="1" anchor="b" anchorCtr="0" compatLnSpc="1">
            <a:prstTxWarp prst="textNoShape">
              <a:avLst/>
            </a:prstTxWarp>
          </a:bodyPr>
          <a:lstStyle>
            <a:lvl1pPr>
              <a:defRPr sz="1200"/>
            </a:lvl1pPr>
          </a:lstStyle>
          <a:p>
            <a:pPr>
              <a:defRPr/>
            </a:pPr>
            <a:endParaRPr lang="en-US" dirty="0"/>
          </a:p>
        </p:txBody>
      </p:sp>
      <p:sp>
        <p:nvSpPr>
          <p:cNvPr id="30727" name="Rectangle 7"/>
          <p:cNvSpPr>
            <a:spLocks noGrp="1" noChangeArrowheads="1"/>
          </p:cNvSpPr>
          <p:nvPr>
            <p:ph type="sldNum" sz="quarter" idx="5"/>
          </p:nvPr>
        </p:nvSpPr>
        <p:spPr bwMode="auto">
          <a:xfrm>
            <a:off x="3925226" y="9515277"/>
            <a:ext cx="2924678" cy="460417"/>
          </a:xfrm>
          <a:prstGeom prst="rect">
            <a:avLst/>
          </a:prstGeom>
          <a:noFill/>
          <a:ln w="9525">
            <a:noFill/>
            <a:miter lim="800000"/>
            <a:headEnd/>
            <a:tailEnd/>
          </a:ln>
          <a:effectLst/>
        </p:spPr>
        <p:txBody>
          <a:bodyPr vert="horz" wrap="square" lIns="92190" tIns="46095" rIns="92190" bIns="46095" numCol="1" anchor="b" anchorCtr="0" compatLnSpc="1">
            <a:prstTxWarp prst="textNoShape">
              <a:avLst/>
            </a:prstTxWarp>
          </a:bodyPr>
          <a:lstStyle>
            <a:lvl1pPr algn="r">
              <a:defRPr sz="1200"/>
            </a:lvl1pPr>
          </a:lstStyle>
          <a:p>
            <a:pPr>
              <a:defRPr/>
            </a:pPr>
            <a:fld id="{BB7C8773-116B-423A-8869-2CAD923E718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4BCDFD7-890C-4ED4-A846-7A284207DEB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4BCDFD7-890C-4ED4-A846-7A284207DEB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4BCDFD7-890C-4ED4-A846-7A284207DEB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4BCDFD7-890C-4ED4-A846-7A284207DEB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pPr lvl="0"/>
            <a:endParaRPr lang="en-GB" dirty="0"/>
          </a:p>
        </p:txBody>
      </p:sp>
      <p:sp>
        <p:nvSpPr>
          <p:cNvPr id="4" name="Slide Number Placeholder 3"/>
          <p:cNvSpPr>
            <a:spLocks noGrp="1"/>
          </p:cNvSpPr>
          <p:nvPr>
            <p:ph type="sldNum" sz="quarter" idx="10"/>
          </p:nvPr>
        </p:nvSpPr>
        <p:spPr/>
        <p:txBody>
          <a:bodyPr/>
          <a:lstStyle/>
          <a:p>
            <a:pPr>
              <a:defRPr/>
            </a:pPr>
            <a:fld id="{74BCDFD7-890C-4ED4-A846-7A284207DEB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dirty="0"/>
          </a:p>
        </p:txBody>
      </p:sp>
      <p:sp>
        <p:nvSpPr>
          <p:cNvPr id="4" name="Slide Number Placeholder 3"/>
          <p:cNvSpPr>
            <a:spLocks noGrp="1"/>
          </p:cNvSpPr>
          <p:nvPr>
            <p:ph type="sldNum" sz="quarter" idx="10"/>
          </p:nvPr>
        </p:nvSpPr>
        <p:spPr/>
        <p:txBody>
          <a:bodyPr/>
          <a:lstStyle/>
          <a:p>
            <a:pPr>
              <a:defRPr/>
            </a:pPr>
            <a:fld id="{74BCDFD7-890C-4ED4-A846-7A284207DEB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GB" dirty="0" smtClean="0"/>
          </a:p>
        </p:txBody>
      </p:sp>
      <p:sp>
        <p:nvSpPr>
          <p:cNvPr id="36868" name="Slide Number Placeholder 3"/>
          <p:cNvSpPr>
            <a:spLocks noGrp="1"/>
          </p:cNvSpPr>
          <p:nvPr>
            <p:ph type="sldNum" sz="quarter" idx="5"/>
          </p:nvPr>
        </p:nvSpPr>
        <p:spPr>
          <a:noFill/>
        </p:spPr>
        <p:txBody>
          <a:bodyPr/>
          <a:lstStyle/>
          <a:p>
            <a:fld id="{25B6E91E-DEC4-4B63-B45C-A4B068FBDE2B}" type="slidenum">
              <a:rPr lang="en-GB" smtClean="0"/>
              <a:pPr/>
              <a:t>21</a:t>
            </a:fld>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GB" dirty="0" smtClean="0"/>
          </a:p>
        </p:txBody>
      </p:sp>
      <p:sp>
        <p:nvSpPr>
          <p:cNvPr id="36868" name="Slide Number Placeholder 3"/>
          <p:cNvSpPr>
            <a:spLocks noGrp="1"/>
          </p:cNvSpPr>
          <p:nvPr>
            <p:ph type="sldNum" sz="quarter" idx="5"/>
          </p:nvPr>
        </p:nvSpPr>
        <p:spPr>
          <a:noFill/>
        </p:spPr>
        <p:txBody>
          <a:bodyPr/>
          <a:lstStyle/>
          <a:p>
            <a:fld id="{25B6E91E-DEC4-4B63-B45C-A4B068FBDE2B}" type="slidenum">
              <a:rPr lang="en-GB" smtClean="0"/>
              <a:pPr/>
              <a:t>22</a:t>
            </a:fld>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GB" dirty="0" smtClean="0"/>
          </a:p>
        </p:txBody>
      </p:sp>
      <p:sp>
        <p:nvSpPr>
          <p:cNvPr id="36868" name="Slide Number Placeholder 3"/>
          <p:cNvSpPr>
            <a:spLocks noGrp="1"/>
          </p:cNvSpPr>
          <p:nvPr>
            <p:ph type="sldNum" sz="quarter" idx="5"/>
          </p:nvPr>
        </p:nvSpPr>
        <p:spPr>
          <a:noFill/>
        </p:spPr>
        <p:txBody>
          <a:bodyPr/>
          <a:lstStyle/>
          <a:p>
            <a:fld id="{25B6E91E-DEC4-4B63-B45C-A4B068FBDE2B}" type="slidenum">
              <a:rPr lang="en-GB" smtClean="0"/>
              <a:pPr/>
              <a:t>23</a:t>
            </a:fld>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GB" dirty="0" smtClean="0"/>
          </a:p>
        </p:txBody>
      </p:sp>
      <p:sp>
        <p:nvSpPr>
          <p:cNvPr id="36868" name="Slide Number Placeholder 3"/>
          <p:cNvSpPr>
            <a:spLocks noGrp="1"/>
          </p:cNvSpPr>
          <p:nvPr>
            <p:ph type="sldNum" sz="quarter" idx="5"/>
          </p:nvPr>
        </p:nvSpPr>
        <p:spPr>
          <a:noFill/>
        </p:spPr>
        <p:txBody>
          <a:bodyPr/>
          <a:lstStyle/>
          <a:p>
            <a:fld id="{25B6E91E-DEC4-4B63-B45C-A4B068FBDE2B}" type="slidenum">
              <a:rPr lang="en-GB" smtClean="0"/>
              <a:pPr/>
              <a:t>24</a:t>
            </a:fld>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898">
              <a:defRPr/>
            </a:pPr>
            <a:endParaRPr lang="en-GB" b="1" dirty="0" smtClean="0"/>
          </a:p>
        </p:txBody>
      </p:sp>
      <p:sp>
        <p:nvSpPr>
          <p:cNvPr id="4" name="Slide Number Placeholder 3"/>
          <p:cNvSpPr>
            <a:spLocks noGrp="1"/>
          </p:cNvSpPr>
          <p:nvPr>
            <p:ph type="sldNum" sz="quarter" idx="10"/>
          </p:nvPr>
        </p:nvSpPr>
        <p:spPr/>
        <p:txBody>
          <a:bodyPr/>
          <a:lstStyle/>
          <a:p>
            <a:pPr>
              <a:defRPr/>
            </a:pPr>
            <a:fld id="{74BCDFD7-890C-4ED4-A846-7A284207DEBD}"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4BCDFD7-890C-4ED4-A846-7A284207DEB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Font typeface="+mj-lt"/>
              <a:buNone/>
            </a:pPr>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28600" indent="-228600">
              <a:buFont typeface="+mj-lt"/>
              <a:buNone/>
            </a:pPr>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28600" indent="-228600">
              <a:buFont typeface="+mj-lt"/>
              <a:buNone/>
            </a:pPr>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D157148B-F7E3-484D-8AAD-216B2778055A}" type="slidenum">
              <a:rPr lang="en-GB">
                <a:solidFill>
                  <a:prstClr val="black"/>
                </a:solidFill>
              </a:rPr>
              <a:pPr/>
              <a:t>41</a:t>
            </a:fld>
            <a:endParaRPr lang="en-GB" dirty="0">
              <a:solidFill>
                <a:prstClr val="black"/>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14612BD8-DF10-4AF0-B391-09928E004528}" type="slidenum">
              <a:rPr lang="en-GB" smtClean="0">
                <a:solidFill>
                  <a:prstClr val="black"/>
                </a:solidFill>
              </a:rPr>
              <a:pPr>
                <a:defRPr/>
              </a:pPr>
              <a:t>42</a:t>
            </a:fld>
            <a:endParaRPr lang="en-GB"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4BCDFD7-890C-4ED4-A846-7A284207DEBD}"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28600" indent="-228600">
              <a:buFont typeface="+mj-lt"/>
              <a:buNone/>
            </a:pPr>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solidFill>
                  <a:prstClr val="black"/>
                </a:solidFill>
              </a:rPr>
              <a:pPr>
                <a:defRPr/>
              </a:pPr>
              <a:t>61</a:t>
            </a:fld>
            <a:endParaRPr lang="en-US" dirty="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4BCDFD7-890C-4ED4-A846-7A284207DEBD}" type="slidenum">
              <a:rPr lang="en-US" smtClean="0"/>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4BCDFD7-890C-4ED4-A846-7A284207DEBD}" type="slidenum">
              <a:rPr lang="en-US" smtClean="0"/>
              <a:pPr>
                <a:defRPr/>
              </a:pPr>
              <a:t>65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7C8773-116B-423A-8869-2CAD923E718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2130425"/>
            <a:ext cx="6550496"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824C9A2A-9D02-412F-9C9C-0C631024ED6D}" type="slidenum">
              <a:rPr lang="en-GB"/>
              <a:pPr>
                <a:defRPr/>
              </a:pPr>
              <a:t>‹#›</a:t>
            </a:fld>
            <a:endParaRPr lang="en-GB" dirty="0"/>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9987D681-C3C8-435B-8E44-2F863F9F0BBC}" type="slidenum">
              <a:rPr lang="en-GB"/>
              <a:pPr>
                <a:defRPr/>
              </a:pPr>
              <a:t>‹#›</a:t>
            </a:fld>
            <a:endParaRPr lang="en-GB" dirty="0"/>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9C65B1C-E160-4249-A9FC-525901AE86E7}" type="slidenum">
              <a:rPr lang="en-GB"/>
              <a:pPr>
                <a:defRPr/>
              </a:pPr>
              <a:t>‹#›</a:t>
            </a:fld>
            <a:endParaRPr lang="en-GB" dirty="0"/>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icture Bar.jpg"/>
          <p:cNvPicPr>
            <a:picLocks noChangeAspect="1"/>
          </p:cNvPicPr>
          <p:nvPr userDrawn="1"/>
        </p:nvPicPr>
        <p:blipFill>
          <a:blip r:embed="rId2" cstate="print"/>
          <a:srcRect/>
          <a:stretch>
            <a:fillRect/>
          </a:stretch>
        </p:blipFill>
        <p:spPr bwMode="auto">
          <a:xfrm>
            <a:off x="0" y="0"/>
            <a:ext cx="9144000" cy="1303338"/>
          </a:xfrm>
          <a:prstGeom prst="rect">
            <a:avLst/>
          </a:prstGeom>
          <a:noFill/>
          <a:ln w="9525">
            <a:noFill/>
            <a:miter lim="800000"/>
            <a:headEnd/>
            <a:tailEnd/>
          </a:ln>
        </p:spPr>
      </p:pic>
      <p:grpSp>
        <p:nvGrpSpPr>
          <p:cNvPr id="5" name="Group 7"/>
          <p:cNvGrpSpPr>
            <a:grpSpLocks/>
          </p:cNvGrpSpPr>
          <p:nvPr userDrawn="1"/>
        </p:nvGrpSpPr>
        <p:grpSpPr bwMode="auto">
          <a:xfrm>
            <a:off x="2098675" y="5843588"/>
            <a:ext cx="4945063" cy="825500"/>
            <a:chOff x="2051720" y="5733256"/>
            <a:chExt cx="5284787" cy="882650"/>
          </a:xfrm>
        </p:grpSpPr>
        <p:pic>
          <p:nvPicPr>
            <p:cNvPr id="6" name="Picture 21" descr="ETI with Text (No IiP)"/>
            <p:cNvPicPr>
              <a:picLocks noChangeAspect="1" noChangeArrowheads="1"/>
            </p:cNvPicPr>
            <p:nvPr userDrawn="1"/>
          </p:nvPicPr>
          <p:blipFill>
            <a:blip r:embed="rId3" cstate="print"/>
            <a:srcRect/>
            <a:stretch>
              <a:fillRect/>
            </a:stretch>
          </p:blipFill>
          <p:spPr bwMode="auto">
            <a:xfrm>
              <a:off x="2051720" y="5733256"/>
              <a:ext cx="4408488" cy="882650"/>
            </a:xfrm>
            <a:prstGeom prst="rect">
              <a:avLst/>
            </a:prstGeom>
            <a:noFill/>
            <a:ln w="9525">
              <a:noFill/>
              <a:miter lim="800000"/>
              <a:headEnd/>
              <a:tailEnd/>
            </a:ln>
          </p:spPr>
        </p:pic>
        <p:pic>
          <p:nvPicPr>
            <p:cNvPr id="7" name="Picture 9" descr="C:\Users\2328403\CSEUK Primary (r) Mono (300).jpg"/>
            <p:cNvPicPr>
              <a:picLocks noChangeAspect="1" noChangeArrowheads="1"/>
            </p:cNvPicPr>
            <p:nvPr userDrawn="1"/>
          </p:nvPicPr>
          <p:blipFill>
            <a:blip r:embed="rId4" cstate="print"/>
            <a:srcRect/>
            <a:stretch>
              <a:fillRect/>
            </a:stretch>
          </p:blipFill>
          <p:spPr bwMode="auto">
            <a:xfrm>
              <a:off x="6660232" y="5805264"/>
              <a:ext cx="676275" cy="800100"/>
            </a:xfrm>
            <a:prstGeom prst="rect">
              <a:avLst/>
            </a:prstGeom>
            <a:noFill/>
            <a:ln w="9525">
              <a:noFill/>
              <a:miter lim="800000"/>
              <a:headEnd/>
              <a:tailEnd/>
            </a:ln>
          </p:spPr>
        </p:pic>
      </p:gr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54446A2-3B93-4363-8666-2530C0C923A4}" type="datetimeFigureOut">
              <a:rPr lang="en-GB"/>
              <a:pPr>
                <a:defRPr/>
              </a:pPr>
              <a:t>08/10/2015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D75EB47-15DC-4106-8E4A-FB4EF82D0DDA}" type="slidenum">
              <a:rPr lang="en-GB"/>
              <a:pPr>
                <a:defRPr/>
              </a:pPr>
              <a:t>‹#›</a:t>
            </a:fld>
            <a:endParaRPr lang="en-GB" dirty="0"/>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218F09-8BAE-44E9-97D2-E85109F2B88C}" type="datetimeFigureOut">
              <a:rPr lang="en-GB"/>
              <a:pPr>
                <a:defRPr/>
              </a:pPr>
              <a:t>08/10/2015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A97FE52-BE21-4CF9-B56A-635AE58FF905}" type="slidenum">
              <a:rPr lang="en-GB"/>
              <a:pPr>
                <a:defRPr/>
              </a:pPr>
              <a:t>‹#›</a:t>
            </a:fld>
            <a:endParaRPr lang="en-GB" dirty="0"/>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9360D09-E1DD-4EAA-BE46-4D9E95CF4240}" type="datetimeFigureOut">
              <a:rPr lang="en-GB"/>
              <a:pPr>
                <a:defRPr/>
              </a:pPr>
              <a:t>08/10/2015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EADDD96-8777-46ED-8C3E-93CE33D6BADA}" type="slidenum">
              <a:rPr lang="en-GB"/>
              <a:pPr>
                <a:defRPr/>
              </a:pPr>
              <a:t>‹#›</a:t>
            </a:fld>
            <a:endParaRPr lang="en-GB" dirty="0"/>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F7A57EA-F449-418E-AF39-D97460F1E6D9}" type="datetimeFigureOut">
              <a:rPr lang="en-GB"/>
              <a:pPr>
                <a:defRPr/>
              </a:pPr>
              <a:t>08/10/2015</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5835267D-935A-40A1-A93D-71C60287553C}" type="slidenum">
              <a:rPr lang="en-GB"/>
              <a:pPr>
                <a:defRPr/>
              </a:pPr>
              <a:t>‹#›</a:t>
            </a:fld>
            <a:endParaRPr lang="en-GB" dirty="0"/>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F5D92BF-4BCF-4592-B2AB-AA5D9F192758}" type="datetimeFigureOut">
              <a:rPr lang="en-GB"/>
              <a:pPr>
                <a:defRPr/>
              </a:pPr>
              <a:t>08/10/2015</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5BA9BB84-3595-4D41-926C-98DDD0ABD31F}" type="slidenum">
              <a:rPr lang="en-GB"/>
              <a:pPr>
                <a:defRPr/>
              </a:pPr>
              <a:t>‹#›</a:t>
            </a:fld>
            <a:endParaRPr lang="en-GB" dirty="0"/>
          </a:p>
        </p:txBody>
      </p:sp>
    </p:spTree>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C12FE8-CC94-4594-98C1-8CBDEE92385C}" type="datetimeFigureOut">
              <a:rPr lang="en-GB"/>
              <a:pPr>
                <a:defRPr/>
              </a:pPr>
              <a:t>08/10/2015</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93EFF54B-DB5E-4963-99BA-BF104B2ACC39}" type="slidenum">
              <a:rPr lang="en-GB"/>
              <a:pPr>
                <a:defRPr/>
              </a:pPr>
              <a:t>‹#›</a:t>
            </a:fld>
            <a:endParaRPr lang="en-GB" dirty="0"/>
          </a:p>
        </p:txBody>
      </p:sp>
    </p:spTree>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68C6BA-5C1B-412A-84E3-049AC2823325}" type="datetimeFigureOut">
              <a:rPr lang="en-GB"/>
              <a:pPr>
                <a:defRPr/>
              </a:pPr>
              <a:t>08/10/2015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1BE10BF-D945-4109-863B-B3B1E4CCE2CD}" type="slidenum">
              <a:rPr lang="en-GB"/>
              <a:pPr>
                <a:defRPr/>
              </a:pPr>
              <a:t>‹#›</a:t>
            </a:fld>
            <a:endParaRPr lang="en-GB" dirty="0"/>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1177949-8D56-4F28-B18A-787262195203}" type="slidenum">
              <a:rPr lang="en-GB"/>
              <a:pPr>
                <a:defRPr/>
              </a:pPr>
              <a:t>‹#›</a:t>
            </a:fld>
            <a:endParaRPr lang="en-GB" dirty="0"/>
          </a:p>
        </p:txBody>
      </p:sp>
    </p:spTree>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959CB0-EE22-451A-98BC-B814C29B2E00}" type="datetimeFigureOut">
              <a:rPr lang="en-GB"/>
              <a:pPr>
                <a:defRPr/>
              </a:pPr>
              <a:t>08/10/2015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BFC6B20-6F87-48AB-8493-581E08462F87}" type="slidenum">
              <a:rPr lang="en-GB"/>
              <a:pPr>
                <a:defRPr/>
              </a:pPr>
              <a:t>‹#›</a:t>
            </a:fld>
            <a:endParaRPr lang="en-GB" dirty="0"/>
          </a:p>
        </p:txBody>
      </p:sp>
    </p:spTree>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BCA3EB9-29B5-46B6-BEBE-6B1E51573D9C}" type="datetimeFigureOut">
              <a:rPr lang="en-GB"/>
              <a:pPr>
                <a:defRPr/>
              </a:pPr>
              <a:t>08/10/2015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F253CE6-9086-4DC9-A91C-6A872318AC39}" type="slidenum">
              <a:rPr lang="en-GB"/>
              <a:pPr>
                <a:defRPr/>
              </a:pPr>
              <a:t>‹#›</a:t>
            </a:fld>
            <a:endParaRPr lang="en-GB" dirty="0"/>
          </a:p>
        </p:txBody>
      </p:sp>
    </p:spTree>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86BD833-80A1-4C51-AD81-30C0B7A7D3C3}" type="datetimeFigureOut">
              <a:rPr lang="en-GB"/>
              <a:pPr>
                <a:defRPr/>
              </a:pPr>
              <a:t>08/10/2015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3B47125-327E-49AA-88B2-4EBF4D906620}" type="slidenum">
              <a:rPr lang="en-GB"/>
              <a:pPr>
                <a:defRPr/>
              </a:pPr>
              <a:t>‹#›</a:t>
            </a:fld>
            <a:endParaRPr lang="en-GB" dirty="0"/>
          </a:p>
        </p:txBody>
      </p:sp>
    </p:spTree>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96A661C-1B10-4F2A-A981-C6F261732CAE}" type="datetime1">
              <a:rPr lang="en-US">
                <a:solidFill>
                  <a:srgbClr val="000000"/>
                </a:solidFill>
              </a:rPr>
              <a:pPr>
                <a:defRPr/>
              </a:pPr>
              <a:t>10/8/2015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B4C679-C0DC-414F-B367-4191DF9FFCCB}"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940E5D4-B506-45F5-98BC-33D3B7A6E1AF}" type="datetime1">
              <a:rPr lang="en-US">
                <a:solidFill>
                  <a:srgbClr val="000000"/>
                </a:solidFill>
              </a:rPr>
              <a:pPr>
                <a:defRPr/>
              </a:pPr>
              <a:t>10/8/2015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E9292D-4F68-45E1-BFE3-ECD816883555}"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DA25ACC-CDB9-4BC7-A862-DFBC59F805A5}" type="datetime1">
              <a:rPr lang="en-US">
                <a:solidFill>
                  <a:srgbClr val="000000"/>
                </a:solidFill>
              </a:rPr>
              <a:pPr>
                <a:defRPr/>
              </a:pPr>
              <a:t>10/8/2015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047922-0592-421C-8BBF-9DFE9429C4FB}"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4793F45-F55A-466F-86D2-10152194BC11}" type="datetime1">
              <a:rPr lang="en-US">
                <a:solidFill>
                  <a:srgbClr val="000000"/>
                </a:solidFill>
              </a:rPr>
              <a:pPr>
                <a:defRPr/>
              </a:pPr>
              <a:t>10/8/2015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C35679-2B54-476E-98B0-3CE14708D358}"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44DB3DD-BCAB-4F1B-8B32-8992DA595905}" type="datetime1">
              <a:rPr lang="en-US">
                <a:solidFill>
                  <a:srgbClr val="000000"/>
                </a:solidFill>
              </a:rPr>
              <a:pPr>
                <a:defRPr/>
              </a:pPr>
              <a:t>10/8/2015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EF889B5-96BC-4800-9166-22053E1AB81D}"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C6772FCD-9370-4E88-960C-D68AF1AB6150}" type="datetime1">
              <a:rPr lang="en-US">
                <a:solidFill>
                  <a:srgbClr val="000000"/>
                </a:solidFill>
              </a:rPr>
              <a:pPr>
                <a:defRPr/>
              </a:pPr>
              <a:t>10/8/2015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D76E7D-B8BE-4767-884C-3F4D089B311A}"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15CE8E3-49DC-4B90-A557-83B86134DCB6}" type="datetime1">
              <a:rPr lang="en-US">
                <a:solidFill>
                  <a:srgbClr val="000000"/>
                </a:solidFill>
              </a:rPr>
              <a:pPr>
                <a:defRPr/>
              </a:pPr>
              <a:t>10/8/2015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F58776-03A5-436A-BF12-936286C6CCF8}"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552DC2D-C845-4D0E-9853-63C572767B61}" type="slidenum">
              <a:rPr lang="en-GB"/>
              <a:pPr>
                <a:defRPr/>
              </a:pPr>
              <a:t>‹#›</a:t>
            </a:fld>
            <a:endParaRPr lang="en-GB" dirty="0"/>
          </a:p>
        </p:txBody>
      </p:sp>
    </p:spTree>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64F88-1B5D-4109-B046-30CE7819F6D9}" type="datetime1">
              <a:rPr lang="en-US">
                <a:solidFill>
                  <a:srgbClr val="000000"/>
                </a:solidFill>
              </a:rPr>
              <a:pPr>
                <a:defRPr/>
              </a:pPr>
              <a:t>10/8/2015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329CB4-AC81-4B93-AADC-34E40676AA17}"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70B358-5130-4024-854B-8025B29F7141}" type="datetime1">
              <a:rPr lang="en-US">
                <a:solidFill>
                  <a:srgbClr val="000000"/>
                </a:solidFill>
              </a:rPr>
              <a:pPr>
                <a:defRPr/>
              </a:pPr>
              <a:t>10/8/2015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57FC75-426D-4E24-92E9-8AA48C7362E3}"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1565F14-367C-41FC-B9D6-BD96512D8D4C}" type="datetime1">
              <a:rPr lang="en-US">
                <a:solidFill>
                  <a:srgbClr val="000000"/>
                </a:solidFill>
              </a:rPr>
              <a:pPr>
                <a:defRPr/>
              </a:pPr>
              <a:t>10/8/2015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FA2E90-F01B-4779-BDAB-F6740AABF7F1}"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9515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29325" cy="5951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9C5E290-C024-4F92-B77C-94949EA8704E}" type="datetime1">
              <a:rPr lang="en-US">
                <a:solidFill>
                  <a:srgbClr val="000000"/>
                </a:solidFill>
              </a:rPr>
              <a:pPr>
                <a:defRPr/>
              </a:pPr>
              <a:t>10/8/2015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5073-C0DB-4E98-82AF-CE7E1BB0CE92}"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96A661C-1B10-4F2A-A981-C6F261732CAE}" type="datetime1">
              <a:rPr lang="en-US">
                <a:solidFill>
                  <a:srgbClr val="000000"/>
                </a:solidFill>
              </a:rPr>
              <a:pPr>
                <a:defRPr/>
              </a:pPr>
              <a:t>10/8/2015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B4C679-C0DC-414F-B367-4191DF9FFCCB}"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940E5D4-B506-45F5-98BC-33D3B7A6E1AF}" type="datetime1">
              <a:rPr lang="en-US">
                <a:solidFill>
                  <a:srgbClr val="000000"/>
                </a:solidFill>
              </a:rPr>
              <a:pPr>
                <a:defRPr/>
              </a:pPr>
              <a:t>10/8/2015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E9292D-4F68-45E1-BFE3-ECD816883555}"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DA25ACC-CDB9-4BC7-A862-DFBC59F805A5}" type="datetime1">
              <a:rPr lang="en-US">
                <a:solidFill>
                  <a:srgbClr val="000000"/>
                </a:solidFill>
              </a:rPr>
              <a:pPr>
                <a:defRPr/>
              </a:pPr>
              <a:t>10/8/2015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047922-0592-421C-8BBF-9DFE9429C4FB}"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4793F45-F55A-466F-86D2-10152194BC11}" type="datetime1">
              <a:rPr lang="en-US">
                <a:solidFill>
                  <a:srgbClr val="000000"/>
                </a:solidFill>
              </a:rPr>
              <a:pPr>
                <a:defRPr/>
              </a:pPr>
              <a:t>10/8/2015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C35679-2B54-476E-98B0-3CE14708D358}"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44DB3DD-BCAB-4F1B-8B32-8992DA595905}" type="datetime1">
              <a:rPr lang="en-US">
                <a:solidFill>
                  <a:srgbClr val="000000"/>
                </a:solidFill>
              </a:rPr>
              <a:pPr>
                <a:defRPr/>
              </a:pPr>
              <a:t>10/8/2015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EF889B5-96BC-4800-9166-22053E1AB81D}"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C6772FCD-9370-4E88-960C-D68AF1AB6150}" type="datetime1">
              <a:rPr lang="en-US">
                <a:solidFill>
                  <a:srgbClr val="000000"/>
                </a:solidFill>
              </a:rPr>
              <a:pPr>
                <a:defRPr/>
              </a:pPr>
              <a:t>10/8/2015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D76E7D-B8BE-4767-884C-3F4D089B311A}"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E42485FA-5096-4F3E-A465-426F81BA103A}" type="slidenum">
              <a:rPr lang="en-GB"/>
              <a:pPr>
                <a:defRPr/>
              </a:pPr>
              <a:t>‹#›</a:t>
            </a:fld>
            <a:endParaRPr lang="en-GB" dirty="0"/>
          </a:p>
        </p:txBody>
      </p:sp>
    </p:spTree>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15CE8E3-49DC-4B90-A557-83B86134DCB6}" type="datetime1">
              <a:rPr lang="en-US">
                <a:solidFill>
                  <a:srgbClr val="000000"/>
                </a:solidFill>
              </a:rPr>
              <a:pPr>
                <a:defRPr/>
              </a:pPr>
              <a:t>10/8/2015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F58776-03A5-436A-BF12-936286C6CCF8}"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E64F88-1B5D-4109-B046-30CE7819F6D9}" type="datetime1">
              <a:rPr lang="en-US">
                <a:solidFill>
                  <a:srgbClr val="000000"/>
                </a:solidFill>
              </a:rPr>
              <a:pPr>
                <a:defRPr/>
              </a:pPr>
              <a:t>10/8/2015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329CB4-AC81-4B93-AADC-34E40676AA17}"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70B358-5130-4024-854B-8025B29F7141}" type="datetime1">
              <a:rPr lang="en-US">
                <a:solidFill>
                  <a:srgbClr val="000000"/>
                </a:solidFill>
              </a:rPr>
              <a:pPr>
                <a:defRPr/>
              </a:pPr>
              <a:t>10/8/2015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57FC75-426D-4E24-92E9-8AA48C7362E3}"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1565F14-367C-41FC-B9D6-BD96512D8D4C}" type="datetime1">
              <a:rPr lang="en-US">
                <a:solidFill>
                  <a:srgbClr val="000000"/>
                </a:solidFill>
              </a:rPr>
              <a:pPr>
                <a:defRPr/>
              </a:pPr>
              <a:t>10/8/2015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FA2E90-F01B-4779-BDAB-F6740AABF7F1}"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9515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29325" cy="5951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9C5E290-C024-4F92-B77C-94949EA8704E}" type="datetime1">
              <a:rPr lang="en-US">
                <a:solidFill>
                  <a:srgbClr val="000000"/>
                </a:solidFill>
              </a:rPr>
              <a:pPr>
                <a:defRPr/>
              </a:pPr>
              <a:t>10/8/2015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A5073-C0DB-4E98-82AF-CE7E1BB0CE92}"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2130425"/>
            <a:ext cx="6550496"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C7F1DD91-DE17-4D71-B055-D4D01E997CCE}"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876D64A3-1083-4523-80ED-E254EFB0B277}"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42B72297-22CC-41BF-9B40-C800F9794887}"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CCD8A3A2-1F10-4EE9-BAEB-303160FBA1E5}"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5E936CE-B07C-4C88-91E7-2BD87442F83D}"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0E5D37F5-B2FE-4C6B-8C9D-EAC572353CC0}" type="slidenum">
              <a:rPr lang="en-GB"/>
              <a:pPr>
                <a:defRPr/>
              </a:pPr>
              <a:t>‹#›</a:t>
            </a:fld>
            <a:endParaRPr lang="en-GB" dirty="0"/>
          </a:p>
        </p:txBody>
      </p:sp>
    </p:spTree>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B553A40-9491-454A-B43F-4CEA199DAD6D}"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BCEEE330-928D-4900-A769-D23112DC561A}"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3F3D8AE5-5CF0-4C76-8131-078623379A8A}"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C1FC5D66-1E5F-4F36-A7CB-AA59D2444F04}"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4936132-B544-4247-B643-128706DBD655}"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E6D279F8-306F-41B8-9B29-94E71D1A3B56}"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2130425"/>
            <a:ext cx="6550496"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824C9A2A-9D02-412F-9C9C-0C631024ED6D}"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1177949-8D56-4F28-B18A-787262195203}"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552DC2D-C845-4D0E-9853-63C572767B61}"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E42485FA-5096-4F3E-A465-426F81BA103A}"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7E646B00-C561-4F27-82A5-98D52CD592D6}" type="slidenum">
              <a:rPr lang="en-GB"/>
              <a:pPr>
                <a:defRPr/>
              </a:pPr>
              <a:t>‹#›</a:t>
            </a:fld>
            <a:endParaRPr lang="en-GB" dirty="0"/>
          </a:p>
        </p:txBody>
      </p:sp>
    </p:spTree>
  </p:cSld>
  <p:clrMapOvr>
    <a:masterClrMapping/>
  </p:clrMapOvr>
  <p:transition>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0E5D37F5-B2FE-4C6B-8C9D-EAC572353CC0}"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7E646B00-C561-4F27-82A5-98D52CD592D6}"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ACFF696B-034C-4E9A-A518-310C39022B2A}"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539AA9BA-31A4-4B48-966F-5CCB12B051BF}"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BE915245-1507-4067-8811-F481B62D14E9}"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9987D681-C3C8-435B-8E44-2F863F9F0BBC}"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9C65B1C-E160-4249-A9FC-525901AE86E7}"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2130425"/>
            <a:ext cx="6550496"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824C9A2A-9D02-412F-9C9C-0C631024ED6D}"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1177949-8D56-4F28-B18A-787262195203}"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552DC2D-C845-4D0E-9853-63C572767B61}"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ACFF696B-034C-4E9A-A518-310C39022B2A}" type="slidenum">
              <a:rPr lang="en-GB"/>
              <a:pPr>
                <a:defRPr/>
              </a:pPr>
              <a:t>‹#›</a:t>
            </a:fld>
            <a:endParaRPr lang="en-GB" dirty="0"/>
          </a:p>
        </p:txBody>
      </p:sp>
    </p:spTree>
  </p:cSld>
  <p:clrMapOvr>
    <a:masterClrMapping/>
  </p:clrMapOvr>
  <p:transition>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E42485FA-5096-4F3E-A465-426F81BA103A}"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0E5D37F5-B2FE-4C6B-8C9D-EAC572353CC0}"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7E646B00-C561-4F27-82A5-98D52CD592D6}"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ACFF696B-034C-4E9A-A518-310C39022B2A}"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539AA9BA-31A4-4B48-966F-5CCB12B051BF}"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BE915245-1507-4067-8811-F481B62D14E9}"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9987D681-C3C8-435B-8E44-2F863F9F0BBC}"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9C65B1C-E160-4249-A9FC-525901AE86E7}" type="slidenum">
              <a:rPr lang="en-GB">
                <a:solidFill>
                  <a:srgbClr val="000000"/>
                </a:solidFill>
              </a:rPr>
              <a:pPr>
                <a:defRPr/>
              </a:pPr>
              <a:t>‹#›</a:t>
            </a:fld>
            <a:endParaRPr lang="en-GB" dirty="0">
              <a:solidFill>
                <a:srgbClr val="000000"/>
              </a:solidFill>
            </a:endParaRPr>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539AA9BA-31A4-4B48-966F-5CCB12B051BF}" type="slidenum">
              <a:rPr lang="en-GB"/>
              <a:pPr>
                <a:defRPr/>
              </a:pPr>
              <a:t>‹#›</a:t>
            </a:fld>
            <a:endParaRPr lang="en-GB" dirty="0"/>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BE915245-1507-4067-8811-F481B62D14E9}" type="slidenum">
              <a:rPr lang="en-GB"/>
              <a:pPr>
                <a:defRPr/>
              </a:pPr>
              <a:t>‹#›</a:t>
            </a:fld>
            <a:endParaRPr lang="en-GB" dirty="0"/>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692275" y="1600200"/>
            <a:ext cx="69945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Picture 4" descr="PP Vertical.jpg"/>
          <p:cNvPicPr>
            <a:picLocks noChangeAspect="1"/>
          </p:cNvPicPr>
          <p:nvPr userDrawn="1"/>
        </p:nvPicPr>
        <p:blipFill>
          <a:blip r:embed="rId13" cstate="print"/>
          <a:srcRect/>
          <a:stretch>
            <a:fillRect/>
          </a:stretch>
        </p:blipFill>
        <p:spPr bwMode="auto">
          <a:xfrm>
            <a:off x="0" y="0"/>
            <a:ext cx="1601788"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65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8DE6274-326C-45C7-A17D-14C2D4DFE733}" type="datetimeFigureOut">
              <a:rPr lang="en-GB"/>
              <a:pPr>
                <a:defRPr/>
              </a:pPr>
              <a:t>08/10/2015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A62D32-9CEE-44E6-B63C-3848FEFCFA4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95"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zoom/>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68313" y="17002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AEAABD4F-824C-465F-BC27-AD5229BEE76F}" type="datetime1">
              <a:rPr lang="en-US">
                <a:solidFill>
                  <a:srgbClr val="000000"/>
                </a:solidFill>
              </a:rPr>
              <a:pPr>
                <a:defRPr/>
              </a:pPr>
              <a:t>10/8/2015</a:t>
            </a:fld>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B46E1D9-ECB4-4C31-B845-F39B333E549C}" type="slidenum">
              <a:rPr lang="en-GB">
                <a:solidFill>
                  <a:srgbClr val="000000"/>
                </a:solidFill>
              </a:rPr>
              <a:pPr>
                <a:defRPr/>
              </a:pPr>
              <a:t>‹#›</a:t>
            </a:fld>
            <a:endParaRPr lang="en-GB" dirty="0">
              <a:solidFill>
                <a:srgbClr val="000000"/>
              </a:solidFill>
            </a:endParaRPr>
          </a:p>
        </p:txBody>
      </p:sp>
      <p:sp>
        <p:nvSpPr>
          <p:cNvPr id="1031" name="Line 7"/>
          <p:cNvSpPr>
            <a:spLocks noChangeShapeType="1"/>
          </p:cNvSpPr>
          <p:nvPr userDrawn="1"/>
        </p:nvSpPr>
        <p:spPr bwMode="auto">
          <a:xfrm>
            <a:off x="0" y="5589588"/>
            <a:ext cx="9144000" cy="0"/>
          </a:xfrm>
          <a:prstGeom prst="line">
            <a:avLst/>
          </a:prstGeom>
          <a:noFill/>
          <a:ln w="101600">
            <a:solidFill>
              <a:srgbClr val="FF00FF"/>
            </a:solidFill>
            <a:round/>
            <a:headEnd/>
            <a:tailEnd/>
          </a:ln>
          <a:effectLst/>
        </p:spPr>
        <p:txBody>
          <a:bodyPr/>
          <a:lstStyle/>
          <a:p>
            <a:pPr>
              <a:defRPr/>
            </a:pPr>
            <a:endParaRPr lang="en-GB" dirty="0">
              <a:solidFill>
                <a:srgbClr val="000000"/>
              </a:solidFill>
            </a:endParaRPr>
          </a:p>
        </p:txBody>
      </p:sp>
      <p:pic>
        <p:nvPicPr>
          <p:cNvPr id="1032" name="Picture 9" descr="DeptE Irish UScot hr"/>
          <p:cNvPicPr>
            <a:picLocks noChangeAspect="1" noChangeArrowheads="1"/>
          </p:cNvPicPr>
          <p:nvPr userDrawn="1"/>
        </p:nvPicPr>
        <p:blipFill>
          <a:blip r:embed="rId13" cstate="print"/>
          <a:srcRect/>
          <a:stretch>
            <a:fillRect/>
          </a:stretch>
        </p:blipFill>
        <p:spPr bwMode="auto">
          <a:xfrm>
            <a:off x="7092950" y="5734050"/>
            <a:ext cx="1582738" cy="935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68313" y="17002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AEAABD4F-824C-465F-BC27-AD5229BEE76F}" type="datetime1">
              <a:rPr lang="en-US">
                <a:solidFill>
                  <a:srgbClr val="000000"/>
                </a:solidFill>
              </a:rPr>
              <a:pPr>
                <a:defRPr/>
              </a:pPr>
              <a:t>10/8/2015</a:t>
            </a:fld>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B46E1D9-ECB4-4C31-B845-F39B333E549C}" type="slidenum">
              <a:rPr lang="en-GB">
                <a:solidFill>
                  <a:srgbClr val="000000"/>
                </a:solidFill>
              </a:rPr>
              <a:pPr>
                <a:defRPr/>
              </a:pPr>
              <a:t>‹#›</a:t>
            </a:fld>
            <a:endParaRPr lang="en-GB" dirty="0">
              <a:solidFill>
                <a:srgbClr val="000000"/>
              </a:solidFill>
            </a:endParaRPr>
          </a:p>
        </p:txBody>
      </p:sp>
      <p:sp>
        <p:nvSpPr>
          <p:cNvPr id="1031" name="Line 7"/>
          <p:cNvSpPr>
            <a:spLocks noChangeShapeType="1"/>
          </p:cNvSpPr>
          <p:nvPr userDrawn="1"/>
        </p:nvSpPr>
        <p:spPr bwMode="auto">
          <a:xfrm>
            <a:off x="0" y="5589588"/>
            <a:ext cx="9144000" cy="0"/>
          </a:xfrm>
          <a:prstGeom prst="line">
            <a:avLst/>
          </a:prstGeom>
          <a:noFill/>
          <a:ln w="101600">
            <a:solidFill>
              <a:srgbClr val="FF00FF"/>
            </a:solidFill>
            <a:round/>
            <a:headEnd/>
            <a:tailEnd/>
          </a:ln>
          <a:effectLst/>
        </p:spPr>
        <p:txBody>
          <a:bodyPr/>
          <a:lstStyle/>
          <a:p>
            <a:pPr>
              <a:defRPr/>
            </a:pPr>
            <a:endParaRPr lang="en-GB" dirty="0">
              <a:solidFill>
                <a:srgbClr val="000000"/>
              </a:solidFill>
            </a:endParaRPr>
          </a:p>
        </p:txBody>
      </p:sp>
      <p:pic>
        <p:nvPicPr>
          <p:cNvPr id="1032" name="Picture 9" descr="DeptE Irish UScot hr"/>
          <p:cNvPicPr>
            <a:picLocks noChangeAspect="1" noChangeArrowheads="1"/>
          </p:cNvPicPr>
          <p:nvPr userDrawn="1"/>
        </p:nvPicPr>
        <p:blipFill>
          <a:blip r:embed="rId13" cstate="print"/>
          <a:srcRect/>
          <a:stretch>
            <a:fillRect/>
          </a:stretch>
        </p:blipFill>
        <p:spPr bwMode="auto">
          <a:xfrm>
            <a:off x="7092950" y="5734050"/>
            <a:ext cx="1582738" cy="935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692275" y="1600200"/>
            <a:ext cx="69945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Picture 4" descr="PP Vertical.jpg"/>
          <p:cNvPicPr>
            <a:picLocks noChangeAspect="1"/>
          </p:cNvPicPr>
          <p:nvPr userDrawn="1"/>
        </p:nvPicPr>
        <p:blipFill>
          <a:blip r:embed="rId13" cstate="print"/>
          <a:srcRect/>
          <a:stretch>
            <a:fillRect/>
          </a:stretch>
        </p:blipFill>
        <p:spPr bwMode="auto">
          <a:xfrm>
            <a:off x="0" y="0"/>
            <a:ext cx="1601788"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692275" y="1600200"/>
            <a:ext cx="69945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Picture 4" descr="PP Vertical.jpg"/>
          <p:cNvPicPr>
            <a:picLocks noChangeAspect="1"/>
          </p:cNvPicPr>
          <p:nvPr userDrawn="1"/>
        </p:nvPicPr>
        <p:blipFill>
          <a:blip r:embed="rId13" cstate="print"/>
          <a:srcRect/>
          <a:stretch>
            <a:fillRect/>
          </a:stretch>
        </p:blipFill>
        <p:spPr bwMode="auto">
          <a:xfrm>
            <a:off x="0" y="0"/>
            <a:ext cx="1601788"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692275" y="1600200"/>
            <a:ext cx="69945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Picture 4" descr="PP Vertical.jpg"/>
          <p:cNvPicPr>
            <a:picLocks noChangeAspect="1"/>
          </p:cNvPicPr>
          <p:nvPr userDrawn="1"/>
        </p:nvPicPr>
        <p:blipFill>
          <a:blip r:embed="rId13" cstate="print"/>
          <a:srcRect/>
          <a:stretch>
            <a:fillRect/>
          </a:stretch>
        </p:blipFill>
        <p:spPr bwMode="auto">
          <a:xfrm>
            <a:off x="0" y="0"/>
            <a:ext cx="1601788"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tini.gov.uk/"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7.xml"/><Relationship Id="rId1" Type="http://schemas.openxmlformats.org/officeDocument/2006/relationships/slideLayout" Target="../slideLayouts/slideLayout57.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58.xml"/><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3" Type="http://schemas.openxmlformats.org/officeDocument/2006/relationships/hyperlink" Target="http://www.etini.gov.uk/" TargetMode="External"/><Relationship Id="rId2" Type="http://schemas.openxmlformats.org/officeDocument/2006/relationships/notesSlide" Target="../notesSlides/notesSlide61.xml"/><Relationship Id="rId1" Type="http://schemas.openxmlformats.org/officeDocument/2006/relationships/slideLayout" Target="../slideLayouts/slideLayout5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a:defRPr/>
            </a:pPr>
            <a:r>
              <a:rPr lang="en-US" sz="2800" b="1" dirty="0" smtClean="0"/>
              <a:t>Education and Training Inspectorate</a:t>
            </a:r>
            <a:br>
              <a:rPr lang="en-US" sz="2800" b="1" dirty="0" smtClean="0"/>
            </a:br>
            <a:r>
              <a:rPr lang="en-US" sz="2000" b="1" dirty="0" smtClean="0"/>
              <a:t/>
            </a:r>
            <a:br>
              <a:rPr lang="en-US" sz="2000" b="1" dirty="0" smtClean="0"/>
            </a:br>
            <a:r>
              <a:rPr lang="en-GB" sz="2400" b="1" cap="all" dirty="0" smtClean="0"/>
              <a:t>Inspection and improvement </a:t>
            </a:r>
            <a:br>
              <a:rPr lang="en-GB" sz="2400" b="1" cap="all" dirty="0" smtClean="0"/>
            </a:br>
            <a:r>
              <a:rPr lang="en-GB" sz="2400" b="1" cap="all" dirty="0" smtClean="0"/>
              <a:t> A Partnership</a:t>
            </a:r>
            <a:endParaRPr lang="en-US" sz="2400" b="1" dirty="0" smtClean="0"/>
          </a:p>
        </p:txBody>
      </p:sp>
      <p:sp>
        <p:nvSpPr>
          <p:cNvPr id="3" name="Subtitle 2"/>
          <p:cNvSpPr>
            <a:spLocks noGrp="1"/>
          </p:cNvSpPr>
          <p:nvPr>
            <p:ph type="subTitle" idx="1"/>
          </p:nvPr>
        </p:nvSpPr>
        <p:spPr/>
        <p:txBody>
          <a:bodyPr rtlCol="0">
            <a:normAutofit/>
          </a:bodyPr>
          <a:lstStyle/>
          <a:p>
            <a:pPr>
              <a:defRPr/>
            </a:pPr>
            <a:r>
              <a:rPr lang="en-GB" sz="2400" b="1" cap="all" dirty="0" smtClean="0">
                <a:solidFill>
                  <a:schemeClr val="tx1"/>
                </a:solidFill>
              </a:rPr>
              <a:t>14 September 2015 </a:t>
            </a:r>
          </a:p>
          <a:p>
            <a:pPr eaLnBrk="1" fontAlgn="auto" hangingPunct="1">
              <a:spcAft>
                <a:spcPts val="0"/>
              </a:spcAft>
              <a:buFont typeface="Arial" pitchFamily="34" charset="0"/>
              <a:buNone/>
              <a:defRPr/>
            </a:pPr>
            <a:endParaRPr lang="en-GB" dirty="0" smtClean="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51720" y="0"/>
            <a:ext cx="6552728" cy="661119"/>
          </a:xfrm>
        </p:spPr>
        <p:txBody>
          <a:bodyPr anchor="t"/>
          <a:lstStyle/>
          <a:p>
            <a:r>
              <a:rPr lang="en-GB" sz="2800" b="1" dirty="0" smtClean="0"/>
              <a:t/>
            </a:r>
            <a:br>
              <a:rPr lang="en-GB" sz="2800" b="1" dirty="0" smtClean="0"/>
            </a:br>
            <a:r>
              <a:rPr lang="en-GB" sz="2800" b="1" dirty="0" smtClean="0"/>
              <a:t>ETI’s strategic objectives 2013-16 </a:t>
            </a:r>
          </a:p>
        </p:txBody>
      </p:sp>
      <p:sp>
        <p:nvSpPr>
          <p:cNvPr id="8195" name="Rectangle 3"/>
          <p:cNvSpPr>
            <a:spLocks noGrp="1" noChangeArrowheads="1"/>
          </p:cNvSpPr>
          <p:nvPr>
            <p:ph type="body" idx="1"/>
          </p:nvPr>
        </p:nvSpPr>
        <p:spPr>
          <a:xfrm>
            <a:off x="1763688" y="1124744"/>
            <a:ext cx="7162800" cy="5544616"/>
          </a:xfrm>
        </p:spPr>
        <p:txBody>
          <a:bodyPr/>
          <a:lstStyle/>
          <a:p>
            <a:pPr marL="457200" indent="-457200">
              <a:buFont typeface="+mj-lt"/>
              <a:buAutoNum type="arabicPeriod"/>
            </a:pPr>
            <a:r>
              <a:rPr lang="en-GB" sz="2000" dirty="0" smtClean="0"/>
              <a:t>Promoting improvement through inspection.</a:t>
            </a:r>
          </a:p>
          <a:p>
            <a:pPr marL="457200" indent="-457200">
              <a:buFont typeface="+mj-lt"/>
              <a:buAutoNum type="arabicPeriod"/>
            </a:pPr>
            <a:endParaRPr lang="en-GB" sz="1600" dirty="0" smtClean="0"/>
          </a:p>
          <a:p>
            <a:pPr marL="457200" indent="-457200">
              <a:buFont typeface="+mj-lt"/>
              <a:buAutoNum type="arabicPeriod"/>
            </a:pPr>
            <a:r>
              <a:rPr lang="en-GB" sz="2000" dirty="0" smtClean="0"/>
              <a:t>Disseminating good practice and building capacity across all education and training. </a:t>
            </a:r>
          </a:p>
          <a:p>
            <a:pPr marL="457200" indent="-457200">
              <a:buFont typeface="+mj-lt"/>
              <a:buAutoNum type="arabicPeriod"/>
            </a:pPr>
            <a:endParaRPr lang="en-GB" sz="1600" dirty="0" smtClean="0"/>
          </a:p>
          <a:p>
            <a:pPr marL="457200" indent="-457200">
              <a:buFont typeface="+mj-lt"/>
              <a:buAutoNum type="arabicPeriod"/>
            </a:pPr>
            <a:r>
              <a:rPr lang="en-GB" sz="2000" dirty="0" smtClean="0"/>
              <a:t>Providing sound, evidence-based advice to inform policy.</a:t>
            </a:r>
          </a:p>
          <a:p>
            <a:pPr marL="457200" indent="-457200">
              <a:buFont typeface="+mj-lt"/>
              <a:buAutoNum type="arabicPeriod"/>
            </a:pPr>
            <a:endParaRPr lang="en-GB" sz="1600" dirty="0" smtClean="0"/>
          </a:p>
          <a:p>
            <a:pPr marL="457200" indent="-457200">
              <a:buFont typeface="+mj-lt"/>
              <a:buAutoNum type="arabicPeriod"/>
            </a:pPr>
            <a:r>
              <a:rPr lang="en-GB" sz="2000" dirty="0" smtClean="0">
                <a:solidFill>
                  <a:srgbClr val="FF0000"/>
                </a:solidFill>
              </a:rPr>
              <a:t>Engaging effectively with learners, parents, the organisations we inspect and stakeholders.</a:t>
            </a:r>
          </a:p>
          <a:p>
            <a:pPr marL="457200" indent="-457200">
              <a:buFont typeface="+mj-lt"/>
              <a:buAutoNum type="arabicPeriod"/>
            </a:pPr>
            <a:endParaRPr lang="en-GB" sz="1600" dirty="0" smtClean="0">
              <a:solidFill>
                <a:srgbClr val="FF0000"/>
              </a:solidFill>
            </a:endParaRPr>
          </a:p>
          <a:p>
            <a:pPr marL="457200" indent="-457200">
              <a:buFont typeface="+mj-lt"/>
              <a:buAutoNum type="arabicPeriod"/>
            </a:pPr>
            <a:r>
              <a:rPr lang="en-GB" sz="2000" dirty="0" smtClean="0">
                <a:solidFill>
                  <a:srgbClr val="FF0000"/>
                </a:solidFill>
              </a:rPr>
              <a:t>Reviewing continuously inspection practice to be open and transparent, </a:t>
            </a:r>
            <a:r>
              <a:rPr lang="en-GB" sz="2000" dirty="0" smtClean="0"/>
              <a:t>proportionate to risk and ensure value for money</a:t>
            </a:r>
            <a:r>
              <a:rPr lang="en-GB" sz="2000" dirty="0" smtClean="0">
                <a:solidFill>
                  <a:srgbClr val="7030A0"/>
                </a:solidFill>
              </a:rPr>
              <a:t>.</a:t>
            </a:r>
            <a:r>
              <a:rPr lang="en-GB" sz="2000" dirty="0" smtClean="0"/>
              <a:t> </a:t>
            </a:r>
          </a:p>
          <a:p>
            <a:pPr marL="457200" indent="-457200">
              <a:buFont typeface="+mj-lt"/>
              <a:buAutoNum type="arabicPeriod"/>
            </a:pPr>
            <a:endParaRPr lang="en-GB" sz="1600" dirty="0" smtClean="0">
              <a:solidFill>
                <a:srgbClr val="7030A0"/>
              </a:solidFill>
            </a:endParaRPr>
          </a:p>
          <a:p>
            <a:pPr marL="457200" indent="-457200">
              <a:buClr>
                <a:srgbClr val="FF0000"/>
              </a:buClr>
              <a:buFont typeface="+mj-lt"/>
              <a:buAutoNum type="arabicPeriod"/>
            </a:pPr>
            <a:r>
              <a:rPr lang="en-GB" sz="2000" dirty="0" smtClean="0"/>
              <a:t>Developing further a motivated, highly-valued workforce </a:t>
            </a:r>
            <a:r>
              <a:rPr lang="en-GB" sz="2000" dirty="0" smtClean="0">
                <a:solidFill>
                  <a:srgbClr val="FF0000"/>
                </a:solidFill>
              </a:rPr>
              <a:t>responsive to changes in education and training</a:t>
            </a:r>
            <a:r>
              <a:rPr lang="en-GB" sz="2000" b="1" dirty="0" smtClean="0">
                <a:solidFill>
                  <a:srgbClr val="FF0000"/>
                </a:solidFill>
              </a:rPr>
              <a:t>.</a:t>
            </a:r>
            <a:endParaRPr lang="en-GB" sz="2000" dirty="0" smtClean="0">
              <a:solidFill>
                <a:srgbClr val="FF0000"/>
              </a:solidFill>
            </a:endParaRPr>
          </a:p>
          <a:p>
            <a:pPr>
              <a:buFontTx/>
              <a:buNone/>
            </a:pPr>
            <a:endParaRPr lang="en-GB" dirty="0" smtClean="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Revisions to inspection - implemented</a:t>
            </a:r>
            <a:endParaRPr lang="en-GB" sz="2800" b="1" dirty="0"/>
          </a:p>
        </p:txBody>
      </p:sp>
      <p:sp>
        <p:nvSpPr>
          <p:cNvPr id="3" name="Content Placeholder 2"/>
          <p:cNvSpPr>
            <a:spLocks noGrp="1"/>
          </p:cNvSpPr>
          <p:nvPr>
            <p:ph idx="1"/>
          </p:nvPr>
        </p:nvSpPr>
        <p:spPr/>
        <p:txBody>
          <a:bodyPr/>
          <a:lstStyle/>
          <a:p>
            <a:r>
              <a:rPr lang="en-GB" sz="2400" dirty="0" smtClean="0"/>
              <a:t>reduced notice period for most of our inspections - 2 weeks </a:t>
            </a:r>
          </a:p>
          <a:p>
            <a:r>
              <a:rPr lang="en-GB" sz="2400" dirty="0" smtClean="0"/>
              <a:t>inspection findings are reported on Friday on one week inspections</a:t>
            </a:r>
          </a:p>
          <a:p>
            <a:r>
              <a:rPr lang="en-GB" sz="2400" dirty="0" smtClean="0"/>
              <a:t>prompt (short) feedback after lessons</a:t>
            </a:r>
          </a:p>
          <a:p>
            <a:r>
              <a:rPr lang="en-GB" sz="2400" dirty="0" smtClean="0"/>
              <a:t>online parent and staff questionnaires</a:t>
            </a:r>
          </a:p>
          <a:p>
            <a:r>
              <a:rPr lang="en-GB" sz="2400" dirty="0" smtClean="0"/>
              <a:t>revised report structure September 2013</a:t>
            </a:r>
          </a:p>
          <a:p>
            <a:r>
              <a:rPr lang="en-GB" sz="2400" dirty="0" smtClean="0"/>
              <a:t>revised post-primary model September 2013</a:t>
            </a:r>
          </a:p>
          <a:p>
            <a:r>
              <a:rPr lang="en-GB" sz="2400" dirty="0" smtClean="0"/>
              <a:t>piloted streamlined 2 day primary model 2014/15</a:t>
            </a:r>
          </a:p>
          <a:p>
            <a:r>
              <a:rPr lang="en-GB" sz="2400" dirty="0" smtClean="0"/>
              <a:t>whole-college inspection model for FE 2012</a:t>
            </a:r>
          </a:p>
          <a:p>
            <a:endParaRPr lang="en-GB" sz="2400" dirty="0" smtClean="0"/>
          </a:p>
          <a:p>
            <a:endParaRPr lang="en-GB" dirty="0" smtClean="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19250" y="124510"/>
            <a:ext cx="7273230" cy="993775"/>
          </a:xfrm>
        </p:spPr>
        <p:txBody>
          <a:bodyPr anchor="t"/>
          <a:lstStyle/>
          <a:p>
            <a:r>
              <a:rPr lang="en-GB" sz="2800" b="1" dirty="0" smtClean="0"/>
              <a:t/>
            </a:r>
            <a:br>
              <a:rPr lang="en-GB" sz="2800" b="1" dirty="0" smtClean="0"/>
            </a:br>
            <a:r>
              <a:rPr lang="en-GB" sz="2800" b="1" dirty="0" smtClean="0"/>
              <a:t>Revisions to inspection – current </a:t>
            </a:r>
          </a:p>
        </p:txBody>
      </p:sp>
      <p:sp>
        <p:nvSpPr>
          <p:cNvPr id="8195" name="Rectangle 3"/>
          <p:cNvSpPr>
            <a:spLocks noGrp="1" noChangeArrowheads="1"/>
          </p:cNvSpPr>
          <p:nvPr>
            <p:ph type="body" idx="1"/>
          </p:nvPr>
        </p:nvSpPr>
        <p:spPr>
          <a:xfrm>
            <a:off x="1763713" y="1275139"/>
            <a:ext cx="7162800" cy="5216525"/>
          </a:xfrm>
        </p:spPr>
        <p:txBody>
          <a:bodyPr/>
          <a:lstStyle/>
          <a:p>
            <a:r>
              <a:rPr lang="en-GB" sz="2400" dirty="0" smtClean="0"/>
              <a:t>Revised performance levels and conclusions for overall effectiveness.</a:t>
            </a:r>
          </a:p>
          <a:p>
            <a:endParaRPr lang="en-GB" sz="2400" dirty="0" smtClean="0"/>
          </a:p>
          <a:p>
            <a:r>
              <a:rPr lang="en-GB" sz="2400" dirty="0" smtClean="0"/>
              <a:t> Role of the Representative. </a:t>
            </a:r>
          </a:p>
          <a:p>
            <a:endParaRPr lang="en-GB" sz="2400" dirty="0" smtClean="0"/>
          </a:p>
          <a:p>
            <a:r>
              <a:rPr lang="en-GB" sz="2400" dirty="0" smtClean="0"/>
              <a:t>Joint lesson observations.</a:t>
            </a:r>
          </a:p>
          <a:p>
            <a:endParaRPr lang="en-GB" sz="2400" dirty="0" smtClean="0"/>
          </a:p>
          <a:p>
            <a:r>
              <a:rPr lang="en-GB" sz="2400" dirty="0" smtClean="0"/>
              <a:t>Inspection handbook. </a:t>
            </a:r>
          </a:p>
          <a:p>
            <a:endParaRPr lang="en-GB" sz="2400" dirty="0" smtClean="0"/>
          </a:p>
          <a:p>
            <a:r>
              <a:rPr lang="en-GB" sz="2400" dirty="0" smtClean="0"/>
              <a:t>Sustaining improvement inspections. </a:t>
            </a:r>
          </a:p>
          <a:p>
            <a:endParaRPr lang="en-GB" sz="2400" dirty="0" smtClean="0"/>
          </a:p>
          <a:p>
            <a:r>
              <a:rPr lang="en-GB" sz="2400" dirty="0" smtClean="0"/>
              <a:t>Pre-inspection day for RI on 2+ day inspections.</a:t>
            </a:r>
          </a:p>
          <a:p>
            <a:pPr>
              <a:buFontTx/>
              <a:buNone/>
            </a:pPr>
            <a:endParaRPr lang="en-GB" dirty="0" smtClean="0"/>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44624"/>
            <a:ext cx="6994525" cy="1143000"/>
          </a:xfrm>
        </p:spPr>
        <p:txBody>
          <a:bodyPr/>
          <a:lstStyle/>
          <a:p>
            <a:r>
              <a:rPr lang="en-GB" sz="2800" b="1" dirty="0" smtClean="0"/>
              <a:t>NISRA - post inspection survey 2014-15   </a:t>
            </a:r>
            <a:endParaRPr lang="en-GB" sz="2800" b="1" dirty="0"/>
          </a:p>
        </p:txBody>
      </p:sp>
      <p:sp>
        <p:nvSpPr>
          <p:cNvPr id="3" name="Content Placeholder 2"/>
          <p:cNvSpPr>
            <a:spLocks noGrp="1"/>
          </p:cNvSpPr>
          <p:nvPr>
            <p:ph idx="1"/>
          </p:nvPr>
        </p:nvSpPr>
        <p:spPr>
          <a:xfrm>
            <a:off x="1692275" y="1268760"/>
            <a:ext cx="6994525" cy="5328592"/>
          </a:xfrm>
        </p:spPr>
        <p:txBody>
          <a:bodyPr/>
          <a:lstStyle/>
          <a:p>
            <a:r>
              <a:rPr lang="en-GB" sz="2400" dirty="0" smtClean="0"/>
              <a:t>Gathering information did </a:t>
            </a:r>
            <a:r>
              <a:rPr lang="en-GB" sz="2400" b="1" u="sng" dirty="0" smtClean="0"/>
              <a:t>not</a:t>
            </a:r>
            <a:r>
              <a:rPr lang="en-GB" sz="2400" dirty="0" smtClean="0"/>
              <a:t> place undue burden </a:t>
            </a:r>
            <a:r>
              <a:rPr lang="en-GB" sz="2400" dirty="0" smtClean="0">
                <a:solidFill>
                  <a:srgbClr val="FF0000"/>
                </a:solidFill>
              </a:rPr>
              <a:t>(85% agreed).</a:t>
            </a:r>
          </a:p>
          <a:p>
            <a:endParaRPr lang="en-GB" sz="1600" dirty="0" smtClean="0">
              <a:solidFill>
                <a:srgbClr val="FF0000"/>
              </a:solidFill>
            </a:endParaRPr>
          </a:p>
          <a:p>
            <a:pPr>
              <a:buNone/>
            </a:pPr>
            <a:r>
              <a:rPr lang="en-GB" sz="2400" dirty="0" smtClean="0"/>
              <a:t>Opportunity to:</a:t>
            </a:r>
          </a:p>
          <a:p>
            <a:pPr>
              <a:buFont typeface="Arial" pitchFamily="34" charset="0"/>
              <a:buChar char="-"/>
            </a:pPr>
            <a:r>
              <a:rPr lang="en-GB" sz="2400" dirty="0" smtClean="0"/>
              <a:t>Brief inspection team on context </a:t>
            </a:r>
            <a:r>
              <a:rPr lang="en-GB" sz="2400" dirty="0" smtClean="0">
                <a:solidFill>
                  <a:srgbClr val="FF0000"/>
                </a:solidFill>
              </a:rPr>
              <a:t>(90% agreed).</a:t>
            </a:r>
          </a:p>
          <a:p>
            <a:pPr>
              <a:buFont typeface="Arial" pitchFamily="34" charset="0"/>
              <a:buChar char="-"/>
            </a:pPr>
            <a:r>
              <a:rPr lang="en-GB" sz="2400" dirty="0" smtClean="0"/>
              <a:t>Provide inspectors with appropriate range of information </a:t>
            </a:r>
            <a:r>
              <a:rPr lang="en-GB" sz="2400" dirty="0" smtClean="0">
                <a:solidFill>
                  <a:srgbClr val="FF0000"/>
                </a:solidFill>
              </a:rPr>
              <a:t>(87%).</a:t>
            </a:r>
          </a:p>
          <a:p>
            <a:r>
              <a:rPr lang="en-GB" sz="2400" dirty="0" smtClean="0"/>
              <a:t>Final report back, team communicate clearly </a:t>
            </a:r>
            <a:r>
              <a:rPr lang="en-GB" sz="2400" dirty="0" smtClean="0">
                <a:solidFill>
                  <a:srgbClr val="FF0000"/>
                </a:solidFill>
              </a:rPr>
              <a:t>(96% agreed).</a:t>
            </a:r>
          </a:p>
          <a:p>
            <a:r>
              <a:rPr lang="en-GB" sz="2400" dirty="0" smtClean="0"/>
              <a:t>Inspection process helped the organisation plan for and promote improvement </a:t>
            </a:r>
            <a:r>
              <a:rPr lang="en-GB" sz="2400" dirty="0" smtClean="0">
                <a:solidFill>
                  <a:srgbClr val="FF0000"/>
                </a:solidFill>
              </a:rPr>
              <a:t>(81% agreed).</a:t>
            </a:r>
          </a:p>
          <a:p>
            <a:r>
              <a:rPr lang="en-GB" sz="2400" dirty="0" smtClean="0">
                <a:solidFill>
                  <a:srgbClr val="FF0000"/>
                </a:solidFill>
              </a:rPr>
              <a:t>Customer Service Excellence – ETI exceed the standard.</a:t>
            </a:r>
          </a:p>
          <a:p>
            <a:endParaRPr lang="en-GB" sz="2400" dirty="0" smtClean="0">
              <a:solidFill>
                <a:srgbClr val="FF0000"/>
              </a:solidFill>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Promoting improvement in the interest of all learners</a:t>
            </a:r>
            <a:endParaRPr lang="en-GB" sz="2800" b="1" dirty="0"/>
          </a:p>
        </p:txBody>
      </p:sp>
      <p:sp>
        <p:nvSpPr>
          <p:cNvPr id="3" name="Content Placeholder 2"/>
          <p:cNvSpPr>
            <a:spLocks noGrp="1"/>
          </p:cNvSpPr>
          <p:nvPr>
            <p:ph idx="1"/>
          </p:nvPr>
        </p:nvSpPr>
        <p:spPr>
          <a:xfrm>
            <a:off x="1619672" y="1628800"/>
            <a:ext cx="6994525" cy="4525963"/>
          </a:xfrm>
        </p:spPr>
        <p:txBody>
          <a:bodyPr/>
          <a:lstStyle/>
          <a:p>
            <a:pPr>
              <a:buNone/>
            </a:pPr>
            <a:r>
              <a:rPr lang="en-GB" sz="2400" dirty="0" smtClean="0"/>
              <a:t>ETI aims for the inspection process to:</a:t>
            </a:r>
          </a:p>
          <a:p>
            <a:r>
              <a:rPr lang="en-GB" sz="2400" dirty="0" smtClean="0"/>
              <a:t>be challenging but also positive and constructive</a:t>
            </a:r>
          </a:p>
          <a:p>
            <a:r>
              <a:rPr lang="en-GB" sz="2400" dirty="0" smtClean="0"/>
              <a:t>be highly credible and fully understood</a:t>
            </a:r>
          </a:p>
          <a:p>
            <a:r>
              <a:rPr lang="en-GB" sz="2400" dirty="0" smtClean="0"/>
              <a:t>be flexible and responsive to a changing landscape </a:t>
            </a:r>
          </a:p>
          <a:p>
            <a:r>
              <a:rPr lang="en-GB" sz="2400" dirty="0" smtClean="0"/>
              <a:t>demonstrate partnership working and collaborative responsibility </a:t>
            </a:r>
          </a:p>
          <a:p>
            <a:r>
              <a:rPr lang="en-GB" sz="2400" dirty="0" smtClean="0"/>
              <a:t>have a positive impact on improvement beyond the inspection itself. </a:t>
            </a:r>
          </a:p>
          <a:p>
            <a:pPr>
              <a:buNone/>
            </a:pPr>
            <a:endParaRPr lang="en-GB" sz="2400" dirty="0" smtClean="0"/>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Inspection and self-evaluation </a:t>
            </a:r>
            <a:endParaRPr lang="en-GB" sz="3200" b="1" dirty="0"/>
          </a:p>
        </p:txBody>
      </p:sp>
      <p:sp>
        <p:nvSpPr>
          <p:cNvPr id="3" name="Content Placeholder 2"/>
          <p:cNvSpPr>
            <a:spLocks noGrp="1"/>
          </p:cNvSpPr>
          <p:nvPr>
            <p:ph idx="1"/>
          </p:nvPr>
        </p:nvSpPr>
        <p:spPr/>
        <p:txBody>
          <a:bodyPr/>
          <a:lstStyle/>
          <a:p>
            <a:pPr algn="ctr">
              <a:buNone/>
            </a:pPr>
            <a:endParaRPr lang="en-GB" dirty="0" smtClean="0"/>
          </a:p>
          <a:p>
            <a:pPr algn="ctr">
              <a:buNone/>
            </a:pPr>
            <a:endParaRPr lang="en-GB" dirty="0" smtClean="0"/>
          </a:p>
          <a:p>
            <a:pPr algn="ctr">
              <a:buNone/>
            </a:pPr>
            <a:r>
              <a:rPr lang="en-GB" b="1" dirty="0" smtClean="0"/>
              <a:t>Paul McAlister</a:t>
            </a:r>
          </a:p>
          <a:p>
            <a:pPr algn="ctr">
              <a:buNone/>
            </a:pPr>
            <a:endParaRPr lang="en-GB" b="1" dirty="0" smtClean="0"/>
          </a:p>
          <a:p>
            <a:pPr algn="ctr">
              <a:buNone/>
            </a:pPr>
            <a:r>
              <a:rPr lang="en-GB" b="1" dirty="0" smtClean="0"/>
              <a:t>Assistant Chief Inspector </a:t>
            </a:r>
            <a:endParaRPr lang="en-GB" b="1" dirty="0"/>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0"/>
            <a:ext cx="6994525" cy="1124744"/>
          </a:xfrm>
        </p:spPr>
        <p:txBody>
          <a:bodyPr/>
          <a:lstStyle/>
          <a:p>
            <a:r>
              <a:rPr lang="en-GB" sz="2400" b="1" dirty="0" smtClean="0"/>
              <a:t>Improving Quality: Raising Standards (IQ:RS)</a:t>
            </a:r>
            <a:br>
              <a:rPr lang="en-GB" sz="2400" b="1" dirty="0" smtClean="0"/>
            </a:br>
            <a:r>
              <a:rPr lang="en-GB" sz="2400" b="1" dirty="0" smtClean="0"/>
              <a:t>Together Towards Improvement (TTI) </a:t>
            </a:r>
            <a:endParaRPr lang="en-GB" sz="2400" b="1" dirty="0"/>
          </a:p>
        </p:txBody>
      </p:sp>
      <p:sp>
        <p:nvSpPr>
          <p:cNvPr id="3" name="Content Placeholder 2"/>
          <p:cNvSpPr>
            <a:spLocks noGrp="1"/>
          </p:cNvSpPr>
          <p:nvPr>
            <p:ph idx="1"/>
          </p:nvPr>
        </p:nvSpPr>
        <p:spPr>
          <a:xfrm>
            <a:off x="1692275" y="1268760"/>
            <a:ext cx="6994525" cy="5256584"/>
          </a:xfrm>
        </p:spPr>
        <p:txBody>
          <a:bodyPr/>
          <a:lstStyle/>
          <a:p>
            <a:pPr>
              <a:buNone/>
            </a:pPr>
            <a:r>
              <a:rPr lang="en-GB" dirty="0" smtClean="0"/>
              <a:t>   </a:t>
            </a:r>
            <a:r>
              <a:rPr lang="en-GB" sz="2000" dirty="0" smtClean="0"/>
              <a:t>The ETI inspection team evaluates using either IQ:RS or the TTI quality indicators which were each written for </a:t>
            </a:r>
          </a:p>
          <a:p>
            <a:pPr>
              <a:buNone/>
            </a:pPr>
            <a:r>
              <a:rPr lang="en-GB" sz="2000" dirty="0" smtClean="0"/>
              <a:t>     self-evaluation in different contexts.</a:t>
            </a:r>
          </a:p>
          <a:p>
            <a:pPr>
              <a:buNone/>
            </a:pPr>
            <a:endParaRPr lang="en-GB" sz="2000" dirty="0" smtClean="0"/>
          </a:p>
          <a:p>
            <a:pPr marL="457200" indent="-457200">
              <a:buFont typeface="+mj-lt"/>
              <a:buAutoNum type="arabicPeriod"/>
            </a:pPr>
            <a:r>
              <a:rPr lang="en-GB" sz="2000" dirty="0" smtClean="0"/>
              <a:t>How effective are leadership and management in raising achievement and supporting learners?</a:t>
            </a:r>
          </a:p>
          <a:p>
            <a:pPr marL="457200" indent="-457200">
              <a:buFont typeface="+mj-lt"/>
              <a:buAutoNum type="arabicPeriod"/>
            </a:pPr>
            <a:r>
              <a:rPr lang="en-GB" sz="2000" dirty="0" smtClean="0"/>
              <a:t>How effective are planning, teaching, learning and assessment in raising achievement and supporting learners?</a:t>
            </a:r>
          </a:p>
          <a:p>
            <a:pPr marL="457200" indent="-457200">
              <a:buFont typeface="+mj-lt"/>
              <a:buAutoNum type="arabicPeriod"/>
            </a:pPr>
            <a:r>
              <a:rPr lang="en-GB" sz="2000" dirty="0" smtClean="0"/>
              <a:t>How well do the learning experiences, programmes and activities meet the needs of the learners and the wider community?</a:t>
            </a:r>
          </a:p>
          <a:p>
            <a:pPr marL="457200" indent="-457200">
              <a:buFont typeface="+mj-lt"/>
              <a:buAutoNum type="arabicPeriod"/>
            </a:pPr>
            <a:r>
              <a:rPr lang="en-GB" sz="2000" dirty="0" smtClean="0"/>
              <a:t>How well are learners cared for, guided and supported?</a:t>
            </a:r>
          </a:p>
          <a:p>
            <a:pPr marL="457200" indent="-457200">
              <a:buFont typeface="+mj-lt"/>
              <a:buAutoNum type="arabicPeriod"/>
            </a:pPr>
            <a:r>
              <a:rPr lang="en-GB" sz="2000" dirty="0" smtClean="0"/>
              <a:t>How well do learners develop and achieve?</a:t>
            </a:r>
          </a:p>
          <a:p>
            <a:pPr>
              <a:buNone/>
            </a:pPr>
            <a:endParaRPr lang="en-GB" dirty="0" smtClean="0"/>
          </a:p>
          <a:p>
            <a:pPr>
              <a:buNone/>
            </a:pPr>
            <a:endParaRPr lang="en-GB" dirty="0" smtClean="0"/>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274638"/>
            <a:ext cx="6994525" cy="922114"/>
          </a:xfrm>
        </p:spPr>
        <p:txBody>
          <a:bodyPr/>
          <a:lstStyle/>
          <a:p>
            <a:r>
              <a:rPr lang="en-GB" sz="3600" b="1" dirty="0" smtClean="0"/>
              <a:t>Inspection and self-evaluation</a:t>
            </a:r>
            <a:endParaRPr lang="en-GB" sz="3600" b="1" dirty="0"/>
          </a:p>
        </p:txBody>
      </p:sp>
      <p:sp>
        <p:nvSpPr>
          <p:cNvPr id="3" name="Content Placeholder 2"/>
          <p:cNvSpPr>
            <a:spLocks noGrp="1"/>
          </p:cNvSpPr>
          <p:nvPr>
            <p:ph idx="1"/>
          </p:nvPr>
        </p:nvSpPr>
        <p:spPr/>
        <p:txBody>
          <a:bodyPr/>
          <a:lstStyle/>
          <a:p>
            <a:r>
              <a:rPr lang="en-GB" dirty="0" smtClean="0"/>
              <a:t>Vertical and horizontal accountability.</a:t>
            </a:r>
          </a:p>
          <a:p>
            <a:r>
              <a:rPr lang="en-GB" dirty="0" smtClean="0"/>
              <a:t>On-going and sharply focused.</a:t>
            </a:r>
          </a:p>
          <a:p>
            <a:r>
              <a:rPr lang="en-GB" dirty="0" smtClean="0"/>
              <a:t>Clear and agreed view.</a:t>
            </a:r>
          </a:p>
          <a:p>
            <a:r>
              <a:rPr lang="en-GB" dirty="0" smtClean="0"/>
              <a:t>Informs and influences.</a:t>
            </a:r>
          </a:p>
          <a:p>
            <a:r>
              <a:rPr lang="en-GB" dirty="0" smtClean="0"/>
              <a:t>Involves critical evaluation and reflection.</a:t>
            </a: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Performance levels and overall effectiveness outcome</a:t>
            </a:r>
            <a:endParaRPr lang="en-GB" sz="3200" b="1" dirty="0"/>
          </a:p>
        </p:txBody>
      </p:sp>
      <p:sp>
        <p:nvSpPr>
          <p:cNvPr id="3" name="Content Placeholder 2"/>
          <p:cNvSpPr>
            <a:spLocks noGrp="1"/>
          </p:cNvSpPr>
          <p:nvPr>
            <p:ph idx="1"/>
          </p:nvPr>
        </p:nvSpPr>
        <p:spPr/>
        <p:txBody>
          <a:bodyPr/>
          <a:lstStyle/>
          <a:p>
            <a:pPr algn="ctr">
              <a:buNone/>
            </a:pPr>
            <a:endParaRPr lang="en-GB" dirty="0" smtClean="0"/>
          </a:p>
          <a:p>
            <a:pPr algn="ctr">
              <a:buNone/>
            </a:pPr>
            <a:endParaRPr lang="en-GB" dirty="0" smtClean="0"/>
          </a:p>
          <a:p>
            <a:pPr algn="ctr">
              <a:buNone/>
            </a:pPr>
            <a:r>
              <a:rPr lang="en-GB" b="1" dirty="0" smtClean="0"/>
              <a:t>John Baird</a:t>
            </a:r>
          </a:p>
          <a:p>
            <a:pPr algn="ctr">
              <a:buNone/>
            </a:pPr>
            <a:endParaRPr lang="en-GB" b="1" dirty="0" smtClean="0"/>
          </a:p>
          <a:p>
            <a:pPr algn="ctr">
              <a:buNone/>
            </a:pPr>
            <a:r>
              <a:rPr lang="en-GB" b="1" dirty="0" smtClean="0"/>
              <a:t>Assistant Chief Inspector </a:t>
            </a:r>
            <a:endParaRPr lang="en-GB" b="1" dirty="0"/>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92275" y="1340768"/>
          <a:ext cx="7343776" cy="5124539"/>
        </p:xfrm>
        <a:graphic>
          <a:graphicData uri="http://schemas.openxmlformats.org/drawingml/2006/table">
            <a:tbl>
              <a:tblPr firstRow="1" bandRow="1">
                <a:tableStyleId>{284E427A-3D55-4303-BF80-6455036E1DE7}</a:tableStyleId>
              </a:tblPr>
              <a:tblGrid>
                <a:gridCol w="3671888"/>
                <a:gridCol w="3671888"/>
              </a:tblGrid>
              <a:tr h="755625">
                <a:tc>
                  <a:txBody>
                    <a:bodyPr/>
                    <a:lstStyle/>
                    <a:p>
                      <a:pPr algn="ctr"/>
                      <a:r>
                        <a:rPr lang="en-GB" dirty="0" smtClean="0"/>
                        <a:t>Previous descriptor</a:t>
                      </a:r>
                      <a:endParaRPr lang="en-GB" dirty="0"/>
                    </a:p>
                  </a:txBody>
                  <a:tcPr/>
                </a:tc>
                <a:tc>
                  <a:txBody>
                    <a:bodyPr/>
                    <a:lstStyle/>
                    <a:p>
                      <a:pPr algn="ctr"/>
                      <a:r>
                        <a:rPr lang="en-GB" dirty="0" smtClean="0"/>
                        <a:t>New descriptor</a:t>
                      </a:r>
                      <a:r>
                        <a:rPr lang="en-GB" baseline="0" dirty="0" smtClean="0"/>
                        <a:t> from Sept 2015</a:t>
                      </a:r>
                      <a:endParaRPr lang="en-GB" dirty="0"/>
                    </a:p>
                  </a:txBody>
                  <a:tcPr/>
                </a:tc>
              </a:tr>
              <a:tr h="617060">
                <a:tc>
                  <a:txBody>
                    <a:bodyPr/>
                    <a:lstStyle/>
                    <a:p>
                      <a:pPr algn="ctr"/>
                      <a:r>
                        <a:rPr lang="en-GB" sz="2000" b="1" dirty="0" smtClean="0"/>
                        <a:t>Outstanding</a:t>
                      </a:r>
                      <a:endParaRPr lang="en-GB" sz="2000" b="1" dirty="0"/>
                    </a:p>
                  </a:txBody>
                  <a:tcPr/>
                </a:tc>
                <a:tc>
                  <a:txBody>
                    <a:bodyPr/>
                    <a:lstStyle/>
                    <a:p>
                      <a:pPr algn="ctr"/>
                      <a:r>
                        <a:rPr lang="en-GB" sz="2000" b="1" dirty="0" smtClean="0"/>
                        <a:t>Outstanding</a:t>
                      </a:r>
                      <a:endParaRPr lang="en-GB" sz="2000" b="1" dirty="0"/>
                    </a:p>
                  </a:txBody>
                  <a:tcPr/>
                </a:tc>
              </a:tr>
              <a:tr h="617060">
                <a:tc>
                  <a:txBody>
                    <a:bodyPr/>
                    <a:lstStyle/>
                    <a:p>
                      <a:pPr algn="ctr"/>
                      <a:r>
                        <a:rPr lang="en-GB" sz="2000" b="1" dirty="0" smtClean="0"/>
                        <a:t>Very Good</a:t>
                      </a:r>
                      <a:endParaRPr lang="en-GB" sz="2000" b="1" dirty="0"/>
                    </a:p>
                  </a:txBody>
                  <a:tcPr/>
                </a:tc>
                <a:tc>
                  <a:txBody>
                    <a:bodyPr/>
                    <a:lstStyle/>
                    <a:p>
                      <a:pPr algn="ctr"/>
                      <a:r>
                        <a:rPr lang="en-GB" sz="2000" b="1" dirty="0" smtClean="0"/>
                        <a:t>Very Good</a:t>
                      </a:r>
                      <a:endParaRPr lang="en-GB" sz="2000" b="1" dirty="0"/>
                    </a:p>
                  </a:txBody>
                  <a:tcPr/>
                </a:tc>
              </a:tr>
              <a:tr h="617060">
                <a:tc>
                  <a:txBody>
                    <a:bodyPr/>
                    <a:lstStyle/>
                    <a:p>
                      <a:pPr algn="ctr"/>
                      <a:r>
                        <a:rPr lang="en-GB" sz="2000" b="1" dirty="0" smtClean="0"/>
                        <a:t>Good</a:t>
                      </a:r>
                      <a:endParaRPr lang="en-GB" sz="2000" b="1" dirty="0"/>
                    </a:p>
                  </a:txBody>
                  <a:tcPr/>
                </a:tc>
                <a:tc>
                  <a:txBody>
                    <a:bodyPr/>
                    <a:lstStyle/>
                    <a:p>
                      <a:pPr algn="ctr"/>
                      <a:r>
                        <a:rPr lang="en-GB" sz="2000" b="1" dirty="0" smtClean="0"/>
                        <a:t>Good</a:t>
                      </a:r>
                      <a:endParaRPr lang="en-GB" sz="2000" b="1" dirty="0"/>
                    </a:p>
                  </a:txBody>
                  <a:tcPr/>
                </a:tc>
              </a:tr>
              <a:tr h="908347">
                <a:tc>
                  <a:txBody>
                    <a:bodyPr/>
                    <a:lstStyle/>
                    <a:p>
                      <a:pPr algn="ctr"/>
                      <a:r>
                        <a:rPr lang="en-GB" sz="2000" b="1" dirty="0" smtClean="0"/>
                        <a:t>Satisfactory</a:t>
                      </a:r>
                      <a:endParaRPr lang="en-GB" sz="2000" b="1" dirty="0"/>
                    </a:p>
                  </a:txBody>
                  <a:tcPr/>
                </a:tc>
                <a:tc>
                  <a:txBody>
                    <a:bodyPr/>
                    <a:lstStyle/>
                    <a:p>
                      <a:pPr algn="ctr"/>
                      <a:r>
                        <a:rPr lang="en-GB" sz="2000" b="1" dirty="0" smtClean="0"/>
                        <a:t>Important</a:t>
                      </a:r>
                      <a:r>
                        <a:rPr lang="en-GB" sz="2000" b="1" baseline="0" dirty="0" smtClean="0"/>
                        <a:t> area(s) for improvement</a:t>
                      </a:r>
                      <a:endParaRPr lang="en-GB" sz="2000" b="1" dirty="0"/>
                    </a:p>
                  </a:txBody>
                  <a:tcPr/>
                </a:tc>
              </a:tr>
              <a:tr h="908347">
                <a:tc>
                  <a:txBody>
                    <a:bodyPr/>
                    <a:lstStyle/>
                    <a:p>
                      <a:pPr algn="ctr"/>
                      <a:r>
                        <a:rPr lang="en-GB" sz="2000" b="1" dirty="0" smtClean="0"/>
                        <a:t>Inadequate</a:t>
                      </a:r>
                    </a:p>
                  </a:txBody>
                  <a:tcPr/>
                </a:tc>
                <a:tc>
                  <a:txBody>
                    <a:bodyPr/>
                    <a:lstStyle/>
                    <a:p>
                      <a:pPr algn="ctr"/>
                      <a:r>
                        <a:rPr lang="en-GB" sz="2000" b="1" dirty="0" smtClean="0"/>
                        <a:t>Requires significant improvement</a:t>
                      </a:r>
                      <a:endParaRPr lang="en-GB" sz="2000" b="1" dirty="0"/>
                    </a:p>
                  </a:txBody>
                  <a:tcPr/>
                </a:tc>
              </a:tr>
              <a:tr h="617060">
                <a:tc>
                  <a:txBody>
                    <a:bodyPr/>
                    <a:lstStyle/>
                    <a:p>
                      <a:pPr algn="ctr"/>
                      <a:r>
                        <a:rPr lang="en-GB" sz="2000" b="1" dirty="0" smtClean="0"/>
                        <a:t>Unsatisfactory</a:t>
                      </a:r>
                    </a:p>
                  </a:txBody>
                  <a:tcPr/>
                </a:tc>
                <a:tc>
                  <a:txBody>
                    <a:bodyPr/>
                    <a:lstStyle/>
                    <a:p>
                      <a:pPr algn="ctr"/>
                      <a:r>
                        <a:rPr lang="en-GB" sz="2000" b="1" dirty="0" smtClean="0"/>
                        <a:t>Requires urgent improvement</a:t>
                      </a:r>
                      <a:endParaRPr lang="en-GB" sz="2000" b="1" dirty="0"/>
                    </a:p>
                  </a:txBody>
                  <a:tcPr/>
                </a:tc>
              </a:tr>
            </a:tbl>
          </a:graphicData>
        </a:graphic>
      </p:graphicFrame>
      <p:sp>
        <p:nvSpPr>
          <p:cNvPr id="5" name="Title 1"/>
          <p:cNvSpPr txBox="1">
            <a:spLocks/>
          </p:cNvSpPr>
          <p:nvPr/>
        </p:nvSpPr>
        <p:spPr bwMode="auto">
          <a:xfrm>
            <a:off x="1844675" y="260648"/>
            <a:ext cx="7344221"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tx2"/>
                </a:solidFill>
                <a:effectLst/>
                <a:uLnTx/>
                <a:uFillTx/>
                <a:latin typeface="+mj-lt"/>
                <a:ea typeface="+mj-ea"/>
                <a:cs typeface="+mj-cs"/>
              </a:rPr>
              <a:t>Changes to performance</a:t>
            </a:r>
            <a:r>
              <a:rPr kumimoji="0" lang="en-GB" sz="2800" b="1" i="0" u="none" strike="noStrike" kern="0" cap="none" spc="0" normalizeH="0" noProof="0" dirty="0" smtClean="0">
                <a:ln>
                  <a:noFill/>
                </a:ln>
                <a:solidFill>
                  <a:schemeClr val="tx2"/>
                </a:solidFill>
                <a:effectLst/>
                <a:uLnTx/>
                <a:uFillTx/>
                <a:latin typeface="+mj-lt"/>
                <a:ea typeface="+mj-ea"/>
                <a:cs typeface="+mj-cs"/>
              </a:rPr>
              <a:t> </a:t>
            </a:r>
            <a:r>
              <a:rPr kumimoji="0" lang="en-GB" sz="2800" b="1" i="0" u="none" strike="noStrike" kern="0" cap="none" spc="0" normalizeH="0" baseline="0" noProof="0" dirty="0" smtClean="0">
                <a:ln>
                  <a:noFill/>
                </a:ln>
                <a:solidFill>
                  <a:schemeClr val="tx2"/>
                </a:solidFill>
                <a:effectLst/>
                <a:uLnTx/>
                <a:uFillTx/>
                <a:latin typeface="+mj-lt"/>
                <a:ea typeface="+mj-ea"/>
                <a:cs typeface="+mj-cs"/>
              </a:rPr>
              <a:t>level descriptors from September 2015</a:t>
            </a:r>
            <a:endParaRPr kumimoji="0" lang="en-GB" sz="28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2051720" y="404664"/>
            <a:ext cx="6550025" cy="864096"/>
          </a:xfrm>
        </p:spPr>
        <p:txBody>
          <a:bodyPr/>
          <a:lstStyle/>
          <a:p>
            <a:r>
              <a:rPr lang="en-GB" sz="3200" b="1" dirty="0" smtClean="0"/>
              <a:t/>
            </a:r>
            <a:br>
              <a:rPr lang="en-GB" sz="3200" b="1" dirty="0" smtClean="0"/>
            </a:br>
            <a:r>
              <a:rPr lang="en-GB" sz="3200" b="1" dirty="0" smtClean="0"/>
              <a:t/>
            </a:r>
            <a:br>
              <a:rPr lang="en-GB" sz="3200" b="1" dirty="0" smtClean="0"/>
            </a:br>
            <a:r>
              <a:rPr lang="en-GB" sz="3200" b="1" dirty="0" smtClean="0"/>
              <a:t>Purpose of today</a:t>
            </a:r>
            <a:r>
              <a:rPr lang="en-GB" sz="2400" dirty="0" smtClean="0"/>
              <a:t/>
            </a:r>
            <a:br>
              <a:rPr lang="en-GB" sz="2400" dirty="0" smtClean="0"/>
            </a:br>
            <a:r>
              <a:rPr lang="en-GB" sz="2400" b="1" dirty="0" smtClean="0"/>
              <a:t/>
            </a:r>
            <a:br>
              <a:rPr lang="en-GB" sz="2400" b="1" dirty="0" smtClean="0"/>
            </a:br>
            <a:endParaRPr lang="en-US" sz="2400" dirty="0" smtClean="0">
              <a:latin typeface="Calibri" pitchFamily="34" charset="0"/>
              <a:cs typeface="Calibri" pitchFamily="34" charset="0"/>
            </a:endParaRPr>
          </a:p>
        </p:txBody>
      </p:sp>
      <p:sp>
        <p:nvSpPr>
          <p:cNvPr id="16387" name="Subtitle 2"/>
          <p:cNvSpPr>
            <a:spLocks noGrp="1"/>
          </p:cNvSpPr>
          <p:nvPr>
            <p:ph type="subTitle" idx="1"/>
          </p:nvPr>
        </p:nvSpPr>
        <p:spPr>
          <a:xfrm>
            <a:off x="2123728" y="1412776"/>
            <a:ext cx="6624736" cy="4824536"/>
          </a:xfrm>
        </p:spPr>
        <p:txBody>
          <a:bodyPr/>
          <a:lstStyle/>
          <a:p>
            <a:pPr algn="l"/>
            <a:r>
              <a:rPr lang="en-GB" sz="2400" dirty="0" smtClean="0"/>
              <a:t>To: </a:t>
            </a:r>
          </a:p>
          <a:p>
            <a:pPr lvl="1" indent="-457200" algn="l">
              <a:buFont typeface="Arial" pitchFamily="34" charset="0"/>
              <a:buChar char="•"/>
            </a:pPr>
            <a:r>
              <a:rPr lang="en-GB" sz="2400" dirty="0" smtClean="0"/>
              <a:t>Demonstrate even greater transparency in  how ETI inspects</a:t>
            </a:r>
          </a:p>
          <a:p>
            <a:pPr lvl="1" indent="-457200" algn="l">
              <a:buFont typeface="Arial" pitchFamily="34" charset="0"/>
              <a:buChar char="•"/>
            </a:pPr>
            <a:r>
              <a:rPr lang="en-GB" sz="2400" dirty="0" smtClean="0"/>
              <a:t>promote greater engagement and collaborative working</a:t>
            </a:r>
          </a:p>
          <a:p>
            <a:pPr lvl="1" indent="-457200" algn="l">
              <a:buFont typeface="Arial" pitchFamily="34" charset="0"/>
              <a:buChar char="•"/>
            </a:pPr>
            <a:r>
              <a:rPr lang="en-GB" sz="2400" dirty="0" smtClean="0"/>
              <a:t>update you on recent developments in inspection</a:t>
            </a:r>
          </a:p>
          <a:p>
            <a:pPr lvl="1" indent="-457200" algn="l">
              <a:buFont typeface="Arial" pitchFamily="34" charset="0"/>
              <a:buChar char="•"/>
            </a:pPr>
            <a:r>
              <a:rPr lang="en-GB" sz="2400" dirty="0" smtClean="0"/>
              <a:t>demonstrate the link between inspection and self-evaluation</a:t>
            </a:r>
          </a:p>
          <a:p>
            <a:pPr lvl="1" indent="-457200" algn="l">
              <a:buFont typeface="Arial" pitchFamily="34" charset="0"/>
              <a:buChar char="•"/>
            </a:pPr>
            <a:r>
              <a:rPr lang="en-GB" sz="2400" dirty="0" smtClean="0"/>
              <a:t>outline the inspection processes for your phase. </a:t>
            </a:r>
          </a:p>
          <a:p>
            <a:pPr lvl="0" algn="l"/>
            <a:endParaRPr lang="en-GB" sz="2400" dirty="0" smtClean="0"/>
          </a:p>
          <a:p>
            <a:pPr lvl="0" algn="l">
              <a:buFont typeface="Arial" pitchFamily="34" charset="0"/>
              <a:buChar char="•"/>
            </a:pPr>
            <a:endParaRPr lang="en-US" sz="2400" dirty="0" smtClean="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5531222"/>
            <a:ext cx="7344221" cy="850106"/>
          </a:xfrm>
        </p:spPr>
        <p:txBody>
          <a:bodyPr/>
          <a:lstStyle/>
          <a:p>
            <a:r>
              <a:rPr lang="en-GB" sz="2800" dirty="0" smtClean="0"/>
              <a:t/>
            </a:r>
            <a:br>
              <a:rPr lang="en-GB" sz="2800" dirty="0" smtClean="0"/>
            </a:br>
            <a:endParaRPr lang="en-GB" sz="2800" dirty="0"/>
          </a:p>
        </p:txBody>
      </p:sp>
      <p:sp>
        <p:nvSpPr>
          <p:cNvPr id="5" name="Title 1"/>
          <p:cNvSpPr txBox="1">
            <a:spLocks/>
          </p:cNvSpPr>
          <p:nvPr/>
        </p:nvSpPr>
        <p:spPr bwMode="auto">
          <a:xfrm>
            <a:off x="1844675" y="260648"/>
            <a:ext cx="7344221"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tx2"/>
                </a:solidFill>
                <a:effectLst/>
                <a:uLnTx/>
                <a:uFillTx/>
                <a:latin typeface="+mj-lt"/>
                <a:ea typeface="+mj-ea"/>
                <a:cs typeface="+mj-cs"/>
              </a:rPr>
              <a:t>Changes to performance</a:t>
            </a:r>
            <a:r>
              <a:rPr kumimoji="0" lang="en-GB" sz="2800" b="1" i="0" u="none" strike="noStrike" kern="0" cap="none" spc="0" normalizeH="0" noProof="0" dirty="0" smtClean="0">
                <a:ln>
                  <a:noFill/>
                </a:ln>
                <a:solidFill>
                  <a:schemeClr val="tx2"/>
                </a:solidFill>
                <a:effectLst/>
                <a:uLnTx/>
                <a:uFillTx/>
                <a:latin typeface="+mj-lt"/>
                <a:ea typeface="+mj-ea"/>
                <a:cs typeface="+mj-cs"/>
              </a:rPr>
              <a:t> </a:t>
            </a:r>
            <a:r>
              <a:rPr kumimoji="0" lang="en-GB" sz="2800" b="1" i="0" u="none" strike="noStrike" kern="0" cap="none" spc="0" normalizeH="0" baseline="0" noProof="0" dirty="0" smtClean="0">
                <a:ln>
                  <a:noFill/>
                </a:ln>
                <a:solidFill>
                  <a:schemeClr val="tx2"/>
                </a:solidFill>
                <a:effectLst/>
                <a:uLnTx/>
                <a:uFillTx/>
                <a:latin typeface="+mj-lt"/>
                <a:ea typeface="+mj-ea"/>
                <a:cs typeface="+mj-cs"/>
              </a:rPr>
              <a:t>level descriptors from September 2015</a:t>
            </a:r>
            <a:endParaRPr kumimoji="0" lang="en-GB" sz="2800" b="1" i="0" u="none" strike="noStrike" kern="0" cap="none" spc="0" normalizeH="0" baseline="0" noProof="0" dirty="0">
              <a:ln>
                <a:noFill/>
              </a:ln>
              <a:solidFill>
                <a:schemeClr val="tx2"/>
              </a:solidFill>
              <a:effectLst/>
              <a:uLnTx/>
              <a:uFillTx/>
              <a:latin typeface="+mj-lt"/>
              <a:ea typeface="+mj-ea"/>
              <a:cs typeface="+mj-cs"/>
            </a:endParaRPr>
          </a:p>
        </p:txBody>
      </p:sp>
      <p:sp>
        <p:nvSpPr>
          <p:cNvPr id="6" name="Content Placeholder 5"/>
          <p:cNvSpPr>
            <a:spLocks noGrp="1"/>
          </p:cNvSpPr>
          <p:nvPr>
            <p:ph idx="1"/>
          </p:nvPr>
        </p:nvSpPr>
        <p:spPr>
          <a:xfrm>
            <a:off x="1619672" y="1340768"/>
            <a:ext cx="6994525" cy="5040560"/>
          </a:xfrm>
        </p:spPr>
        <p:txBody>
          <a:bodyPr/>
          <a:lstStyle/>
          <a:p>
            <a:pPr>
              <a:buNone/>
            </a:pPr>
            <a:r>
              <a:rPr lang="en-GB" i="1" dirty="0" smtClean="0"/>
              <a:t>	</a:t>
            </a:r>
            <a:r>
              <a:rPr lang="en-GB" sz="2800" dirty="0" smtClean="0"/>
              <a:t>One of the six </a:t>
            </a:r>
            <a:r>
              <a:rPr lang="en-GB" sz="2800" dirty="0" smtClean="0">
                <a:solidFill>
                  <a:schemeClr val="tx2"/>
                </a:solidFill>
              </a:rPr>
              <a:t>performance level descriptors </a:t>
            </a:r>
            <a:r>
              <a:rPr lang="en-GB" sz="2800" dirty="0" smtClean="0"/>
              <a:t>will be applied to each of: </a:t>
            </a:r>
          </a:p>
          <a:p>
            <a:pPr>
              <a:buNone/>
            </a:pPr>
            <a:endParaRPr lang="en-GB" sz="1600" dirty="0" smtClean="0"/>
          </a:p>
          <a:p>
            <a:r>
              <a:rPr lang="en-GB" sz="2800" i="1" dirty="0" smtClean="0"/>
              <a:t>Achievement and Standards </a:t>
            </a:r>
          </a:p>
          <a:p>
            <a:endParaRPr lang="en-GB" sz="1600" i="1" dirty="0" smtClean="0"/>
          </a:p>
          <a:p>
            <a:r>
              <a:rPr lang="en-GB" sz="2800" i="1" dirty="0" smtClean="0"/>
              <a:t>Quality of Provision</a:t>
            </a:r>
          </a:p>
          <a:p>
            <a:endParaRPr lang="en-GB" sz="1600" i="1" dirty="0" smtClean="0"/>
          </a:p>
          <a:p>
            <a:r>
              <a:rPr lang="en-GB" sz="2800" i="1" dirty="0" smtClean="0"/>
              <a:t>Leadership and Management</a:t>
            </a:r>
          </a:p>
          <a:p>
            <a:endParaRPr lang="en-GB" sz="1400" dirty="0" smtClean="0"/>
          </a:p>
          <a:p>
            <a:pPr>
              <a:buNone/>
            </a:pPr>
            <a:r>
              <a:rPr lang="en-GB" sz="2800" dirty="0" smtClean="0"/>
              <a:t>	creating a profile which will lead to one of </a:t>
            </a:r>
            <a:r>
              <a:rPr lang="en-GB" sz="2800" b="1" dirty="0" smtClean="0"/>
              <a:t>four inspection outcomes for overall effectiveness.</a:t>
            </a:r>
            <a:endParaRPr lang="en-GB" sz="2800" b="1" dirty="0"/>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12168" y="477068"/>
            <a:ext cx="7812360" cy="863700"/>
          </a:xfrm>
        </p:spPr>
        <p:txBody>
          <a:bodyPr/>
          <a:lstStyle/>
          <a:p>
            <a:pPr eaLnBrk="1" hangingPunct="1"/>
            <a:r>
              <a:rPr lang="en-GB" sz="2400" b="1" dirty="0" smtClean="0"/>
              <a:t>Six performance levels </a:t>
            </a:r>
            <a:br>
              <a:rPr lang="en-GB" sz="2400" b="1" dirty="0" smtClean="0"/>
            </a:br>
            <a:r>
              <a:rPr lang="en-GB" sz="2400" b="1" dirty="0" smtClean="0"/>
              <a:t>across the three key indicators </a:t>
            </a:r>
            <a:br>
              <a:rPr lang="en-GB" sz="2400" b="1" dirty="0" smtClean="0"/>
            </a:br>
            <a:r>
              <a:rPr lang="en-GB" sz="2400" b="1" dirty="0" smtClean="0"/>
              <a:t>leads to one of four inspection outcomes </a:t>
            </a:r>
            <a:br>
              <a:rPr lang="en-GB" sz="2400" b="1" dirty="0" smtClean="0"/>
            </a:br>
            <a:r>
              <a:rPr lang="en-GB" sz="2400" b="1" dirty="0" smtClean="0"/>
              <a:t>for overall effectiveness</a:t>
            </a:r>
          </a:p>
        </p:txBody>
      </p:sp>
      <p:graphicFrame>
        <p:nvGraphicFramePr>
          <p:cNvPr id="4" name="Table 3"/>
          <p:cNvGraphicFramePr>
            <a:graphicFrameLocks noGrp="1"/>
          </p:cNvGraphicFramePr>
          <p:nvPr/>
        </p:nvGraphicFramePr>
        <p:xfrm>
          <a:off x="1996757" y="1916832"/>
          <a:ext cx="6535683" cy="4346448"/>
        </p:xfrm>
        <a:graphic>
          <a:graphicData uri="http://schemas.openxmlformats.org/drawingml/2006/table">
            <a:tbl>
              <a:tblPr/>
              <a:tblGrid>
                <a:gridCol w="6535683"/>
              </a:tblGrid>
              <a:tr h="1978325">
                <a:tc>
                  <a:txBody>
                    <a:bodyPr/>
                    <a:lstStyle/>
                    <a:p>
                      <a:pPr>
                        <a:lnSpc>
                          <a:spcPct val="115000"/>
                        </a:lnSpc>
                        <a:spcAft>
                          <a:spcPts val="0"/>
                        </a:spcAft>
                      </a:pPr>
                      <a:r>
                        <a:rPr lang="en-GB" sz="2400" b="1" dirty="0" smtClean="0">
                          <a:latin typeface="Calibri"/>
                          <a:ea typeface="Times New Roman"/>
                          <a:cs typeface="Times New Roman"/>
                        </a:rPr>
                        <a:t>The</a:t>
                      </a:r>
                      <a:r>
                        <a:rPr lang="en-GB" sz="2400" b="1" baseline="0" dirty="0" smtClean="0">
                          <a:latin typeface="Calibri"/>
                          <a:ea typeface="Times New Roman"/>
                          <a:cs typeface="Times New Roman"/>
                        </a:rPr>
                        <a:t> </a:t>
                      </a:r>
                      <a:r>
                        <a:rPr lang="en-GB" sz="2400" b="1" baseline="0" dirty="0" smtClean="0">
                          <a:solidFill>
                            <a:schemeClr val="tx1"/>
                          </a:solidFill>
                          <a:latin typeface="Calibri"/>
                          <a:ea typeface="Times New Roman"/>
                          <a:cs typeface="Times New Roman"/>
                        </a:rPr>
                        <a:t>school </a:t>
                      </a:r>
                      <a:r>
                        <a:rPr lang="en-GB" sz="2400" b="1" dirty="0" smtClean="0">
                          <a:latin typeface="Calibri"/>
                          <a:ea typeface="Times New Roman"/>
                          <a:cs typeface="Times New Roman"/>
                        </a:rPr>
                        <a:t>has </a:t>
                      </a:r>
                      <a:r>
                        <a:rPr lang="en-GB" sz="2400" b="1" dirty="0">
                          <a:latin typeface="Calibri"/>
                          <a:ea typeface="Times New Roman"/>
                          <a:cs typeface="Times New Roman"/>
                        </a:rPr>
                        <a:t>a high level of capacity for sustained improvement in the interest of all the learners.  </a:t>
                      </a:r>
                      <a:endParaRPr lang="en-GB" sz="2400" b="1" dirty="0" smtClean="0">
                        <a:latin typeface="Calibri"/>
                        <a:ea typeface="Times New Roman"/>
                        <a:cs typeface="Times New Roman"/>
                      </a:endParaRPr>
                    </a:p>
                    <a:p>
                      <a:pPr>
                        <a:lnSpc>
                          <a:spcPct val="115000"/>
                        </a:lnSpc>
                        <a:spcAft>
                          <a:spcPts val="0"/>
                        </a:spcAft>
                      </a:pPr>
                      <a:r>
                        <a:rPr lang="en-GB" sz="2400" b="1" dirty="0" smtClean="0">
                          <a:latin typeface="Calibri"/>
                          <a:ea typeface="Times New Roman"/>
                          <a:cs typeface="Times New Roman"/>
                        </a:rPr>
                        <a:t>ETI </a:t>
                      </a:r>
                      <a:r>
                        <a:rPr lang="en-GB" sz="2400" b="1" dirty="0">
                          <a:latin typeface="Calibri"/>
                          <a:ea typeface="Times New Roman"/>
                          <a:cs typeface="Times New Roman"/>
                        </a:rPr>
                        <a:t>will monitor how the </a:t>
                      </a:r>
                      <a:r>
                        <a:rPr lang="en-GB" sz="2400" b="1" dirty="0" smtClean="0">
                          <a:solidFill>
                            <a:schemeClr val="tx1"/>
                          </a:solidFill>
                          <a:latin typeface="Calibri"/>
                          <a:ea typeface="Times New Roman"/>
                          <a:cs typeface="Times New Roman"/>
                        </a:rPr>
                        <a:t>school</a:t>
                      </a:r>
                      <a:r>
                        <a:rPr lang="en-GB" sz="2400" b="1" baseline="0" dirty="0" smtClean="0">
                          <a:solidFill>
                            <a:schemeClr val="tx1"/>
                          </a:solidFill>
                          <a:latin typeface="Calibri"/>
                          <a:ea typeface="Times New Roman"/>
                          <a:cs typeface="Times New Roman"/>
                        </a:rPr>
                        <a:t> </a:t>
                      </a:r>
                      <a:r>
                        <a:rPr lang="en-GB" sz="2400" b="1" dirty="0" smtClean="0">
                          <a:latin typeface="Calibri"/>
                          <a:ea typeface="Times New Roman"/>
                          <a:cs typeface="Times New Roman"/>
                        </a:rPr>
                        <a:t>sustains </a:t>
                      </a:r>
                      <a:r>
                        <a:rPr lang="en-GB" sz="2400" b="1" dirty="0">
                          <a:latin typeface="Calibri"/>
                          <a:ea typeface="Times New Roman"/>
                          <a:cs typeface="Times New Roman"/>
                        </a:rPr>
                        <a:t>improvement. </a:t>
                      </a:r>
                      <a:endParaRPr lang="en-GB" sz="2800" b="1" dirty="0">
                        <a:latin typeface="Times New Roman"/>
                        <a:ea typeface="Times New Roman"/>
                        <a:cs typeface="Times New Roman"/>
                      </a:endParaRPr>
                    </a:p>
                  </a:txBody>
                  <a:tcPr marL="68580" marR="68580" marT="0" marB="0">
                    <a:lnL>
                      <a:noFill/>
                    </a:lnL>
                    <a:lnR>
                      <a:noFill/>
                    </a:lnR>
                    <a:lnT>
                      <a:noFill/>
                    </a:lnT>
                    <a:lnB>
                      <a:noFill/>
                    </a:lnB>
                    <a:solidFill>
                      <a:srgbClr val="CCECFF"/>
                    </a:solidFill>
                  </a:tcPr>
                </a:tc>
              </a:tr>
              <a:tr h="2198139">
                <a:tc>
                  <a:txBody>
                    <a:bodyPr/>
                    <a:lstStyle/>
                    <a:p>
                      <a:pPr>
                        <a:lnSpc>
                          <a:spcPct val="115000"/>
                        </a:lnSpc>
                        <a:spcAft>
                          <a:spcPts val="0"/>
                        </a:spcAft>
                      </a:pPr>
                      <a:r>
                        <a:rPr lang="en-GB" sz="2400" b="1" dirty="0">
                          <a:latin typeface="Calibri"/>
                          <a:ea typeface="Times New Roman"/>
                          <a:cs typeface="Times New Roman"/>
                        </a:rPr>
                        <a:t>The </a:t>
                      </a:r>
                      <a:r>
                        <a:rPr lang="en-GB" sz="2400" b="1" dirty="0" smtClean="0">
                          <a:solidFill>
                            <a:schemeClr val="tx1"/>
                          </a:solidFill>
                          <a:latin typeface="Calibri"/>
                          <a:ea typeface="Times New Roman"/>
                          <a:cs typeface="Times New Roman"/>
                        </a:rPr>
                        <a:t>school</a:t>
                      </a:r>
                      <a:r>
                        <a:rPr lang="en-GB" sz="2400" b="1" baseline="0" dirty="0" smtClean="0">
                          <a:solidFill>
                            <a:schemeClr val="tx1"/>
                          </a:solidFill>
                          <a:latin typeface="Calibri"/>
                          <a:ea typeface="Times New Roman"/>
                          <a:cs typeface="Times New Roman"/>
                        </a:rPr>
                        <a:t> </a:t>
                      </a:r>
                      <a:r>
                        <a:rPr lang="en-GB" sz="2400" b="1" dirty="0" smtClean="0">
                          <a:latin typeface="Calibri"/>
                          <a:ea typeface="Times New Roman"/>
                          <a:cs typeface="Times New Roman"/>
                        </a:rPr>
                        <a:t>demonstrates </a:t>
                      </a:r>
                      <a:r>
                        <a:rPr lang="en-GB" sz="2400" b="1" dirty="0">
                          <a:latin typeface="Calibri"/>
                          <a:ea typeface="Times New Roman"/>
                          <a:cs typeface="Times New Roman"/>
                        </a:rPr>
                        <a:t>the capacity to identify and bring about improvement in the interest of all the learners.  </a:t>
                      </a:r>
                      <a:endParaRPr lang="en-GB" sz="2400" b="1" dirty="0" smtClean="0">
                        <a:latin typeface="Calibri"/>
                        <a:ea typeface="Times New Roman"/>
                        <a:cs typeface="Times New Roman"/>
                      </a:endParaRPr>
                    </a:p>
                    <a:p>
                      <a:pPr>
                        <a:lnSpc>
                          <a:spcPct val="115000"/>
                        </a:lnSpc>
                        <a:spcAft>
                          <a:spcPts val="0"/>
                        </a:spcAft>
                      </a:pPr>
                      <a:r>
                        <a:rPr lang="en-GB" sz="2400" b="1" dirty="0" smtClean="0">
                          <a:latin typeface="Calibri"/>
                          <a:ea typeface="Times New Roman"/>
                          <a:cs typeface="Times New Roman"/>
                        </a:rPr>
                        <a:t>ETI </a:t>
                      </a:r>
                      <a:r>
                        <a:rPr lang="en-GB" sz="2400" b="1" dirty="0">
                          <a:latin typeface="Calibri"/>
                          <a:ea typeface="Times New Roman"/>
                          <a:cs typeface="Times New Roman"/>
                        </a:rPr>
                        <a:t>will monitor how the </a:t>
                      </a:r>
                      <a:r>
                        <a:rPr lang="en-GB" sz="2400" b="1" dirty="0" smtClean="0">
                          <a:solidFill>
                            <a:schemeClr val="tx1"/>
                          </a:solidFill>
                          <a:latin typeface="Calibri"/>
                          <a:ea typeface="Times New Roman"/>
                          <a:cs typeface="Times New Roman"/>
                        </a:rPr>
                        <a:t>school </a:t>
                      </a:r>
                      <a:r>
                        <a:rPr lang="en-GB" sz="2400" b="1" dirty="0" smtClean="0">
                          <a:latin typeface="Calibri"/>
                          <a:ea typeface="Times New Roman"/>
                          <a:cs typeface="Times New Roman"/>
                        </a:rPr>
                        <a:t>sustains </a:t>
                      </a:r>
                      <a:r>
                        <a:rPr lang="en-GB" sz="2400" b="1" dirty="0">
                          <a:latin typeface="Calibri"/>
                          <a:ea typeface="Times New Roman"/>
                          <a:cs typeface="Times New Roman"/>
                        </a:rPr>
                        <a:t>improvement.</a:t>
                      </a:r>
                      <a:endParaRPr lang="en-GB" sz="2800" b="1" dirty="0">
                        <a:latin typeface="Times New Roman"/>
                        <a:ea typeface="Times New Roman"/>
                        <a:cs typeface="Times New Roman"/>
                      </a:endParaRPr>
                    </a:p>
                    <a:p>
                      <a:pPr>
                        <a:lnSpc>
                          <a:spcPct val="115000"/>
                        </a:lnSpc>
                        <a:spcAft>
                          <a:spcPts val="0"/>
                        </a:spcAft>
                      </a:pPr>
                      <a:r>
                        <a:rPr lang="en-GB" sz="800" b="1" dirty="0">
                          <a:latin typeface="Calibri"/>
                          <a:ea typeface="Times New Roman"/>
                          <a:cs typeface="Times New Roman"/>
                        </a:rPr>
                        <a:t>       </a:t>
                      </a:r>
                      <a:endParaRPr lang="en-GB" sz="2800" b="1" dirty="0">
                        <a:latin typeface="Times New Roman"/>
                        <a:ea typeface="Times New Roman"/>
                        <a:cs typeface="Times New Roman"/>
                      </a:endParaRPr>
                    </a:p>
                  </a:txBody>
                  <a:tcPr marL="68580" marR="68580" marT="0" marB="0">
                    <a:lnL>
                      <a:noFill/>
                    </a:lnL>
                    <a:lnR>
                      <a:noFill/>
                    </a:lnR>
                    <a:lnT>
                      <a:noFill/>
                    </a:lnT>
                    <a:lnB>
                      <a:noFill/>
                    </a:lnB>
                    <a:solidFill>
                      <a:srgbClr val="99CCFF"/>
                    </a:solidFill>
                  </a:tcPr>
                </a:tc>
              </a:tr>
            </a:tbl>
          </a:graphicData>
        </a:graphic>
      </p:graphicFrame>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12168" y="477068"/>
            <a:ext cx="7812360" cy="863700"/>
          </a:xfrm>
        </p:spPr>
        <p:txBody>
          <a:bodyPr/>
          <a:lstStyle/>
          <a:p>
            <a:pPr eaLnBrk="1" hangingPunct="1"/>
            <a:r>
              <a:rPr lang="en-GB" sz="2400" b="1" dirty="0" smtClean="0"/>
              <a:t>Six performance levels </a:t>
            </a:r>
            <a:br>
              <a:rPr lang="en-GB" sz="2400" b="1" dirty="0" smtClean="0"/>
            </a:br>
            <a:r>
              <a:rPr lang="en-GB" sz="2400" b="1" dirty="0" smtClean="0"/>
              <a:t>across three key indicators </a:t>
            </a:r>
            <a:br>
              <a:rPr lang="en-GB" sz="2400" b="1" dirty="0" smtClean="0"/>
            </a:br>
            <a:r>
              <a:rPr lang="en-GB" sz="2400" b="1" dirty="0" smtClean="0"/>
              <a:t>leads to one of four inspection outcomes </a:t>
            </a:r>
            <a:br>
              <a:rPr lang="en-GB" sz="2400" b="1" dirty="0" smtClean="0"/>
            </a:br>
            <a:r>
              <a:rPr lang="en-GB" sz="2400" b="1" dirty="0" smtClean="0"/>
              <a:t>for overall effectiveness</a:t>
            </a:r>
          </a:p>
        </p:txBody>
      </p:sp>
      <p:graphicFrame>
        <p:nvGraphicFramePr>
          <p:cNvPr id="4" name="Table 3"/>
          <p:cNvGraphicFramePr>
            <a:graphicFrameLocks noGrp="1"/>
          </p:cNvGraphicFramePr>
          <p:nvPr/>
        </p:nvGraphicFramePr>
        <p:xfrm>
          <a:off x="1996757" y="1916832"/>
          <a:ext cx="6535683" cy="4176464"/>
        </p:xfrm>
        <a:graphic>
          <a:graphicData uri="http://schemas.openxmlformats.org/drawingml/2006/table">
            <a:tbl>
              <a:tblPr/>
              <a:tblGrid>
                <a:gridCol w="6535683"/>
              </a:tblGrid>
              <a:tr h="1978325">
                <a:tc>
                  <a:txBody>
                    <a:bodyPr/>
                    <a:lstStyle/>
                    <a:p>
                      <a:r>
                        <a:rPr lang="en-GB" sz="2000" b="1" kern="1200" dirty="0" smtClean="0">
                          <a:solidFill>
                            <a:schemeClr val="tx1"/>
                          </a:solidFill>
                          <a:latin typeface="+mn-lt"/>
                          <a:ea typeface="+mn-ea"/>
                          <a:cs typeface="+mn-cs"/>
                        </a:rPr>
                        <a:t>The organisation has a high level of capacity for sustained improvement in the interest of all the learners.  The ETI will monitor the organisation’s progress in addressing any area(s) for improvement through its annual scrutiny inspection.</a:t>
                      </a:r>
                    </a:p>
                    <a:p>
                      <a:pPr>
                        <a:lnSpc>
                          <a:spcPct val="115000"/>
                        </a:lnSpc>
                        <a:spcAft>
                          <a:spcPts val="0"/>
                        </a:spcAft>
                      </a:pPr>
                      <a:endParaRPr lang="en-GB" sz="2800" b="1" dirty="0">
                        <a:solidFill>
                          <a:srgbClr val="92D050"/>
                        </a:solidFill>
                        <a:latin typeface="Times New Roman"/>
                        <a:ea typeface="Times New Roman"/>
                        <a:cs typeface="Times New Roman"/>
                      </a:endParaRPr>
                    </a:p>
                  </a:txBody>
                  <a:tcPr marL="68580" marR="68580" marT="0" marB="0">
                    <a:lnL>
                      <a:noFill/>
                    </a:lnL>
                    <a:lnR>
                      <a:noFill/>
                    </a:lnR>
                    <a:lnT>
                      <a:noFill/>
                    </a:lnT>
                    <a:lnB>
                      <a:noFill/>
                    </a:lnB>
                    <a:solidFill>
                      <a:srgbClr val="92D050"/>
                    </a:solidFill>
                  </a:tcPr>
                </a:tc>
              </a:tr>
              <a:tr h="2198139">
                <a:tc>
                  <a:txBody>
                    <a:bodyPr/>
                    <a:lstStyle/>
                    <a:p>
                      <a:pPr>
                        <a:lnSpc>
                          <a:spcPct val="115000"/>
                        </a:lnSpc>
                        <a:spcAft>
                          <a:spcPts val="0"/>
                        </a:spcAft>
                      </a:pPr>
                      <a:r>
                        <a:rPr lang="en-GB" sz="2000" b="1" kern="1200" dirty="0" smtClean="0">
                          <a:solidFill>
                            <a:schemeClr val="tx1"/>
                          </a:solidFill>
                          <a:latin typeface="+mn-lt"/>
                          <a:ea typeface="+mn-ea"/>
                          <a:cs typeface="+mn-cs"/>
                        </a:rPr>
                        <a:t>The organisation demonstrates the capacity to identify and bring about improvement in the interest of all the learners.  The ETI will monitor the organisation’s progress in addressing the area(s) for improvement through its annual scrutiny inspection.</a:t>
                      </a:r>
                      <a:r>
                        <a:rPr lang="en-GB" sz="900" b="1" dirty="0" smtClean="0">
                          <a:latin typeface="Calibri"/>
                          <a:ea typeface="Times New Roman"/>
                          <a:cs typeface="Times New Roman"/>
                        </a:rPr>
                        <a:t>       </a:t>
                      </a:r>
                      <a:endParaRPr lang="en-GB" sz="3200" b="1" dirty="0">
                        <a:latin typeface="Times New Roman"/>
                        <a:ea typeface="Times New Roman"/>
                        <a:cs typeface="Times New Roman"/>
                      </a:endParaRPr>
                    </a:p>
                  </a:txBody>
                  <a:tcPr marL="68580" marR="68580" marT="0" marB="0">
                    <a:lnL>
                      <a:noFill/>
                    </a:lnL>
                    <a:lnR>
                      <a:noFill/>
                    </a:lnR>
                    <a:lnT>
                      <a:noFill/>
                    </a:lnT>
                    <a:lnB>
                      <a:noFill/>
                    </a:lnB>
                    <a:solidFill>
                      <a:srgbClr val="00B050"/>
                    </a:solidFill>
                  </a:tcPr>
                </a:tc>
              </a:tr>
            </a:tbl>
          </a:graphicData>
        </a:graphic>
      </p:graphicFrame>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12168" y="477068"/>
            <a:ext cx="7812360" cy="863700"/>
          </a:xfrm>
        </p:spPr>
        <p:txBody>
          <a:bodyPr/>
          <a:lstStyle/>
          <a:p>
            <a:pPr eaLnBrk="1" hangingPunct="1"/>
            <a:r>
              <a:rPr lang="en-GB" sz="2400" b="1" dirty="0" smtClean="0"/>
              <a:t>Six performance levels </a:t>
            </a:r>
            <a:br>
              <a:rPr lang="en-GB" sz="2400" b="1" dirty="0" smtClean="0"/>
            </a:br>
            <a:r>
              <a:rPr lang="en-GB" sz="2400" b="1" dirty="0" smtClean="0"/>
              <a:t>across the three key indicators </a:t>
            </a:r>
            <a:br>
              <a:rPr lang="en-GB" sz="2400" b="1" dirty="0" smtClean="0"/>
            </a:br>
            <a:r>
              <a:rPr lang="en-GB" sz="2400" b="1" dirty="0" smtClean="0"/>
              <a:t>leads to one of four inspection outcomes </a:t>
            </a:r>
            <a:br>
              <a:rPr lang="en-GB" sz="2400" b="1" dirty="0" smtClean="0"/>
            </a:br>
            <a:r>
              <a:rPr lang="en-GB" sz="2400" b="1" dirty="0" smtClean="0"/>
              <a:t>for overall effectiveness</a:t>
            </a:r>
          </a:p>
        </p:txBody>
      </p:sp>
      <p:graphicFrame>
        <p:nvGraphicFramePr>
          <p:cNvPr id="4" name="Table 3"/>
          <p:cNvGraphicFramePr>
            <a:graphicFrameLocks noGrp="1"/>
          </p:cNvGraphicFramePr>
          <p:nvPr/>
        </p:nvGraphicFramePr>
        <p:xfrm>
          <a:off x="1996757" y="1941026"/>
          <a:ext cx="6535683" cy="4556760"/>
        </p:xfrm>
        <a:graphic>
          <a:graphicData uri="http://schemas.openxmlformats.org/drawingml/2006/table">
            <a:tbl>
              <a:tblPr/>
              <a:tblGrid>
                <a:gridCol w="6535683"/>
              </a:tblGrid>
              <a:tr h="1992435">
                <a:tc>
                  <a:txBody>
                    <a:bodyPr/>
                    <a:lstStyle/>
                    <a:p>
                      <a:pPr>
                        <a:lnSpc>
                          <a:spcPct val="115000"/>
                        </a:lnSpc>
                        <a:spcAft>
                          <a:spcPts val="0"/>
                        </a:spcAft>
                      </a:pPr>
                      <a:r>
                        <a:rPr lang="en-GB" sz="2000" b="1" dirty="0">
                          <a:latin typeface="Calibri"/>
                          <a:ea typeface="Times New Roman"/>
                          <a:cs typeface="Times New Roman"/>
                        </a:rPr>
                        <a:t>The </a:t>
                      </a:r>
                      <a:r>
                        <a:rPr lang="en-GB" sz="2000" b="1" dirty="0" smtClean="0">
                          <a:solidFill>
                            <a:schemeClr val="tx1"/>
                          </a:solidFill>
                          <a:latin typeface="Calibri"/>
                          <a:ea typeface="Times New Roman"/>
                          <a:cs typeface="Times New Roman"/>
                        </a:rPr>
                        <a:t>school </a:t>
                      </a:r>
                      <a:r>
                        <a:rPr lang="en-GB" sz="2000" b="1" dirty="0" smtClean="0">
                          <a:latin typeface="Calibri"/>
                          <a:ea typeface="Times New Roman"/>
                          <a:cs typeface="Times New Roman"/>
                        </a:rPr>
                        <a:t>needs </a:t>
                      </a:r>
                      <a:r>
                        <a:rPr lang="en-GB" sz="2000" b="1" dirty="0">
                          <a:latin typeface="Calibri"/>
                          <a:ea typeface="Times New Roman"/>
                          <a:cs typeface="Times New Roman"/>
                        </a:rPr>
                        <a:t>to address (an) important area(s) for improvement in the interest of all the learners.  ETI will monitor and report on the school’s progress in addressing the area(s) for improvement.  </a:t>
                      </a:r>
                      <a:endParaRPr lang="en-GB" sz="2000" b="1" dirty="0" smtClean="0">
                        <a:latin typeface="Calibri"/>
                        <a:ea typeface="Times New Roman"/>
                        <a:cs typeface="Times New Roman"/>
                      </a:endParaRPr>
                    </a:p>
                    <a:p>
                      <a:pPr>
                        <a:lnSpc>
                          <a:spcPct val="115000"/>
                        </a:lnSpc>
                        <a:spcAft>
                          <a:spcPts val="0"/>
                        </a:spcAft>
                      </a:pPr>
                      <a:r>
                        <a:rPr lang="en-GB" sz="2000" b="1" dirty="0" smtClean="0">
                          <a:latin typeface="Calibri"/>
                          <a:ea typeface="Times New Roman"/>
                          <a:cs typeface="Times New Roman"/>
                        </a:rPr>
                        <a:t>There will be a follow-up inspection </a:t>
                      </a:r>
                      <a:r>
                        <a:rPr lang="en-GB" sz="2000" b="1" kern="1200" dirty="0" smtClean="0">
                          <a:solidFill>
                            <a:schemeClr val="tx1"/>
                          </a:solidFill>
                          <a:latin typeface="Calibri" pitchFamily="34" charset="0"/>
                          <a:ea typeface="+mn-ea"/>
                          <a:cs typeface="Calibri" pitchFamily="34" charset="0"/>
                        </a:rPr>
                        <a:t>within 12-18 months.</a:t>
                      </a:r>
                      <a:endParaRPr lang="en-GB" sz="2000" b="1" dirty="0" smtClean="0">
                        <a:latin typeface="Calibri" pitchFamily="34" charset="0"/>
                        <a:ea typeface="Times New Roman"/>
                        <a:cs typeface="Calibri" pitchFamily="34" charset="0"/>
                      </a:endParaRPr>
                    </a:p>
                    <a:p>
                      <a:pPr>
                        <a:lnSpc>
                          <a:spcPct val="115000"/>
                        </a:lnSpc>
                        <a:spcAft>
                          <a:spcPts val="0"/>
                        </a:spcAft>
                      </a:pPr>
                      <a:r>
                        <a:rPr lang="en-GB" sz="2000" b="1" dirty="0" smtClean="0">
                          <a:latin typeface="Calibri"/>
                          <a:ea typeface="Times New Roman"/>
                          <a:cs typeface="Times New Roman"/>
                        </a:rPr>
                        <a:t>   </a:t>
                      </a:r>
                      <a:endParaRPr lang="en-GB" sz="2000" b="1" dirty="0">
                        <a:latin typeface="Times New Roman"/>
                        <a:ea typeface="Times New Roman"/>
                        <a:cs typeface="Times New Roman"/>
                      </a:endParaRPr>
                    </a:p>
                  </a:txBody>
                  <a:tcPr marL="68580" marR="68580" marT="0" marB="0">
                    <a:lnL>
                      <a:noFill/>
                    </a:lnL>
                    <a:lnR>
                      <a:noFill/>
                    </a:lnR>
                    <a:lnT>
                      <a:noFill/>
                    </a:lnT>
                    <a:lnB>
                      <a:noFill/>
                    </a:lnB>
                    <a:solidFill>
                      <a:srgbClr val="CCECFF"/>
                    </a:solidFill>
                  </a:tcPr>
                </a:tc>
              </a:tr>
              <a:tr h="2328045">
                <a:tc>
                  <a:txBody>
                    <a:bodyPr/>
                    <a:lstStyle/>
                    <a:p>
                      <a:pPr>
                        <a:lnSpc>
                          <a:spcPct val="115000"/>
                        </a:lnSpc>
                        <a:spcAft>
                          <a:spcPts val="0"/>
                        </a:spcAft>
                      </a:pPr>
                      <a:r>
                        <a:rPr lang="en-GB" sz="2000" b="1" dirty="0">
                          <a:latin typeface="Calibri"/>
                          <a:ea typeface="Times New Roman"/>
                          <a:cs typeface="Times New Roman"/>
                        </a:rPr>
                        <a:t>The school needs to address urgently the significant areas for improvement identified in the interest of all learners.  It requires external support to do so.   ETI will monitor and report on the school’s progress in addressing the area(s) for improvement.  </a:t>
                      </a:r>
                      <a:endParaRPr lang="en-GB" sz="2000" b="1" dirty="0" smtClean="0">
                        <a:latin typeface="Calibri"/>
                        <a:ea typeface="Times New Roman"/>
                        <a:cs typeface="Times New Roman"/>
                      </a:endParaRPr>
                    </a:p>
                    <a:p>
                      <a:pPr>
                        <a:lnSpc>
                          <a:spcPct val="115000"/>
                        </a:lnSpc>
                        <a:spcAft>
                          <a:spcPts val="0"/>
                        </a:spcAft>
                      </a:pPr>
                      <a:r>
                        <a:rPr lang="en-GB" sz="2000" b="1" dirty="0" smtClean="0">
                          <a:latin typeface="Calibri"/>
                          <a:ea typeface="Times New Roman"/>
                          <a:cs typeface="Times New Roman"/>
                        </a:rPr>
                        <a:t>There will be a follow-up inspection </a:t>
                      </a:r>
                      <a:r>
                        <a:rPr lang="en-GB" sz="2000" b="1" kern="1200" dirty="0" smtClean="0">
                          <a:solidFill>
                            <a:schemeClr val="tx1"/>
                          </a:solidFill>
                          <a:latin typeface="Calibri" pitchFamily="34" charset="0"/>
                          <a:ea typeface="+mn-ea"/>
                          <a:cs typeface="Calibri" pitchFamily="34" charset="0"/>
                        </a:rPr>
                        <a:t>within 18-24 months.</a:t>
                      </a:r>
                      <a:endParaRPr lang="en-GB" sz="2000" b="1" dirty="0" smtClean="0">
                        <a:latin typeface="Calibri" pitchFamily="34" charset="0"/>
                        <a:ea typeface="Times New Roman"/>
                        <a:cs typeface="Calibri" pitchFamily="34" charset="0"/>
                      </a:endParaRPr>
                    </a:p>
                    <a:p>
                      <a:pPr>
                        <a:lnSpc>
                          <a:spcPct val="115000"/>
                        </a:lnSpc>
                        <a:spcAft>
                          <a:spcPts val="0"/>
                        </a:spcAft>
                      </a:pPr>
                      <a:r>
                        <a:rPr lang="en-GB" sz="2000" b="1" dirty="0" smtClean="0">
                          <a:latin typeface="Calibri"/>
                          <a:ea typeface="Times New Roman"/>
                          <a:cs typeface="Times New Roman"/>
                        </a:rPr>
                        <a:t>   </a:t>
                      </a:r>
                      <a:endParaRPr lang="en-GB" sz="2000" b="1" dirty="0">
                        <a:latin typeface="Times New Roman"/>
                        <a:ea typeface="Times New Roman"/>
                        <a:cs typeface="Times New Roman"/>
                      </a:endParaRPr>
                    </a:p>
                  </a:txBody>
                  <a:tcPr marL="68580" marR="68580" marT="0" marB="0">
                    <a:lnL>
                      <a:noFill/>
                    </a:lnL>
                    <a:lnR>
                      <a:noFill/>
                    </a:lnR>
                    <a:lnT>
                      <a:noFill/>
                    </a:lnT>
                    <a:lnB>
                      <a:noFill/>
                    </a:lnB>
                    <a:solidFill>
                      <a:srgbClr val="99CCFF"/>
                    </a:solidFill>
                  </a:tcPr>
                </a:tc>
              </a:tr>
            </a:tbl>
          </a:graphicData>
        </a:graphic>
      </p:graphicFrame>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12168" y="477068"/>
            <a:ext cx="7812360" cy="863700"/>
          </a:xfrm>
        </p:spPr>
        <p:txBody>
          <a:bodyPr/>
          <a:lstStyle/>
          <a:p>
            <a:pPr eaLnBrk="1" hangingPunct="1"/>
            <a:r>
              <a:rPr lang="en-GB" sz="2400" b="1" dirty="0" smtClean="0"/>
              <a:t>Six performance levels </a:t>
            </a:r>
            <a:br>
              <a:rPr lang="en-GB" sz="2400" b="1" dirty="0" smtClean="0"/>
            </a:br>
            <a:r>
              <a:rPr lang="en-GB" sz="2400" b="1" dirty="0" smtClean="0"/>
              <a:t>across three key indicators </a:t>
            </a:r>
            <a:br>
              <a:rPr lang="en-GB" sz="2400" b="1" dirty="0" smtClean="0"/>
            </a:br>
            <a:r>
              <a:rPr lang="en-GB" sz="2400" b="1" dirty="0" smtClean="0"/>
              <a:t>leads to one of four inspection outcomes </a:t>
            </a:r>
            <a:br>
              <a:rPr lang="en-GB" sz="2400" b="1" dirty="0" smtClean="0"/>
            </a:br>
            <a:r>
              <a:rPr lang="en-GB" sz="2400" b="1" dirty="0" smtClean="0"/>
              <a:t>for overall effectiveness</a:t>
            </a:r>
          </a:p>
        </p:txBody>
      </p:sp>
      <p:graphicFrame>
        <p:nvGraphicFramePr>
          <p:cNvPr id="4" name="Table 3"/>
          <p:cNvGraphicFramePr>
            <a:graphicFrameLocks noGrp="1"/>
          </p:cNvGraphicFramePr>
          <p:nvPr/>
        </p:nvGraphicFramePr>
        <p:xfrm>
          <a:off x="1996757" y="1941026"/>
          <a:ext cx="6535683" cy="4320480"/>
        </p:xfrm>
        <a:graphic>
          <a:graphicData uri="http://schemas.openxmlformats.org/drawingml/2006/table">
            <a:tbl>
              <a:tblPr/>
              <a:tblGrid>
                <a:gridCol w="6535683"/>
              </a:tblGrid>
              <a:tr h="1992435">
                <a:tc>
                  <a:txBody>
                    <a:bodyPr/>
                    <a:lstStyle/>
                    <a:p>
                      <a:r>
                        <a:rPr lang="en-GB" sz="1800" b="1" kern="1200" dirty="0" smtClean="0">
                          <a:solidFill>
                            <a:schemeClr val="tx1"/>
                          </a:solidFill>
                          <a:latin typeface="+mn-lt"/>
                          <a:ea typeface="+mn-ea"/>
                          <a:cs typeface="+mn-cs"/>
                        </a:rPr>
                        <a:t>The organisation needs to address (an) important area(s) for improvement in the interest of all the learners.  The ETI will monitor and report on the organisation’s progress in addressing the areas for improvement which includes the need to produce an improvement plan, which will be the basis for a formal follow-up inspection process within 12-18 months.</a:t>
                      </a:r>
                      <a:endParaRPr lang="en-GB" sz="1800" b="1" kern="1200" dirty="0">
                        <a:solidFill>
                          <a:schemeClr val="tx1"/>
                        </a:solidFill>
                        <a:latin typeface="+mn-lt"/>
                        <a:ea typeface="+mn-ea"/>
                        <a:cs typeface="+mn-cs"/>
                      </a:endParaRPr>
                    </a:p>
                  </a:txBody>
                  <a:tcPr marL="68580" marR="68580" marT="0" marB="0">
                    <a:lnL>
                      <a:noFill/>
                    </a:lnL>
                    <a:lnR>
                      <a:noFill/>
                    </a:lnR>
                    <a:lnT>
                      <a:noFill/>
                    </a:lnT>
                    <a:lnB>
                      <a:noFill/>
                    </a:lnB>
                    <a:solidFill>
                      <a:srgbClr val="92D050"/>
                    </a:solidFill>
                  </a:tcPr>
                </a:tc>
              </a:tr>
              <a:tr h="2328045">
                <a:tc>
                  <a:txBody>
                    <a:bodyPr/>
                    <a:lstStyle/>
                    <a:p>
                      <a:pPr>
                        <a:lnSpc>
                          <a:spcPct val="115000"/>
                        </a:lnSpc>
                        <a:spcAft>
                          <a:spcPts val="0"/>
                        </a:spcAft>
                      </a:pPr>
                      <a:r>
                        <a:rPr lang="en-GB" sz="1800" b="1" kern="1200" dirty="0" smtClean="0">
                          <a:solidFill>
                            <a:schemeClr val="tx1"/>
                          </a:solidFill>
                          <a:latin typeface="+mn-lt"/>
                          <a:ea typeface="+mn-ea"/>
                          <a:cs typeface="+mn-cs"/>
                        </a:rPr>
                        <a:t>The organisation needs to address urgently the significant areas for improvement identified in the interests of all the learners.  The ETI will monitor and report on the organisation’s progress in addressing the areas for improvement, which includes the need to produce an improvement plan, which will be the basis for a formal follow-up inspection within 12-18 months.</a:t>
                      </a:r>
                      <a:endParaRPr lang="en-GB" sz="2000" b="1" dirty="0">
                        <a:solidFill>
                          <a:schemeClr val="tx1"/>
                        </a:solidFill>
                        <a:latin typeface="Times New Roman"/>
                        <a:ea typeface="Times New Roman"/>
                        <a:cs typeface="Times New Roman"/>
                      </a:endParaRPr>
                    </a:p>
                  </a:txBody>
                  <a:tcPr marL="68580" marR="68580" marT="0" marB="0">
                    <a:lnL>
                      <a:noFill/>
                    </a:lnL>
                    <a:lnR>
                      <a:noFill/>
                    </a:lnR>
                    <a:lnT>
                      <a:noFill/>
                    </a:lnT>
                    <a:lnB>
                      <a:noFill/>
                    </a:lnB>
                    <a:solidFill>
                      <a:srgbClr val="00B050"/>
                    </a:solidFill>
                  </a:tcPr>
                </a:tc>
              </a:tr>
            </a:tbl>
          </a:graphicData>
        </a:graphic>
      </p:graphicFrame>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Increased Engagement on Inspections </a:t>
            </a:r>
            <a:endParaRPr lang="en-GB" sz="3200" b="1" dirty="0"/>
          </a:p>
        </p:txBody>
      </p:sp>
      <p:sp>
        <p:nvSpPr>
          <p:cNvPr id="3" name="Content Placeholder 2"/>
          <p:cNvSpPr>
            <a:spLocks noGrp="1"/>
          </p:cNvSpPr>
          <p:nvPr>
            <p:ph sz="half" idx="1"/>
          </p:nvPr>
        </p:nvSpPr>
        <p:spPr>
          <a:xfrm>
            <a:off x="2051720" y="2204863"/>
            <a:ext cx="5832648" cy="3384377"/>
          </a:xfrm>
        </p:spPr>
        <p:txBody>
          <a:bodyPr/>
          <a:lstStyle/>
          <a:p>
            <a:pPr algn="ctr">
              <a:buNone/>
            </a:pPr>
            <a:endParaRPr lang="en-GB" dirty="0" smtClean="0"/>
          </a:p>
          <a:p>
            <a:pPr algn="ctr">
              <a:buNone/>
            </a:pPr>
            <a:r>
              <a:rPr lang="en-GB" b="1" dirty="0" smtClean="0"/>
              <a:t>Alison Chambers</a:t>
            </a:r>
          </a:p>
          <a:p>
            <a:pPr algn="ctr">
              <a:buNone/>
            </a:pPr>
            <a:endParaRPr lang="en-GB" b="1" dirty="0" smtClean="0"/>
          </a:p>
          <a:p>
            <a:pPr algn="ctr">
              <a:buNone/>
            </a:pPr>
            <a:r>
              <a:rPr lang="en-GB" b="1" dirty="0" smtClean="0"/>
              <a:t>Assistant Chief Inspector </a:t>
            </a:r>
            <a:endParaRPr lang="en-GB" b="1" dirty="0"/>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Role of Representative</a:t>
            </a:r>
            <a:endParaRPr lang="en-GB" sz="3600" b="1" dirty="0"/>
          </a:p>
        </p:txBody>
      </p:sp>
      <p:sp>
        <p:nvSpPr>
          <p:cNvPr id="3" name="Content Placeholder 2"/>
          <p:cNvSpPr>
            <a:spLocks noGrp="1"/>
          </p:cNvSpPr>
          <p:nvPr>
            <p:ph idx="1"/>
          </p:nvPr>
        </p:nvSpPr>
        <p:spPr>
          <a:xfrm>
            <a:off x="1692275" y="1600200"/>
            <a:ext cx="6994525" cy="4781128"/>
          </a:xfrm>
        </p:spPr>
        <p:txBody>
          <a:bodyPr/>
          <a:lstStyle/>
          <a:p>
            <a:r>
              <a:rPr lang="en-GB" sz="2800" dirty="0" smtClean="0"/>
              <a:t>Organisation nominates a representative</a:t>
            </a:r>
          </a:p>
          <a:p>
            <a:r>
              <a:rPr lang="en-GB" sz="2800" dirty="0" smtClean="0"/>
              <a:t>The uptake is voluntary</a:t>
            </a:r>
          </a:p>
          <a:p>
            <a:r>
              <a:rPr lang="en-GB" sz="2800" dirty="0" smtClean="0"/>
              <a:t>Attends all inspectorate team and moderation meetings</a:t>
            </a:r>
          </a:p>
          <a:p>
            <a:r>
              <a:rPr lang="en-GB" sz="2800" dirty="0" smtClean="0"/>
              <a:t>Representative is free to not attend any meeting or leave part of any meeting</a:t>
            </a:r>
          </a:p>
          <a:p>
            <a:r>
              <a:rPr lang="en-GB" sz="2800" dirty="0" smtClean="0"/>
              <a:t>Approach piloted in the past academic year</a:t>
            </a:r>
          </a:p>
          <a:p>
            <a:r>
              <a:rPr lang="en-GB" sz="2800" dirty="0" smtClean="0"/>
              <a:t>Consultation/evaluation took place on the outworking of the process</a:t>
            </a:r>
          </a:p>
          <a:p>
            <a:pPr lvl="1"/>
            <a:endParaRPr lang="en-GB" dirty="0" smtClean="0"/>
          </a:p>
          <a:p>
            <a:pPr lvl="1"/>
            <a:endParaRPr lang="en-GB" dirty="0" smtClean="0"/>
          </a:p>
          <a:p>
            <a:pPr lvl="1"/>
            <a:endParaRPr lang="en-GB" sz="2000" dirty="0" smtClean="0"/>
          </a:p>
          <a:p>
            <a:pPr lvl="1"/>
            <a:endParaRPr lang="en-GB" sz="2000" dirty="0" smtClean="0"/>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93104"/>
            <a:ext cx="6994525" cy="936104"/>
          </a:xfrm>
        </p:spPr>
        <p:txBody>
          <a:bodyPr/>
          <a:lstStyle/>
          <a:p>
            <a:r>
              <a:rPr lang="en-GB" sz="3600" b="1" dirty="0" smtClean="0"/>
              <a:t>Outcome of pilot </a:t>
            </a:r>
            <a:endParaRPr lang="en-GB" sz="3600" b="1" dirty="0"/>
          </a:p>
        </p:txBody>
      </p:sp>
      <p:sp>
        <p:nvSpPr>
          <p:cNvPr id="3" name="Content Placeholder 2"/>
          <p:cNvSpPr>
            <a:spLocks noGrp="1"/>
          </p:cNvSpPr>
          <p:nvPr>
            <p:ph idx="1"/>
          </p:nvPr>
        </p:nvSpPr>
        <p:spPr>
          <a:xfrm>
            <a:off x="1763688" y="980728"/>
            <a:ext cx="7200800" cy="5544616"/>
          </a:xfrm>
        </p:spPr>
        <p:txBody>
          <a:bodyPr/>
          <a:lstStyle/>
          <a:p>
            <a:pPr>
              <a:spcBef>
                <a:spcPts val="0"/>
              </a:spcBef>
            </a:pPr>
            <a:r>
              <a:rPr lang="en-GB" sz="2400" dirty="0" smtClean="0"/>
              <a:t>Very positive both from Representatives and Teaching Unions</a:t>
            </a:r>
          </a:p>
          <a:p>
            <a:pPr>
              <a:spcBef>
                <a:spcPts val="0"/>
              </a:spcBef>
            </a:pPr>
            <a:r>
              <a:rPr lang="en-GB" sz="2400" dirty="0" smtClean="0"/>
              <a:t>.... as an open and transparent process</a:t>
            </a:r>
          </a:p>
          <a:p>
            <a:pPr>
              <a:spcBef>
                <a:spcPts val="0"/>
              </a:spcBef>
            </a:pPr>
            <a:r>
              <a:rPr lang="en-GB" sz="2400" dirty="0" smtClean="0"/>
              <a:t>Representatives</a:t>
            </a:r>
          </a:p>
          <a:p>
            <a:pPr lvl="1">
              <a:spcBef>
                <a:spcPts val="0"/>
              </a:spcBef>
            </a:pPr>
            <a:r>
              <a:rPr lang="en-GB" sz="2400" dirty="0" smtClean="0"/>
              <a:t>felt more involved </a:t>
            </a:r>
          </a:p>
          <a:p>
            <a:pPr lvl="1">
              <a:spcBef>
                <a:spcPts val="0"/>
              </a:spcBef>
            </a:pPr>
            <a:r>
              <a:rPr lang="en-GB" sz="2400" dirty="0" smtClean="0"/>
              <a:t>had the opportunity to signpost additional evidence</a:t>
            </a:r>
          </a:p>
          <a:p>
            <a:pPr lvl="1">
              <a:spcBef>
                <a:spcPts val="0"/>
              </a:spcBef>
            </a:pPr>
            <a:r>
              <a:rPr lang="en-GB" sz="2400" dirty="0" smtClean="0"/>
              <a:t>may not agree with evaluation but understand the evidence and the rationale</a:t>
            </a:r>
          </a:p>
          <a:p>
            <a:pPr>
              <a:spcBef>
                <a:spcPts val="0"/>
              </a:spcBef>
            </a:pPr>
            <a:r>
              <a:rPr lang="en-GB" sz="2400" dirty="0" smtClean="0"/>
              <a:t>Representatives appreciated </a:t>
            </a:r>
          </a:p>
          <a:p>
            <a:pPr marL="742950" lvl="2" indent="-342900">
              <a:spcBef>
                <a:spcPts val="0"/>
              </a:spcBef>
              <a:buFont typeface="Arial" pitchFamily="34" charset="0"/>
              <a:buChar char="−"/>
            </a:pPr>
            <a:r>
              <a:rPr lang="en-GB" dirty="0" smtClean="0"/>
              <a:t>the professional manner in which the team and RI conducted the inspection</a:t>
            </a:r>
          </a:p>
          <a:p>
            <a:pPr marL="742950" lvl="2" indent="-342900">
              <a:spcBef>
                <a:spcPts val="0"/>
              </a:spcBef>
              <a:buFont typeface="Arial" pitchFamily="34" charset="0"/>
              <a:buChar char="−"/>
            </a:pPr>
            <a:r>
              <a:rPr lang="en-GB" dirty="0" smtClean="0"/>
              <a:t>that there is robust, rigorous, challenging and professional debate</a:t>
            </a:r>
          </a:p>
          <a:p>
            <a:endParaRPr lang="en-GB" sz="2400" dirty="0" smtClean="0"/>
          </a:p>
          <a:p>
            <a:endParaRPr lang="en-GB" sz="2800" dirty="0" smtClean="0"/>
          </a:p>
          <a:p>
            <a:endParaRPr lang="en-GB" sz="2800" dirty="0"/>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200" b="1" dirty="0" smtClean="0"/>
              <a:t>Joint lesson observations</a:t>
            </a:r>
            <a:endParaRPr lang="en-GB" sz="4200" b="1" dirty="0"/>
          </a:p>
        </p:txBody>
      </p:sp>
      <p:sp>
        <p:nvSpPr>
          <p:cNvPr id="3" name="Content Placeholder 2"/>
          <p:cNvSpPr>
            <a:spLocks noGrp="1"/>
          </p:cNvSpPr>
          <p:nvPr>
            <p:ph idx="1"/>
          </p:nvPr>
        </p:nvSpPr>
        <p:spPr>
          <a:xfrm>
            <a:off x="1692275" y="1484784"/>
            <a:ext cx="6994525" cy="4752528"/>
          </a:xfrm>
        </p:spPr>
        <p:txBody>
          <a:bodyPr/>
          <a:lstStyle/>
          <a:p>
            <a:r>
              <a:rPr lang="en-GB" sz="2000" dirty="0" smtClean="0"/>
              <a:t>Openness and transparency through collaborative working</a:t>
            </a:r>
          </a:p>
          <a:p>
            <a:r>
              <a:rPr lang="en-GB" sz="2000" i="1" dirty="0" smtClean="0"/>
              <a:t>Offer</a:t>
            </a:r>
            <a:r>
              <a:rPr lang="en-GB" sz="2000" dirty="0" smtClean="0"/>
              <a:t> made to principal/leader  to observe two or three lessons jointly with an inspector</a:t>
            </a:r>
            <a:endParaRPr lang="en-GB" sz="2000" strike="dblStrike" dirty="0" smtClean="0">
              <a:solidFill>
                <a:srgbClr val="FF0000"/>
              </a:solidFill>
            </a:endParaRPr>
          </a:p>
          <a:p>
            <a:pPr lvl="1"/>
            <a:r>
              <a:rPr lang="en-GB" sz="2000" dirty="0" smtClean="0"/>
              <a:t>during Post Primary and 5-day Primary, Special, Further Education, and Work-Based Learning inspections</a:t>
            </a:r>
          </a:p>
          <a:p>
            <a:r>
              <a:rPr lang="en-GB" sz="2000" dirty="0" smtClean="0"/>
              <a:t>Lessons visited with the </a:t>
            </a:r>
            <a:r>
              <a:rPr lang="en-GB" sz="2000" i="1" dirty="0" smtClean="0"/>
              <a:t>consent </a:t>
            </a:r>
            <a:r>
              <a:rPr lang="en-GB" sz="2000" dirty="0" smtClean="0"/>
              <a:t>of the teachers/lecturers/tutors concerned</a:t>
            </a:r>
          </a:p>
          <a:p>
            <a:r>
              <a:rPr lang="en-GB" sz="2000" dirty="0" smtClean="0"/>
              <a:t>To discuss jointly with ETI the evidence and evaluation of the effectiveness of learning and teaching</a:t>
            </a:r>
          </a:p>
          <a:p>
            <a:r>
              <a:rPr lang="en-GB" sz="2000" dirty="0" smtClean="0"/>
              <a:t>Principal/leader is free to decline the offer</a:t>
            </a:r>
          </a:p>
          <a:p>
            <a:r>
              <a:rPr lang="en-GB" sz="2000" dirty="0" smtClean="0"/>
              <a:t>JLOs are also offered during district visits</a:t>
            </a: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848" y="1047544"/>
            <a:ext cx="4320480" cy="3538272"/>
          </a:xfrm>
        </p:spPr>
        <p:txBody>
          <a:bodyPr/>
          <a:lstStyle/>
          <a:p>
            <a:pPr algn="ctr">
              <a:buNone/>
            </a:pPr>
            <a:r>
              <a:rPr lang="en-GB" b="1" dirty="0" smtClean="0"/>
              <a:t>Shared Education</a:t>
            </a:r>
          </a:p>
          <a:p>
            <a:pPr algn="ctr">
              <a:buNone/>
            </a:pPr>
            <a:endParaRPr lang="en-GB" b="1" dirty="0" smtClean="0"/>
          </a:p>
          <a:p>
            <a:pPr algn="ctr">
              <a:buNone/>
            </a:pPr>
            <a:endParaRPr lang="en-GB" b="1" dirty="0" smtClean="0"/>
          </a:p>
          <a:p>
            <a:pPr algn="ctr">
              <a:buNone/>
            </a:pPr>
            <a:r>
              <a:rPr lang="en-GB" b="1" dirty="0" smtClean="0"/>
              <a:t>Wendy Crawford</a:t>
            </a:r>
          </a:p>
          <a:p>
            <a:pPr algn="ctr">
              <a:buNone/>
            </a:pPr>
            <a:endParaRPr lang="en-GB" sz="1400" b="1" dirty="0" smtClean="0"/>
          </a:p>
          <a:p>
            <a:pPr algn="ctr">
              <a:buNone/>
            </a:pPr>
            <a:r>
              <a:rPr lang="en-GB" b="1" dirty="0" smtClean="0"/>
              <a:t>Managing Inspector</a:t>
            </a:r>
            <a:endParaRPr lang="en-GB" b="1"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a:defRPr/>
            </a:pPr>
            <a:r>
              <a:rPr lang="en-US" sz="2800" b="1" dirty="0" smtClean="0"/>
              <a:t>Education and Training Inspectorate</a:t>
            </a:r>
            <a:br>
              <a:rPr lang="en-US" sz="2800" b="1" dirty="0" smtClean="0"/>
            </a:br>
            <a:r>
              <a:rPr lang="en-US" sz="2000" b="1" dirty="0" smtClean="0"/>
              <a:t/>
            </a:r>
            <a:br>
              <a:rPr lang="en-US" sz="2000" b="1" dirty="0" smtClean="0"/>
            </a:br>
            <a:r>
              <a:rPr lang="en-GB" sz="2400" b="1" cap="all" dirty="0" smtClean="0"/>
              <a:t>Inspection and improvement </a:t>
            </a:r>
            <a:br>
              <a:rPr lang="en-GB" sz="2400" b="1" cap="all" dirty="0" smtClean="0"/>
            </a:br>
            <a:r>
              <a:rPr lang="en-GB" sz="2400" b="1" cap="all" dirty="0" smtClean="0"/>
              <a:t> A Partnership</a:t>
            </a:r>
            <a:endParaRPr lang="en-US" sz="2400" b="1" dirty="0" smtClean="0"/>
          </a:p>
        </p:txBody>
      </p:sp>
      <p:sp>
        <p:nvSpPr>
          <p:cNvPr id="3" name="Subtitle 2"/>
          <p:cNvSpPr>
            <a:spLocks noGrp="1"/>
          </p:cNvSpPr>
          <p:nvPr>
            <p:ph type="subTitle" idx="1"/>
          </p:nvPr>
        </p:nvSpPr>
        <p:spPr/>
        <p:txBody>
          <a:bodyPr rtlCol="0">
            <a:normAutofit/>
          </a:bodyPr>
          <a:lstStyle/>
          <a:p>
            <a:pPr>
              <a:defRPr/>
            </a:pPr>
            <a:r>
              <a:rPr lang="en-GB" sz="2400" b="1" cap="all" dirty="0" smtClean="0">
                <a:solidFill>
                  <a:schemeClr val="tx1"/>
                </a:solidFill>
              </a:rPr>
              <a:t>14 September 2015   </a:t>
            </a:r>
          </a:p>
          <a:p>
            <a:pPr>
              <a:defRPr/>
            </a:pPr>
            <a:r>
              <a:rPr lang="en-GB" sz="2400" b="1" cap="all" dirty="0" smtClean="0">
                <a:solidFill>
                  <a:schemeClr val="tx1"/>
                </a:solidFill>
              </a:rPr>
              <a:t>NOELLE BUICK</a:t>
            </a:r>
            <a:br>
              <a:rPr lang="en-GB" sz="2400" b="1" cap="all" dirty="0" smtClean="0">
                <a:solidFill>
                  <a:schemeClr val="tx1"/>
                </a:solidFill>
              </a:rPr>
            </a:br>
            <a:r>
              <a:rPr lang="en-GB" sz="2400" b="1" cap="all" dirty="0" smtClean="0">
                <a:solidFill>
                  <a:schemeClr val="tx1"/>
                </a:solidFill>
              </a:rPr>
              <a:t>CHIEF INSPECTOR</a:t>
            </a:r>
          </a:p>
          <a:p>
            <a:pPr eaLnBrk="1" fontAlgn="auto" hangingPunct="1">
              <a:spcAft>
                <a:spcPts val="0"/>
              </a:spcAft>
              <a:buFont typeface="Arial" pitchFamily="34" charset="0"/>
              <a:buNone/>
              <a:defRPr/>
            </a:pPr>
            <a:endParaRPr lang="en-GB" dirty="0" smtClean="0"/>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619672" y="908720"/>
            <a:ext cx="7056784" cy="4536504"/>
          </a:xfrm>
        </p:spPr>
        <p:txBody>
          <a:bodyPr/>
          <a:lstStyle/>
          <a:p>
            <a:r>
              <a:rPr lang="en-GB" sz="4800" b="1" dirty="0" smtClean="0"/>
              <a:t>SHARING WORKS:</a:t>
            </a:r>
            <a:br>
              <a:rPr lang="en-GB" sz="4800" b="1" dirty="0" smtClean="0"/>
            </a:br>
            <a:r>
              <a:rPr lang="en-GB" sz="4800" dirty="0" smtClean="0"/>
              <a:t/>
            </a:r>
            <a:br>
              <a:rPr lang="en-GB" sz="4800" dirty="0" smtClean="0"/>
            </a:br>
            <a:r>
              <a:rPr lang="en-GB" sz="3600" b="1" dirty="0" smtClean="0"/>
              <a:t>A POLICY FOR SHARED EDUCATION</a:t>
            </a:r>
            <a:br>
              <a:rPr lang="en-GB" sz="3600" b="1" dirty="0" smtClean="0"/>
            </a:br>
            <a:r>
              <a:rPr lang="en-GB" sz="4800" b="1" dirty="0" smtClean="0"/>
              <a:t/>
            </a:r>
            <a:br>
              <a:rPr lang="en-GB" sz="4800" b="1" dirty="0" smtClean="0"/>
            </a:br>
            <a:r>
              <a:rPr lang="en-GB" sz="2800" b="1" dirty="0" smtClean="0"/>
              <a:t>June 2015</a:t>
            </a:r>
            <a:endParaRPr lang="en-GB" sz="2800" dirty="0"/>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4416"/>
            <a:ext cx="6994525" cy="648072"/>
          </a:xfrm>
        </p:spPr>
        <p:txBody>
          <a:bodyPr/>
          <a:lstStyle/>
          <a:p>
            <a:r>
              <a:rPr lang="en-GB" sz="4000" b="1" dirty="0" smtClean="0"/>
              <a:t/>
            </a:r>
            <a:br>
              <a:rPr lang="en-GB" sz="4000" b="1" dirty="0" smtClean="0"/>
            </a:br>
            <a:r>
              <a:rPr lang="en-GB" sz="4000" b="1" dirty="0" smtClean="0"/>
              <a:t>What is Shared Education?</a:t>
            </a:r>
            <a:br>
              <a:rPr lang="en-GB" sz="4000" b="1" dirty="0" smtClean="0"/>
            </a:br>
            <a:endParaRPr lang="en-GB" b="1" dirty="0"/>
          </a:p>
        </p:txBody>
      </p:sp>
      <p:sp>
        <p:nvSpPr>
          <p:cNvPr id="3" name="Content Placeholder 2"/>
          <p:cNvSpPr>
            <a:spLocks noGrp="1"/>
          </p:cNvSpPr>
          <p:nvPr>
            <p:ph idx="1"/>
          </p:nvPr>
        </p:nvSpPr>
        <p:spPr>
          <a:xfrm>
            <a:off x="1692275" y="1196752"/>
            <a:ext cx="7128197" cy="5256584"/>
          </a:xfrm>
        </p:spPr>
        <p:txBody>
          <a:bodyPr/>
          <a:lstStyle/>
          <a:p>
            <a:pPr>
              <a:buNone/>
            </a:pPr>
            <a:r>
              <a:rPr lang="en-GB" sz="2400" dirty="0" smtClean="0"/>
              <a:t>    </a:t>
            </a:r>
            <a:r>
              <a:rPr lang="en-GB" sz="2200" dirty="0" smtClean="0"/>
              <a:t>Shared Education is described as the organisation and delivery of education so that it:</a:t>
            </a:r>
          </a:p>
          <a:p>
            <a:pPr>
              <a:buNone/>
            </a:pPr>
            <a:endParaRPr lang="en-GB" sz="1200" dirty="0" smtClean="0"/>
          </a:p>
          <a:p>
            <a:r>
              <a:rPr lang="en-GB" sz="2200" dirty="0" smtClean="0"/>
              <a:t>meets the needs of, and provides for the education together of learners from all Section 75 categories and socio-economic status;</a:t>
            </a:r>
          </a:p>
          <a:p>
            <a:r>
              <a:rPr lang="en-GB" sz="2200" dirty="0" smtClean="0"/>
              <a:t>involves schools and other education providers of differing ownership, sectoral identity and ethos, management type or governance arrangements; and</a:t>
            </a:r>
          </a:p>
          <a:p>
            <a:r>
              <a:rPr lang="en-GB" sz="2200" dirty="0" smtClean="0"/>
              <a:t>delivers educational benefits to learners, promotes the efficient and effective use of resources, and promotes inclusion in terms of equality of opportunity, good relations, equality of identity, respect for diversity and community cohesion.</a:t>
            </a:r>
            <a:endParaRPr lang="en-GB" sz="2200" dirty="0"/>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7668344" y="260648"/>
            <a:ext cx="933401" cy="432048"/>
          </a:xfrm>
        </p:spPr>
        <p:txBody>
          <a:bodyPr/>
          <a:lstStyle/>
          <a:p>
            <a:r>
              <a:rPr lang="en-GB" sz="2400" dirty="0" smtClean="0"/>
              <a:t/>
            </a:r>
            <a:br>
              <a:rPr lang="en-GB" sz="2400" dirty="0" smtClean="0"/>
            </a:br>
            <a:endParaRPr lang="en-US" sz="2400" dirty="0" smtClean="0">
              <a:latin typeface="Calibri" pitchFamily="34" charset="0"/>
              <a:cs typeface="Calibri" pitchFamily="34" charset="0"/>
            </a:endParaRPr>
          </a:p>
        </p:txBody>
      </p:sp>
      <p:sp>
        <p:nvSpPr>
          <p:cNvPr id="16387" name="Subtitle 2"/>
          <p:cNvSpPr>
            <a:spLocks noGrp="1"/>
          </p:cNvSpPr>
          <p:nvPr>
            <p:ph type="subTitle" idx="1"/>
          </p:nvPr>
        </p:nvSpPr>
        <p:spPr>
          <a:xfrm>
            <a:off x="2123728" y="476672"/>
            <a:ext cx="6400800" cy="5857056"/>
          </a:xfrm>
        </p:spPr>
        <p:txBody>
          <a:bodyPr/>
          <a:lstStyle/>
          <a:p>
            <a:pPr lvl="0" algn="l"/>
            <a:r>
              <a:rPr lang="en-GB" sz="2400" b="1" dirty="0" smtClean="0"/>
              <a:t>Principals and Governors</a:t>
            </a:r>
          </a:p>
          <a:p>
            <a:pPr lvl="0" algn="l"/>
            <a:r>
              <a:rPr lang="en-GB" sz="2400" dirty="0" smtClean="0"/>
              <a:t>Are the pupils engaging in a shared education experience?</a:t>
            </a:r>
          </a:p>
          <a:p>
            <a:pPr lvl="0" algn="l"/>
            <a:endParaRPr lang="en-GB" sz="2400" dirty="0" smtClean="0"/>
          </a:p>
          <a:p>
            <a:pPr algn="l"/>
            <a:r>
              <a:rPr lang="en-GB" sz="2400" b="1" dirty="0" smtClean="0"/>
              <a:t>Middle managers</a:t>
            </a:r>
          </a:p>
          <a:p>
            <a:pPr algn="l"/>
            <a:r>
              <a:rPr lang="en-GB" sz="2400" dirty="0" smtClean="0"/>
              <a:t>Do you link with teachers from other schools to plan or disseminate good practice?</a:t>
            </a:r>
          </a:p>
          <a:p>
            <a:pPr algn="l"/>
            <a:endParaRPr lang="en-GB" sz="2400" dirty="0" smtClean="0"/>
          </a:p>
          <a:p>
            <a:pPr lvl="0" algn="l"/>
            <a:r>
              <a:rPr lang="en-GB" sz="2400" b="1" dirty="0" smtClean="0"/>
              <a:t>Pupils</a:t>
            </a:r>
          </a:p>
          <a:p>
            <a:pPr lvl="0" algn="l"/>
            <a:r>
              <a:rPr lang="en-GB" sz="2400" dirty="0" smtClean="0"/>
              <a:t>Do you link with pupils from other schools for any lessons?</a:t>
            </a:r>
          </a:p>
          <a:p>
            <a:pPr lvl="0" algn="l"/>
            <a:r>
              <a:rPr lang="en-GB" sz="2400" dirty="0" smtClean="0"/>
              <a:t>What do you learn from working with pupils from other schools?  </a:t>
            </a:r>
          </a:p>
          <a:p>
            <a:endParaRPr lang="en-GB" sz="6000" dirty="0" smtClean="0"/>
          </a:p>
          <a:p>
            <a:endParaRPr lang="en-US" sz="9600" b="1" dirty="0" smtClean="0">
              <a:latin typeface="Calibri" pitchFamily="34" charset="0"/>
              <a:cs typeface="Calibri" pitchFamily="34" charset="0"/>
            </a:endParaRP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011792"/>
            <a:ext cx="4608512" cy="3497328"/>
          </a:xfrm>
        </p:spPr>
        <p:txBody>
          <a:bodyPr/>
          <a:lstStyle/>
          <a:p>
            <a:pPr algn="ctr">
              <a:buNone/>
            </a:pPr>
            <a:r>
              <a:rPr lang="en-GB" b="1" dirty="0" smtClean="0"/>
              <a:t>Inspection Information</a:t>
            </a:r>
            <a:r>
              <a:rPr lang="en-GB" dirty="0" smtClean="0"/>
              <a:t>  </a:t>
            </a:r>
          </a:p>
          <a:p>
            <a:pPr algn="ctr">
              <a:buNone/>
            </a:pPr>
            <a:endParaRPr lang="en-GB" b="1" dirty="0" smtClean="0"/>
          </a:p>
          <a:p>
            <a:pPr algn="ctr">
              <a:buNone/>
            </a:pPr>
            <a:endParaRPr lang="en-GB" b="1" dirty="0" smtClean="0"/>
          </a:p>
          <a:p>
            <a:pPr algn="ctr">
              <a:buNone/>
            </a:pPr>
            <a:r>
              <a:rPr lang="en-GB" b="1" dirty="0" smtClean="0"/>
              <a:t>Ray Caldwell</a:t>
            </a:r>
          </a:p>
          <a:p>
            <a:pPr algn="ctr">
              <a:buNone/>
            </a:pPr>
            <a:endParaRPr lang="en-GB" sz="1800" b="1" dirty="0" smtClean="0"/>
          </a:p>
          <a:p>
            <a:pPr algn="ctr">
              <a:buNone/>
            </a:pPr>
            <a:r>
              <a:rPr lang="en-GB" b="1" dirty="0" smtClean="0"/>
              <a:t>Managing Inspector</a:t>
            </a:r>
            <a:endParaRPr lang="en-GB" b="1" dirty="0"/>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44624"/>
            <a:ext cx="7344221" cy="850106"/>
          </a:xfrm>
        </p:spPr>
        <p:txBody>
          <a:bodyPr/>
          <a:lstStyle/>
          <a:p>
            <a:pPr algn="l"/>
            <a:r>
              <a:rPr lang="en-GB" sz="3600" dirty="0" smtClean="0"/>
              <a:t> Inspection Process</a:t>
            </a:r>
            <a:endParaRPr lang="en-GB" sz="3600" dirty="0"/>
          </a:p>
        </p:txBody>
      </p:sp>
      <p:grpSp>
        <p:nvGrpSpPr>
          <p:cNvPr id="4" name="Group 3"/>
          <p:cNvGrpSpPr/>
          <p:nvPr/>
        </p:nvGrpSpPr>
        <p:grpSpPr>
          <a:xfrm>
            <a:off x="785146" y="404664"/>
            <a:ext cx="8276371" cy="6192688"/>
            <a:chOff x="785146" y="404664"/>
            <a:chExt cx="8276371" cy="6192688"/>
          </a:xfrm>
          <a:scene3d>
            <a:camera prst="perspectiveLeft" zoom="91000"/>
            <a:lightRig rig="threePt" dir="t">
              <a:rot lat="0" lon="0" rev="20640000"/>
            </a:lightRig>
          </a:scene3d>
        </p:grpSpPr>
        <p:sp>
          <p:nvSpPr>
            <p:cNvPr id="6" name="Right Arrow 5"/>
            <p:cNvSpPr/>
            <p:nvPr/>
          </p:nvSpPr>
          <p:spPr>
            <a:xfrm>
              <a:off x="1403940" y="404664"/>
              <a:ext cx="7038782" cy="6192688"/>
            </a:xfrm>
            <a:prstGeom prst="rightArrow">
              <a:avLst/>
            </a:prstGeom>
            <a:sp3d z="-161800" extrusionH="600" contourW="3000">
              <a:bevelT w="48600" h="18600" prst="relaxedInset"/>
              <a:bevelB w="48600" h="8600" prst="relaxedInset"/>
            </a:sp3d>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785146" y="2262470"/>
              <a:ext cx="1324219" cy="2477075"/>
            </a:xfrm>
            <a:custGeom>
              <a:avLst/>
              <a:gdLst>
                <a:gd name="connsiteX0" fmla="*/ 0 w 1324219"/>
                <a:gd name="connsiteY0" fmla="*/ 220708 h 2477075"/>
                <a:gd name="connsiteX1" fmla="*/ 64644 w 1324219"/>
                <a:gd name="connsiteY1" fmla="*/ 64644 h 2477075"/>
                <a:gd name="connsiteX2" fmla="*/ 220708 w 1324219"/>
                <a:gd name="connsiteY2" fmla="*/ 0 h 2477075"/>
                <a:gd name="connsiteX3" fmla="*/ 1103511 w 1324219"/>
                <a:gd name="connsiteY3" fmla="*/ 0 h 2477075"/>
                <a:gd name="connsiteX4" fmla="*/ 1259575 w 1324219"/>
                <a:gd name="connsiteY4" fmla="*/ 64644 h 2477075"/>
                <a:gd name="connsiteX5" fmla="*/ 1324219 w 1324219"/>
                <a:gd name="connsiteY5" fmla="*/ 220708 h 2477075"/>
                <a:gd name="connsiteX6" fmla="*/ 1324219 w 1324219"/>
                <a:gd name="connsiteY6" fmla="*/ 2256367 h 2477075"/>
                <a:gd name="connsiteX7" fmla="*/ 1259575 w 1324219"/>
                <a:gd name="connsiteY7" fmla="*/ 2412431 h 2477075"/>
                <a:gd name="connsiteX8" fmla="*/ 1103511 w 1324219"/>
                <a:gd name="connsiteY8" fmla="*/ 2477075 h 2477075"/>
                <a:gd name="connsiteX9" fmla="*/ 220708 w 1324219"/>
                <a:gd name="connsiteY9" fmla="*/ 2477075 h 2477075"/>
                <a:gd name="connsiteX10" fmla="*/ 64644 w 1324219"/>
                <a:gd name="connsiteY10" fmla="*/ 2412431 h 2477075"/>
                <a:gd name="connsiteX11" fmla="*/ 0 w 1324219"/>
                <a:gd name="connsiteY11" fmla="*/ 2256367 h 2477075"/>
                <a:gd name="connsiteX12" fmla="*/ 0 w 1324219"/>
                <a:gd name="connsiteY12" fmla="*/ 220708 h 247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4219" h="2477075">
                  <a:moveTo>
                    <a:pt x="0" y="220708"/>
                  </a:moveTo>
                  <a:cubicBezTo>
                    <a:pt x="0" y="162173"/>
                    <a:pt x="23253" y="106035"/>
                    <a:pt x="64644" y="64644"/>
                  </a:cubicBezTo>
                  <a:cubicBezTo>
                    <a:pt x="106035" y="23253"/>
                    <a:pt x="162173" y="0"/>
                    <a:pt x="220708" y="0"/>
                  </a:cubicBezTo>
                  <a:lnTo>
                    <a:pt x="1103511" y="0"/>
                  </a:lnTo>
                  <a:cubicBezTo>
                    <a:pt x="1162046" y="0"/>
                    <a:pt x="1218184" y="23253"/>
                    <a:pt x="1259575" y="64644"/>
                  </a:cubicBezTo>
                  <a:cubicBezTo>
                    <a:pt x="1300966" y="106035"/>
                    <a:pt x="1324219" y="162173"/>
                    <a:pt x="1324219" y="220708"/>
                  </a:cubicBezTo>
                  <a:lnTo>
                    <a:pt x="1324219" y="2256367"/>
                  </a:lnTo>
                  <a:cubicBezTo>
                    <a:pt x="1324219" y="2314902"/>
                    <a:pt x="1300966" y="2371040"/>
                    <a:pt x="1259575" y="2412431"/>
                  </a:cubicBezTo>
                  <a:cubicBezTo>
                    <a:pt x="1218184" y="2453822"/>
                    <a:pt x="1162046" y="2477075"/>
                    <a:pt x="1103511" y="2477075"/>
                  </a:cubicBezTo>
                  <a:lnTo>
                    <a:pt x="220708" y="2477075"/>
                  </a:lnTo>
                  <a:cubicBezTo>
                    <a:pt x="162173" y="2477075"/>
                    <a:pt x="106035" y="2453822"/>
                    <a:pt x="64644" y="2412431"/>
                  </a:cubicBezTo>
                  <a:cubicBezTo>
                    <a:pt x="23253" y="2371040"/>
                    <a:pt x="0" y="2314902"/>
                    <a:pt x="0" y="2256367"/>
                  </a:cubicBezTo>
                  <a:lnTo>
                    <a:pt x="0" y="220708"/>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21793" tIns="121793" rIns="121793" bIns="121793" numCol="1" spcCol="1270" anchor="ctr" anchorCtr="0">
              <a:noAutofit/>
            </a:bodyPr>
            <a:lstStyle/>
            <a:p>
              <a:pPr lvl="0" algn="ctr" defTabSz="666750">
                <a:lnSpc>
                  <a:spcPct val="90000"/>
                </a:lnSpc>
                <a:spcBef>
                  <a:spcPct val="0"/>
                </a:spcBef>
                <a:spcAft>
                  <a:spcPct val="35000"/>
                </a:spcAft>
              </a:pPr>
              <a:r>
                <a:rPr lang="en-GB" sz="1500" b="1" kern="1200" dirty="0" smtClean="0"/>
                <a:t>Notification </a:t>
              </a:r>
              <a:r>
                <a:rPr lang="en-GB" sz="1500" kern="1200" dirty="0" smtClean="0"/>
                <a:t>(2 weeks)</a:t>
              </a:r>
              <a:endParaRPr lang="en-GB" sz="1500" kern="1200" dirty="0"/>
            </a:p>
          </p:txBody>
        </p:sp>
        <p:sp>
          <p:nvSpPr>
            <p:cNvPr id="8" name="Freeform 7"/>
            <p:cNvSpPr/>
            <p:nvPr/>
          </p:nvSpPr>
          <p:spPr>
            <a:xfrm>
              <a:off x="2175576" y="2262470"/>
              <a:ext cx="1324219" cy="2477075"/>
            </a:xfrm>
            <a:custGeom>
              <a:avLst/>
              <a:gdLst>
                <a:gd name="connsiteX0" fmla="*/ 0 w 1324219"/>
                <a:gd name="connsiteY0" fmla="*/ 220708 h 2477075"/>
                <a:gd name="connsiteX1" fmla="*/ 64644 w 1324219"/>
                <a:gd name="connsiteY1" fmla="*/ 64644 h 2477075"/>
                <a:gd name="connsiteX2" fmla="*/ 220708 w 1324219"/>
                <a:gd name="connsiteY2" fmla="*/ 0 h 2477075"/>
                <a:gd name="connsiteX3" fmla="*/ 1103511 w 1324219"/>
                <a:gd name="connsiteY3" fmla="*/ 0 h 2477075"/>
                <a:gd name="connsiteX4" fmla="*/ 1259575 w 1324219"/>
                <a:gd name="connsiteY4" fmla="*/ 64644 h 2477075"/>
                <a:gd name="connsiteX5" fmla="*/ 1324219 w 1324219"/>
                <a:gd name="connsiteY5" fmla="*/ 220708 h 2477075"/>
                <a:gd name="connsiteX6" fmla="*/ 1324219 w 1324219"/>
                <a:gd name="connsiteY6" fmla="*/ 2256367 h 2477075"/>
                <a:gd name="connsiteX7" fmla="*/ 1259575 w 1324219"/>
                <a:gd name="connsiteY7" fmla="*/ 2412431 h 2477075"/>
                <a:gd name="connsiteX8" fmla="*/ 1103511 w 1324219"/>
                <a:gd name="connsiteY8" fmla="*/ 2477075 h 2477075"/>
                <a:gd name="connsiteX9" fmla="*/ 220708 w 1324219"/>
                <a:gd name="connsiteY9" fmla="*/ 2477075 h 2477075"/>
                <a:gd name="connsiteX10" fmla="*/ 64644 w 1324219"/>
                <a:gd name="connsiteY10" fmla="*/ 2412431 h 2477075"/>
                <a:gd name="connsiteX11" fmla="*/ 0 w 1324219"/>
                <a:gd name="connsiteY11" fmla="*/ 2256367 h 2477075"/>
                <a:gd name="connsiteX12" fmla="*/ 0 w 1324219"/>
                <a:gd name="connsiteY12" fmla="*/ 220708 h 247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4219" h="2477075">
                  <a:moveTo>
                    <a:pt x="0" y="220708"/>
                  </a:moveTo>
                  <a:cubicBezTo>
                    <a:pt x="0" y="162173"/>
                    <a:pt x="23253" y="106035"/>
                    <a:pt x="64644" y="64644"/>
                  </a:cubicBezTo>
                  <a:cubicBezTo>
                    <a:pt x="106035" y="23253"/>
                    <a:pt x="162173" y="0"/>
                    <a:pt x="220708" y="0"/>
                  </a:cubicBezTo>
                  <a:lnTo>
                    <a:pt x="1103511" y="0"/>
                  </a:lnTo>
                  <a:cubicBezTo>
                    <a:pt x="1162046" y="0"/>
                    <a:pt x="1218184" y="23253"/>
                    <a:pt x="1259575" y="64644"/>
                  </a:cubicBezTo>
                  <a:cubicBezTo>
                    <a:pt x="1300966" y="106035"/>
                    <a:pt x="1324219" y="162173"/>
                    <a:pt x="1324219" y="220708"/>
                  </a:cubicBezTo>
                  <a:lnTo>
                    <a:pt x="1324219" y="2256367"/>
                  </a:lnTo>
                  <a:cubicBezTo>
                    <a:pt x="1324219" y="2314902"/>
                    <a:pt x="1300966" y="2371040"/>
                    <a:pt x="1259575" y="2412431"/>
                  </a:cubicBezTo>
                  <a:cubicBezTo>
                    <a:pt x="1218184" y="2453822"/>
                    <a:pt x="1162046" y="2477075"/>
                    <a:pt x="1103511" y="2477075"/>
                  </a:cubicBezTo>
                  <a:lnTo>
                    <a:pt x="220708" y="2477075"/>
                  </a:lnTo>
                  <a:cubicBezTo>
                    <a:pt x="162173" y="2477075"/>
                    <a:pt x="106035" y="2453822"/>
                    <a:pt x="64644" y="2412431"/>
                  </a:cubicBezTo>
                  <a:cubicBezTo>
                    <a:pt x="23253" y="2371040"/>
                    <a:pt x="0" y="2314902"/>
                    <a:pt x="0" y="2256367"/>
                  </a:cubicBezTo>
                  <a:lnTo>
                    <a:pt x="0" y="220708"/>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651405"/>
                <a:satOff val="2239"/>
                <a:lumOff val="-10745"/>
                <a:alphaOff val="0"/>
              </a:schemeClr>
            </a:fillRef>
            <a:effectRef idx="1">
              <a:schemeClr val="accent5">
                <a:hueOff val="651405"/>
                <a:satOff val="2239"/>
                <a:lumOff val="-10745"/>
                <a:alphaOff val="0"/>
              </a:schemeClr>
            </a:effectRef>
            <a:fontRef idx="minor">
              <a:schemeClr val="dk1"/>
            </a:fontRef>
          </p:style>
          <p:txBody>
            <a:bodyPr spcFirstLastPara="0" vert="horz" wrap="square" lIns="121793" tIns="121793" rIns="121793" bIns="121793" numCol="1" spcCol="1270" anchor="ctr" anchorCtr="0">
              <a:noAutofit/>
            </a:bodyPr>
            <a:lstStyle/>
            <a:p>
              <a:pPr lvl="0" algn="ctr" defTabSz="666750">
                <a:lnSpc>
                  <a:spcPct val="90000"/>
                </a:lnSpc>
                <a:spcBef>
                  <a:spcPct val="0"/>
                </a:spcBef>
                <a:spcAft>
                  <a:spcPct val="35000"/>
                </a:spcAft>
              </a:pPr>
              <a:r>
                <a:rPr lang="en-GB" sz="1500" kern="1200" dirty="0" smtClean="0"/>
                <a:t>Pre-inspection visit</a:t>
              </a:r>
              <a:endParaRPr lang="en-GB" sz="1500" kern="1200" dirty="0"/>
            </a:p>
          </p:txBody>
        </p:sp>
        <p:sp>
          <p:nvSpPr>
            <p:cNvPr id="9" name="Freeform 8"/>
            <p:cNvSpPr/>
            <p:nvPr/>
          </p:nvSpPr>
          <p:spPr>
            <a:xfrm>
              <a:off x="3566007" y="2262470"/>
              <a:ext cx="1324219" cy="2477075"/>
            </a:xfrm>
            <a:custGeom>
              <a:avLst/>
              <a:gdLst>
                <a:gd name="connsiteX0" fmla="*/ 0 w 1324219"/>
                <a:gd name="connsiteY0" fmla="*/ 220708 h 2477075"/>
                <a:gd name="connsiteX1" fmla="*/ 64644 w 1324219"/>
                <a:gd name="connsiteY1" fmla="*/ 64644 h 2477075"/>
                <a:gd name="connsiteX2" fmla="*/ 220708 w 1324219"/>
                <a:gd name="connsiteY2" fmla="*/ 0 h 2477075"/>
                <a:gd name="connsiteX3" fmla="*/ 1103511 w 1324219"/>
                <a:gd name="connsiteY3" fmla="*/ 0 h 2477075"/>
                <a:gd name="connsiteX4" fmla="*/ 1259575 w 1324219"/>
                <a:gd name="connsiteY4" fmla="*/ 64644 h 2477075"/>
                <a:gd name="connsiteX5" fmla="*/ 1324219 w 1324219"/>
                <a:gd name="connsiteY5" fmla="*/ 220708 h 2477075"/>
                <a:gd name="connsiteX6" fmla="*/ 1324219 w 1324219"/>
                <a:gd name="connsiteY6" fmla="*/ 2256367 h 2477075"/>
                <a:gd name="connsiteX7" fmla="*/ 1259575 w 1324219"/>
                <a:gd name="connsiteY7" fmla="*/ 2412431 h 2477075"/>
                <a:gd name="connsiteX8" fmla="*/ 1103511 w 1324219"/>
                <a:gd name="connsiteY8" fmla="*/ 2477075 h 2477075"/>
                <a:gd name="connsiteX9" fmla="*/ 220708 w 1324219"/>
                <a:gd name="connsiteY9" fmla="*/ 2477075 h 2477075"/>
                <a:gd name="connsiteX10" fmla="*/ 64644 w 1324219"/>
                <a:gd name="connsiteY10" fmla="*/ 2412431 h 2477075"/>
                <a:gd name="connsiteX11" fmla="*/ 0 w 1324219"/>
                <a:gd name="connsiteY11" fmla="*/ 2256367 h 2477075"/>
                <a:gd name="connsiteX12" fmla="*/ 0 w 1324219"/>
                <a:gd name="connsiteY12" fmla="*/ 220708 h 247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4219" h="2477075">
                  <a:moveTo>
                    <a:pt x="0" y="220708"/>
                  </a:moveTo>
                  <a:cubicBezTo>
                    <a:pt x="0" y="162173"/>
                    <a:pt x="23253" y="106035"/>
                    <a:pt x="64644" y="64644"/>
                  </a:cubicBezTo>
                  <a:cubicBezTo>
                    <a:pt x="106035" y="23253"/>
                    <a:pt x="162173" y="0"/>
                    <a:pt x="220708" y="0"/>
                  </a:cubicBezTo>
                  <a:lnTo>
                    <a:pt x="1103511" y="0"/>
                  </a:lnTo>
                  <a:cubicBezTo>
                    <a:pt x="1162046" y="0"/>
                    <a:pt x="1218184" y="23253"/>
                    <a:pt x="1259575" y="64644"/>
                  </a:cubicBezTo>
                  <a:cubicBezTo>
                    <a:pt x="1300966" y="106035"/>
                    <a:pt x="1324219" y="162173"/>
                    <a:pt x="1324219" y="220708"/>
                  </a:cubicBezTo>
                  <a:lnTo>
                    <a:pt x="1324219" y="2256367"/>
                  </a:lnTo>
                  <a:cubicBezTo>
                    <a:pt x="1324219" y="2314902"/>
                    <a:pt x="1300966" y="2371040"/>
                    <a:pt x="1259575" y="2412431"/>
                  </a:cubicBezTo>
                  <a:cubicBezTo>
                    <a:pt x="1218184" y="2453822"/>
                    <a:pt x="1162046" y="2477075"/>
                    <a:pt x="1103511" y="2477075"/>
                  </a:cubicBezTo>
                  <a:lnTo>
                    <a:pt x="220708" y="2477075"/>
                  </a:lnTo>
                  <a:cubicBezTo>
                    <a:pt x="162173" y="2477075"/>
                    <a:pt x="106035" y="2453822"/>
                    <a:pt x="64644" y="2412431"/>
                  </a:cubicBezTo>
                  <a:cubicBezTo>
                    <a:pt x="23253" y="2371040"/>
                    <a:pt x="0" y="2314902"/>
                    <a:pt x="0" y="2256367"/>
                  </a:cubicBezTo>
                  <a:lnTo>
                    <a:pt x="0" y="220708"/>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1302810"/>
                <a:satOff val="4478"/>
                <a:lumOff val="-21490"/>
                <a:alphaOff val="0"/>
              </a:schemeClr>
            </a:fillRef>
            <a:effectRef idx="1">
              <a:schemeClr val="accent5">
                <a:hueOff val="1302810"/>
                <a:satOff val="4478"/>
                <a:lumOff val="-21490"/>
                <a:alphaOff val="0"/>
              </a:schemeClr>
            </a:effectRef>
            <a:fontRef idx="minor">
              <a:schemeClr val="dk1"/>
            </a:fontRef>
          </p:style>
          <p:txBody>
            <a:bodyPr spcFirstLastPara="0" vert="horz" wrap="square" lIns="121793" tIns="121793" rIns="121793" bIns="121793" numCol="1" spcCol="1270" anchor="ctr" anchorCtr="0">
              <a:noAutofit/>
            </a:bodyPr>
            <a:lstStyle/>
            <a:p>
              <a:pPr lvl="0" algn="ctr" defTabSz="666750">
                <a:lnSpc>
                  <a:spcPct val="90000"/>
                </a:lnSpc>
                <a:spcBef>
                  <a:spcPct val="0"/>
                </a:spcBef>
                <a:spcAft>
                  <a:spcPct val="35000"/>
                </a:spcAft>
              </a:pPr>
              <a:r>
                <a:rPr lang="en-GB" sz="1500" kern="1200" dirty="0" smtClean="0"/>
                <a:t>Inspection activity</a:t>
              </a:r>
              <a:endParaRPr lang="en-GB" sz="1500" kern="1200" dirty="0"/>
            </a:p>
          </p:txBody>
        </p:sp>
        <p:sp>
          <p:nvSpPr>
            <p:cNvPr id="10" name="Freeform 9"/>
            <p:cNvSpPr/>
            <p:nvPr/>
          </p:nvSpPr>
          <p:spPr>
            <a:xfrm>
              <a:off x="4956437" y="2262470"/>
              <a:ext cx="1324219" cy="2477075"/>
            </a:xfrm>
            <a:custGeom>
              <a:avLst/>
              <a:gdLst>
                <a:gd name="connsiteX0" fmla="*/ 0 w 1324219"/>
                <a:gd name="connsiteY0" fmla="*/ 220708 h 2477075"/>
                <a:gd name="connsiteX1" fmla="*/ 64644 w 1324219"/>
                <a:gd name="connsiteY1" fmla="*/ 64644 h 2477075"/>
                <a:gd name="connsiteX2" fmla="*/ 220708 w 1324219"/>
                <a:gd name="connsiteY2" fmla="*/ 0 h 2477075"/>
                <a:gd name="connsiteX3" fmla="*/ 1103511 w 1324219"/>
                <a:gd name="connsiteY3" fmla="*/ 0 h 2477075"/>
                <a:gd name="connsiteX4" fmla="*/ 1259575 w 1324219"/>
                <a:gd name="connsiteY4" fmla="*/ 64644 h 2477075"/>
                <a:gd name="connsiteX5" fmla="*/ 1324219 w 1324219"/>
                <a:gd name="connsiteY5" fmla="*/ 220708 h 2477075"/>
                <a:gd name="connsiteX6" fmla="*/ 1324219 w 1324219"/>
                <a:gd name="connsiteY6" fmla="*/ 2256367 h 2477075"/>
                <a:gd name="connsiteX7" fmla="*/ 1259575 w 1324219"/>
                <a:gd name="connsiteY7" fmla="*/ 2412431 h 2477075"/>
                <a:gd name="connsiteX8" fmla="*/ 1103511 w 1324219"/>
                <a:gd name="connsiteY8" fmla="*/ 2477075 h 2477075"/>
                <a:gd name="connsiteX9" fmla="*/ 220708 w 1324219"/>
                <a:gd name="connsiteY9" fmla="*/ 2477075 h 2477075"/>
                <a:gd name="connsiteX10" fmla="*/ 64644 w 1324219"/>
                <a:gd name="connsiteY10" fmla="*/ 2412431 h 2477075"/>
                <a:gd name="connsiteX11" fmla="*/ 0 w 1324219"/>
                <a:gd name="connsiteY11" fmla="*/ 2256367 h 2477075"/>
                <a:gd name="connsiteX12" fmla="*/ 0 w 1324219"/>
                <a:gd name="connsiteY12" fmla="*/ 220708 h 247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4219" h="2477075">
                  <a:moveTo>
                    <a:pt x="0" y="220708"/>
                  </a:moveTo>
                  <a:cubicBezTo>
                    <a:pt x="0" y="162173"/>
                    <a:pt x="23253" y="106035"/>
                    <a:pt x="64644" y="64644"/>
                  </a:cubicBezTo>
                  <a:cubicBezTo>
                    <a:pt x="106035" y="23253"/>
                    <a:pt x="162173" y="0"/>
                    <a:pt x="220708" y="0"/>
                  </a:cubicBezTo>
                  <a:lnTo>
                    <a:pt x="1103511" y="0"/>
                  </a:lnTo>
                  <a:cubicBezTo>
                    <a:pt x="1162046" y="0"/>
                    <a:pt x="1218184" y="23253"/>
                    <a:pt x="1259575" y="64644"/>
                  </a:cubicBezTo>
                  <a:cubicBezTo>
                    <a:pt x="1300966" y="106035"/>
                    <a:pt x="1324219" y="162173"/>
                    <a:pt x="1324219" y="220708"/>
                  </a:cubicBezTo>
                  <a:lnTo>
                    <a:pt x="1324219" y="2256367"/>
                  </a:lnTo>
                  <a:cubicBezTo>
                    <a:pt x="1324219" y="2314902"/>
                    <a:pt x="1300966" y="2371040"/>
                    <a:pt x="1259575" y="2412431"/>
                  </a:cubicBezTo>
                  <a:cubicBezTo>
                    <a:pt x="1218184" y="2453822"/>
                    <a:pt x="1162046" y="2477075"/>
                    <a:pt x="1103511" y="2477075"/>
                  </a:cubicBezTo>
                  <a:lnTo>
                    <a:pt x="220708" y="2477075"/>
                  </a:lnTo>
                  <a:cubicBezTo>
                    <a:pt x="162173" y="2477075"/>
                    <a:pt x="106035" y="2453822"/>
                    <a:pt x="64644" y="2412431"/>
                  </a:cubicBezTo>
                  <a:cubicBezTo>
                    <a:pt x="23253" y="2371040"/>
                    <a:pt x="0" y="2314902"/>
                    <a:pt x="0" y="2256367"/>
                  </a:cubicBezTo>
                  <a:lnTo>
                    <a:pt x="0" y="220708"/>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1954215"/>
                <a:satOff val="6718"/>
                <a:lumOff val="-32236"/>
                <a:alphaOff val="0"/>
              </a:schemeClr>
            </a:fillRef>
            <a:effectRef idx="1">
              <a:schemeClr val="accent5">
                <a:hueOff val="1954215"/>
                <a:satOff val="6718"/>
                <a:lumOff val="-32236"/>
                <a:alphaOff val="0"/>
              </a:schemeClr>
            </a:effectRef>
            <a:fontRef idx="minor">
              <a:schemeClr val="dk1"/>
            </a:fontRef>
          </p:style>
          <p:txBody>
            <a:bodyPr spcFirstLastPara="0" vert="horz" wrap="square" lIns="121793" tIns="121793" rIns="121793" bIns="121793" numCol="1" spcCol="1270" anchor="ctr" anchorCtr="0">
              <a:noAutofit/>
            </a:bodyPr>
            <a:lstStyle/>
            <a:p>
              <a:pPr lvl="0" algn="ctr" defTabSz="666750">
                <a:lnSpc>
                  <a:spcPct val="90000"/>
                </a:lnSpc>
                <a:spcBef>
                  <a:spcPct val="0"/>
                </a:spcBef>
                <a:spcAft>
                  <a:spcPct val="35000"/>
                </a:spcAft>
              </a:pPr>
              <a:r>
                <a:rPr lang="en-GB" sz="1500" b="1" kern="1200" dirty="0" smtClean="0"/>
                <a:t>Oral report back</a:t>
              </a:r>
              <a:endParaRPr lang="en-GB" sz="1500" b="1" kern="1200" dirty="0"/>
            </a:p>
          </p:txBody>
        </p:sp>
        <p:sp>
          <p:nvSpPr>
            <p:cNvPr id="11" name="Freeform 10"/>
            <p:cNvSpPr/>
            <p:nvPr/>
          </p:nvSpPr>
          <p:spPr>
            <a:xfrm>
              <a:off x="6346867" y="2262470"/>
              <a:ext cx="1324219" cy="2477075"/>
            </a:xfrm>
            <a:custGeom>
              <a:avLst/>
              <a:gdLst>
                <a:gd name="connsiteX0" fmla="*/ 0 w 1324219"/>
                <a:gd name="connsiteY0" fmla="*/ 220708 h 2477075"/>
                <a:gd name="connsiteX1" fmla="*/ 64644 w 1324219"/>
                <a:gd name="connsiteY1" fmla="*/ 64644 h 2477075"/>
                <a:gd name="connsiteX2" fmla="*/ 220708 w 1324219"/>
                <a:gd name="connsiteY2" fmla="*/ 0 h 2477075"/>
                <a:gd name="connsiteX3" fmla="*/ 1103511 w 1324219"/>
                <a:gd name="connsiteY3" fmla="*/ 0 h 2477075"/>
                <a:gd name="connsiteX4" fmla="*/ 1259575 w 1324219"/>
                <a:gd name="connsiteY4" fmla="*/ 64644 h 2477075"/>
                <a:gd name="connsiteX5" fmla="*/ 1324219 w 1324219"/>
                <a:gd name="connsiteY5" fmla="*/ 220708 h 2477075"/>
                <a:gd name="connsiteX6" fmla="*/ 1324219 w 1324219"/>
                <a:gd name="connsiteY6" fmla="*/ 2256367 h 2477075"/>
                <a:gd name="connsiteX7" fmla="*/ 1259575 w 1324219"/>
                <a:gd name="connsiteY7" fmla="*/ 2412431 h 2477075"/>
                <a:gd name="connsiteX8" fmla="*/ 1103511 w 1324219"/>
                <a:gd name="connsiteY8" fmla="*/ 2477075 h 2477075"/>
                <a:gd name="connsiteX9" fmla="*/ 220708 w 1324219"/>
                <a:gd name="connsiteY9" fmla="*/ 2477075 h 2477075"/>
                <a:gd name="connsiteX10" fmla="*/ 64644 w 1324219"/>
                <a:gd name="connsiteY10" fmla="*/ 2412431 h 2477075"/>
                <a:gd name="connsiteX11" fmla="*/ 0 w 1324219"/>
                <a:gd name="connsiteY11" fmla="*/ 2256367 h 2477075"/>
                <a:gd name="connsiteX12" fmla="*/ 0 w 1324219"/>
                <a:gd name="connsiteY12" fmla="*/ 220708 h 247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4219" h="2477075">
                  <a:moveTo>
                    <a:pt x="0" y="220708"/>
                  </a:moveTo>
                  <a:cubicBezTo>
                    <a:pt x="0" y="162173"/>
                    <a:pt x="23253" y="106035"/>
                    <a:pt x="64644" y="64644"/>
                  </a:cubicBezTo>
                  <a:cubicBezTo>
                    <a:pt x="106035" y="23253"/>
                    <a:pt x="162173" y="0"/>
                    <a:pt x="220708" y="0"/>
                  </a:cubicBezTo>
                  <a:lnTo>
                    <a:pt x="1103511" y="0"/>
                  </a:lnTo>
                  <a:cubicBezTo>
                    <a:pt x="1162046" y="0"/>
                    <a:pt x="1218184" y="23253"/>
                    <a:pt x="1259575" y="64644"/>
                  </a:cubicBezTo>
                  <a:cubicBezTo>
                    <a:pt x="1300966" y="106035"/>
                    <a:pt x="1324219" y="162173"/>
                    <a:pt x="1324219" y="220708"/>
                  </a:cubicBezTo>
                  <a:lnTo>
                    <a:pt x="1324219" y="2256367"/>
                  </a:lnTo>
                  <a:cubicBezTo>
                    <a:pt x="1324219" y="2314902"/>
                    <a:pt x="1300966" y="2371040"/>
                    <a:pt x="1259575" y="2412431"/>
                  </a:cubicBezTo>
                  <a:cubicBezTo>
                    <a:pt x="1218184" y="2453822"/>
                    <a:pt x="1162046" y="2477075"/>
                    <a:pt x="1103511" y="2477075"/>
                  </a:cubicBezTo>
                  <a:lnTo>
                    <a:pt x="220708" y="2477075"/>
                  </a:lnTo>
                  <a:cubicBezTo>
                    <a:pt x="162173" y="2477075"/>
                    <a:pt x="106035" y="2453822"/>
                    <a:pt x="64644" y="2412431"/>
                  </a:cubicBezTo>
                  <a:cubicBezTo>
                    <a:pt x="23253" y="2371040"/>
                    <a:pt x="0" y="2314902"/>
                    <a:pt x="0" y="2256367"/>
                  </a:cubicBezTo>
                  <a:lnTo>
                    <a:pt x="0" y="220708"/>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2605619"/>
                <a:satOff val="8957"/>
                <a:lumOff val="-42981"/>
                <a:alphaOff val="0"/>
              </a:schemeClr>
            </a:fillRef>
            <a:effectRef idx="1">
              <a:schemeClr val="accent5">
                <a:hueOff val="2605619"/>
                <a:satOff val="8957"/>
                <a:lumOff val="-42981"/>
                <a:alphaOff val="0"/>
              </a:schemeClr>
            </a:effectRef>
            <a:fontRef idx="minor">
              <a:schemeClr val="dk1"/>
            </a:fontRef>
          </p:style>
          <p:txBody>
            <a:bodyPr spcFirstLastPara="0" vert="horz" wrap="square" lIns="121793" tIns="121793" rIns="121793" bIns="121793" numCol="1" spcCol="1270" anchor="ctr" anchorCtr="0">
              <a:noAutofit/>
            </a:bodyPr>
            <a:lstStyle/>
            <a:p>
              <a:pPr lvl="0" algn="ctr" defTabSz="666750">
                <a:lnSpc>
                  <a:spcPct val="90000"/>
                </a:lnSpc>
                <a:spcBef>
                  <a:spcPct val="0"/>
                </a:spcBef>
                <a:spcAft>
                  <a:spcPct val="35000"/>
                </a:spcAft>
              </a:pPr>
              <a:r>
                <a:rPr lang="en-GB" sz="1500" b="1" kern="1200" dirty="0" smtClean="0"/>
                <a:t>Pre-publication copy </a:t>
              </a:r>
              <a:r>
                <a:rPr lang="en-GB" sz="1500" kern="1200" dirty="0" smtClean="0"/>
                <a:t>of the report to verify accuracy of factual information</a:t>
              </a:r>
              <a:endParaRPr lang="en-GB" sz="1500" kern="1200" dirty="0"/>
            </a:p>
          </p:txBody>
        </p:sp>
        <p:sp>
          <p:nvSpPr>
            <p:cNvPr id="12" name="Freeform 11"/>
            <p:cNvSpPr/>
            <p:nvPr/>
          </p:nvSpPr>
          <p:spPr>
            <a:xfrm>
              <a:off x="7737298" y="2262470"/>
              <a:ext cx="1324219" cy="2477075"/>
            </a:xfrm>
            <a:custGeom>
              <a:avLst/>
              <a:gdLst>
                <a:gd name="connsiteX0" fmla="*/ 0 w 1324219"/>
                <a:gd name="connsiteY0" fmla="*/ 220708 h 2477075"/>
                <a:gd name="connsiteX1" fmla="*/ 64644 w 1324219"/>
                <a:gd name="connsiteY1" fmla="*/ 64644 h 2477075"/>
                <a:gd name="connsiteX2" fmla="*/ 220708 w 1324219"/>
                <a:gd name="connsiteY2" fmla="*/ 0 h 2477075"/>
                <a:gd name="connsiteX3" fmla="*/ 1103511 w 1324219"/>
                <a:gd name="connsiteY3" fmla="*/ 0 h 2477075"/>
                <a:gd name="connsiteX4" fmla="*/ 1259575 w 1324219"/>
                <a:gd name="connsiteY4" fmla="*/ 64644 h 2477075"/>
                <a:gd name="connsiteX5" fmla="*/ 1324219 w 1324219"/>
                <a:gd name="connsiteY5" fmla="*/ 220708 h 2477075"/>
                <a:gd name="connsiteX6" fmla="*/ 1324219 w 1324219"/>
                <a:gd name="connsiteY6" fmla="*/ 2256367 h 2477075"/>
                <a:gd name="connsiteX7" fmla="*/ 1259575 w 1324219"/>
                <a:gd name="connsiteY7" fmla="*/ 2412431 h 2477075"/>
                <a:gd name="connsiteX8" fmla="*/ 1103511 w 1324219"/>
                <a:gd name="connsiteY8" fmla="*/ 2477075 h 2477075"/>
                <a:gd name="connsiteX9" fmla="*/ 220708 w 1324219"/>
                <a:gd name="connsiteY9" fmla="*/ 2477075 h 2477075"/>
                <a:gd name="connsiteX10" fmla="*/ 64644 w 1324219"/>
                <a:gd name="connsiteY10" fmla="*/ 2412431 h 2477075"/>
                <a:gd name="connsiteX11" fmla="*/ 0 w 1324219"/>
                <a:gd name="connsiteY11" fmla="*/ 2256367 h 2477075"/>
                <a:gd name="connsiteX12" fmla="*/ 0 w 1324219"/>
                <a:gd name="connsiteY12" fmla="*/ 220708 h 247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4219" h="2477075">
                  <a:moveTo>
                    <a:pt x="0" y="220708"/>
                  </a:moveTo>
                  <a:cubicBezTo>
                    <a:pt x="0" y="162173"/>
                    <a:pt x="23253" y="106035"/>
                    <a:pt x="64644" y="64644"/>
                  </a:cubicBezTo>
                  <a:cubicBezTo>
                    <a:pt x="106035" y="23253"/>
                    <a:pt x="162173" y="0"/>
                    <a:pt x="220708" y="0"/>
                  </a:cubicBezTo>
                  <a:lnTo>
                    <a:pt x="1103511" y="0"/>
                  </a:lnTo>
                  <a:cubicBezTo>
                    <a:pt x="1162046" y="0"/>
                    <a:pt x="1218184" y="23253"/>
                    <a:pt x="1259575" y="64644"/>
                  </a:cubicBezTo>
                  <a:cubicBezTo>
                    <a:pt x="1300966" y="106035"/>
                    <a:pt x="1324219" y="162173"/>
                    <a:pt x="1324219" y="220708"/>
                  </a:cubicBezTo>
                  <a:lnTo>
                    <a:pt x="1324219" y="2256367"/>
                  </a:lnTo>
                  <a:cubicBezTo>
                    <a:pt x="1324219" y="2314902"/>
                    <a:pt x="1300966" y="2371040"/>
                    <a:pt x="1259575" y="2412431"/>
                  </a:cubicBezTo>
                  <a:cubicBezTo>
                    <a:pt x="1218184" y="2453822"/>
                    <a:pt x="1162046" y="2477075"/>
                    <a:pt x="1103511" y="2477075"/>
                  </a:cubicBezTo>
                  <a:lnTo>
                    <a:pt x="220708" y="2477075"/>
                  </a:lnTo>
                  <a:cubicBezTo>
                    <a:pt x="162173" y="2477075"/>
                    <a:pt x="106035" y="2453822"/>
                    <a:pt x="64644" y="2412431"/>
                  </a:cubicBezTo>
                  <a:cubicBezTo>
                    <a:pt x="23253" y="2371040"/>
                    <a:pt x="0" y="2314902"/>
                    <a:pt x="0" y="2256367"/>
                  </a:cubicBezTo>
                  <a:lnTo>
                    <a:pt x="0" y="220708"/>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3257024"/>
                <a:satOff val="11196"/>
                <a:lumOff val="-53726"/>
                <a:alphaOff val="0"/>
              </a:schemeClr>
            </a:fillRef>
            <a:effectRef idx="1">
              <a:schemeClr val="accent5">
                <a:hueOff val="3257024"/>
                <a:satOff val="11196"/>
                <a:lumOff val="-53726"/>
                <a:alphaOff val="0"/>
              </a:schemeClr>
            </a:effectRef>
            <a:fontRef idx="minor">
              <a:schemeClr val="dk1"/>
            </a:fontRef>
          </p:style>
          <p:txBody>
            <a:bodyPr spcFirstLastPara="0" vert="horz" wrap="square" lIns="121793" tIns="121793" rIns="121793" bIns="121793" numCol="1" spcCol="1270" anchor="ctr" anchorCtr="0">
              <a:noAutofit/>
            </a:bodyPr>
            <a:lstStyle/>
            <a:p>
              <a:pPr lvl="0" algn="ctr" defTabSz="666750">
                <a:lnSpc>
                  <a:spcPct val="90000"/>
                </a:lnSpc>
                <a:spcBef>
                  <a:spcPct val="0"/>
                </a:spcBef>
                <a:spcAft>
                  <a:spcPct val="35000"/>
                </a:spcAft>
              </a:pPr>
              <a:r>
                <a:rPr lang="en-GB" sz="1500" b="1" kern="1200" dirty="0" smtClean="0"/>
                <a:t>Published report</a:t>
              </a:r>
              <a:endParaRPr lang="en-GB" sz="1500" b="1" kern="1200" dirty="0"/>
            </a:p>
          </p:txBody>
        </p:sp>
      </p:gr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274638"/>
            <a:ext cx="7344221" cy="850106"/>
          </a:xfrm>
        </p:spPr>
        <p:txBody>
          <a:bodyPr/>
          <a:lstStyle/>
          <a:p>
            <a:pPr algn="l"/>
            <a:r>
              <a:rPr lang="en-GB" sz="3600" b="1" dirty="0" smtClean="0"/>
              <a:t>Recording information on inspection: what and why?</a:t>
            </a:r>
            <a:endParaRPr lang="en-GB" sz="3600" b="1" dirty="0"/>
          </a:p>
        </p:txBody>
      </p:sp>
      <p:sp>
        <p:nvSpPr>
          <p:cNvPr id="3" name="Content Placeholder 2"/>
          <p:cNvSpPr>
            <a:spLocks noGrp="1"/>
          </p:cNvSpPr>
          <p:nvPr>
            <p:ph idx="1"/>
          </p:nvPr>
        </p:nvSpPr>
        <p:spPr>
          <a:xfrm>
            <a:off x="1692275" y="1412776"/>
            <a:ext cx="7344221" cy="5256584"/>
          </a:xfrm>
        </p:spPr>
        <p:txBody>
          <a:bodyPr/>
          <a:lstStyle/>
          <a:p>
            <a:endParaRPr lang="en-GB" sz="2500" dirty="0" smtClean="0"/>
          </a:p>
          <a:p>
            <a:r>
              <a:rPr lang="en-GB" sz="2800" dirty="0" smtClean="0"/>
              <a:t>Inspectors will make notes during lesson/session observations and discussions</a:t>
            </a:r>
          </a:p>
          <a:p>
            <a:endParaRPr lang="en-GB" sz="2800" dirty="0" smtClean="0"/>
          </a:p>
          <a:p>
            <a:r>
              <a:rPr lang="en-GB" sz="2800" dirty="0" smtClean="0"/>
              <a:t>Role of the representative on inspection</a:t>
            </a:r>
          </a:p>
          <a:p>
            <a:endParaRPr lang="en-GB" sz="2800" dirty="0" smtClean="0"/>
          </a:p>
          <a:p>
            <a:r>
              <a:rPr lang="en-GB" sz="2800" dirty="0" smtClean="0"/>
              <a:t>Public audit function</a:t>
            </a:r>
          </a:p>
          <a:p>
            <a:endParaRPr lang="en-GB" sz="2100" dirty="0" smtClean="0"/>
          </a:p>
          <a:p>
            <a:endParaRPr lang="en-GB" dirty="0"/>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274638"/>
            <a:ext cx="7344221" cy="850106"/>
          </a:xfrm>
        </p:spPr>
        <p:txBody>
          <a:bodyPr/>
          <a:lstStyle/>
          <a:p>
            <a:pPr algn="l"/>
            <a:r>
              <a:rPr lang="en-GB" sz="3600" b="1" dirty="0" smtClean="0"/>
              <a:t>FOIA, DPA, SAR</a:t>
            </a:r>
            <a:endParaRPr lang="en-GB" sz="3600" b="1" dirty="0"/>
          </a:p>
        </p:txBody>
      </p:sp>
      <p:sp>
        <p:nvSpPr>
          <p:cNvPr id="3" name="Content Placeholder 2"/>
          <p:cNvSpPr>
            <a:spLocks noGrp="1"/>
          </p:cNvSpPr>
          <p:nvPr>
            <p:ph idx="1"/>
          </p:nvPr>
        </p:nvSpPr>
        <p:spPr>
          <a:xfrm>
            <a:off x="1692275" y="1628800"/>
            <a:ext cx="7344221" cy="3960440"/>
          </a:xfrm>
        </p:spPr>
        <p:txBody>
          <a:bodyPr/>
          <a:lstStyle/>
          <a:p>
            <a:r>
              <a:rPr lang="en-GB" sz="2800" dirty="0" smtClean="0"/>
              <a:t>Freedom of Information Act (FOIA) 2000</a:t>
            </a:r>
          </a:p>
          <a:p>
            <a:endParaRPr lang="en-GB" sz="2800" dirty="0" smtClean="0"/>
          </a:p>
          <a:p>
            <a:r>
              <a:rPr lang="en-GB" sz="2800" dirty="0" smtClean="0"/>
              <a:t>Data Protection Act (DPA) 1998</a:t>
            </a:r>
          </a:p>
          <a:p>
            <a:endParaRPr lang="en-GB" sz="2800" dirty="0" smtClean="0"/>
          </a:p>
          <a:p>
            <a:r>
              <a:rPr lang="en-GB" sz="2800" dirty="0" smtClean="0"/>
              <a:t>Subject Access Request (under the DPA)</a:t>
            </a:r>
          </a:p>
          <a:p>
            <a:endParaRPr lang="en-GB" sz="2100" dirty="0" smtClean="0"/>
          </a:p>
          <a:p>
            <a:endParaRPr lang="en-GB" dirty="0"/>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274638"/>
            <a:ext cx="7344221" cy="850106"/>
          </a:xfrm>
        </p:spPr>
        <p:txBody>
          <a:bodyPr/>
          <a:lstStyle/>
          <a:p>
            <a:pPr algn="l"/>
            <a:r>
              <a:rPr lang="en-GB" sz="3600" b="1" dirty="0" smtClean="0"/>
              <a:t>Complaints</a:t>
            </a:r>
            <a:endParaRPr lang="en-GB" sz="3600" b="1" dirty="0"/>
          </a:p>
        </p:txBody>
      </p:sp>
      <p:sp>
        <p:nvSpPr>
          <p:cNvPr id="3" name="Content Placeholder 2"/>
          <p:cNvSpPr>
            <a:spLocks noGrp="1"/>
          </p:cNvSpPr>
          <p:nvPr>
            <p:ph idx="1"/>
          </p:nvPr>
        </p:nvSpPr>
        <p:spPr>
          <a:xfrm>
            <a:off x="1692275" y="2060848"/>
            <a:ext cx="6840165" cy="2808312"/>
          </a:xfrm>
        </p:spPr>
        <p:txBody>
          <a:bodyPr/>
          <a:lstStyle/>
          <a:p>
            <a:r>
              <a:rPr lang="en-GB" dirty="0" smtClean="0"/>
              <a:t>Complaints Procedure 2013</a:t>
            </a:r>
          </a:p>
          <a:p>
            <a:endParaRPr lang="en-GB" dirty="0" smtClean="0"/>
          </a:p>
          <a:p>
            <a:r>
              <a:rPr lang="en-GB" dirty="0" smtClean="0"/>
              <a:t>Early resolution...</a:t>
            </a:r>
          </a:p>
          <a:p>
            <a:endParaRPr lang="en-GB" sz="2500" dirty="0" smtClean="0"/>
          </a:p>
          <a:p>
            <a:pPr>
              <a:buNone/>
            </a:pPr>
            <a:endParaRPr lang="en-GB" sz="2100" dirty="0" smtClean="0"/>
          </a:p>
          <a:p>
            <a:endParaRPr lang="en-GB" dirty="0"/>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274638"/>
            <a:ext cx="7344221" cy="850106"/>
          </a:xfrm>
        </p:spPr>
        <p:txBody>
          <a:bodyPr/>
          <a:lstStyle/>
          <a:p>
            <a:pPr algn="l"/>
            <a:r>
              <a:rPr lang="en-GB" sz="3600" b="1" dirty="0" smtClean="0"/>
              <a:t>Customer Service Excellence</a:t>
            </a:r>
            <a:endParaRPr lang="en-GB" sz="3600" b="1" dirty="0"/>
          </a:p>
        </p:txBody>
      </p:sp>
      <p:sp>
        <p:nvSpPr>
          <p:cNvPr id="3" name="Content Placeholder 2"/>
          <p:cNvSpPr>
            <a:spLocks noGrp="1"/>
          </p:cNvSpPr>
          <p:nvPr>
            <p:ph idx="1"/>
          </p:nvPr>
        </p:nvSpPr>
        <p:spPr>
          <a:xfrm>
            <a:off x="1692275" y="1412776"/>
            <a:ext cx="7344221" cy="5256584"/>
          </a:xfrm>
        </p:spPr>
        <p:txBody>
          <a:bodyPr/>
          <a:lstStyle/>
          <a:p>
            <a:r>
              <a:rPr lang="en-GB" sz="2500" b="1" dirty="0" smtClean="0"/>
              <a:t>Customer Service Excellence </a:t>
            </a:r>
            <a:r>
              <a:rPr lang="en-GB" sz="2500" dirty="0" smtClean="0"/>
              <a:t>(CSE)</a:t>
            </a:r>
          </a:p>
          <a:p>
            <a:endParaRPr lang="en-GB" sz="2500" dirty="0" smtClean="0"/>
          </a:p>
          <a:p>
            <a:r>
              <a:rPr lang="en-GB" sz="2500" dirty="0" smtClean="0"/>
              <a:t>Annual rolling review</a:t>
            </a:r>
          </a:p>
          <a:p>
            <a:endParaRPr lang="en-GB" sz="2500" dirty="0" smtClean="0"/>
          </a:p>
          <a:p>
            <a:r>
              <a:rPr lang="en-GB" sz="2500" dirty="0" smtClean="0"/>
              <a:t>ETI’s publishes </a:t>
            </a:r>
            <a:r>
              <a:rPr lang="en-GB" sz="2500" b="1" dirty="0" smtClean="0"/>
              <a:t>Customer Service Standards</a:t>
            </a:r>
          </a:p>
          <a:p>
            <a:endParaRPr lang="en-GB" sz="2500" dirty="0" smtClean="0"/>
          </a:p>
          <a:p>
            <a:r>
              <a:rPr lang="en-GB" sz="2500" dirty="0" smtClean="0"/>
              <a:t>NISRA post-inspection evaluation</a:t>
            </a:r>
          </a:p>
          <a:p>
            <a:endParaRPr lang="en-GB" sz="2500" dirty="0" smtClean="0"/>
          </a:p>
          <a:p>
            <a:r>
              <a:rPr lang="en-GB" sz="2500" dirty="0" smtClean="0"/>
              <a:t>Annual Business Report</a:t>
            </a:r>
          </a:p>
          <a:p>
            <a:endParaRPr lang="en-GB" sz="2500" dirty="0" smtClean="0"/>
          </a:p>
          <a:p>
            <a:endParaRPr lang="en-GB" sz="2500" dirty="0" smtClean="0"/>
          </a:p>
          <a:p>
            <a:endParaRPr lang="en-GB" sz="2500" dirty="0" smtClean="0"/>
          </a:p>
          <a:p>
            <a:endParaRPr lang="en-GB" sz="2400" dirty="0" smtClean="0"/>
          </a:p>
          <a:p>
            <a:endParaRPr lang="en-GB" sz="2100" dirty="0" smtClean="0"/>
          </a:p>
          <a:p>
            <a:endParaRPr lang="en-GB" dirty="0"/>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116632"/>
            <a:ext cx="7344221" cy="850106"/>
          </a:xfrm>
        </p:spPr>
        <p:txBody>
          <a:bodyPr/>
          <a:lstStyle/>
          <a:p>
            <a:pPr algn="l"/>
            <a:r>
              <a:rPr lang="en-GB" sz="3600" b="1" dirty="0" smtClean="0"/>
              <a:t>Support materials...</a:t>
            </a:r>
            <a:endParaRPr lang="en-GB" sz="3600" b="1" dirty="0"/>
          </a:p>
        </p:txBody>
      </p:sp>
      <p:sp>
        <p:nvSpPr>
          <p:cNvPr id="3" name="Content Placeholder 2"/>
          <p:cNvSpPr>
            <a:spLocks noGrp="1"/>
          </p:cNvSpPr>
          <p:nvPr>
            <p:ph idx="1"/>
          </p:nvPr>
        </p:nvSpPr>
        <p:spPr>
          <a:xfrm>
            <a:off x="1692275" y="1268760"/>
            <a:ext cx="7344221" cy="5256584"/>
          </a:xfrm>
        </p:spPr>
        <p:txBody>
          <a:bodyPr/>
          <a:lstStyle/>
          <a:p>
            <a:r>
              <a:rPr lang="en-GB" sz="2500" dirty="0" smtClean="0"/>
              <a:t>ETI Website </a:t>
            </a:r>
            <a:r>
              <a:rPr lang="en-GB" sz="2500" dirty="0" smtClean="0">
                <a:hlinkClick r:id="rId3"/>
              </a:rPr>
              <a:t>www.etini.gov.uk</a:t>
            </a:r>
            <a:r>
              <a:rPr lang="en-GB" sz="2500" dirty="0" smtClean="0"/>
              <a:t>:</a:t>
            </a:r>
          </a:p>
          <a:p>
            <a:pPr lvl="1"/>
            <a:endParaRPr lang="en-GB" sz="2100" dirty="0" smtClean="0"/>
          </a:p>
          <a:p>
            <a:pPr lvl="1">
              <a:buNone/>
            </a:pPr>
            <a:endParaRPr lang="en-GB" sz="2100" dirty="0" smtClean="0"/>
          </a:p>
          <a:p>
            <a:pPr lvl="1">
              <a:buNone/>
            </a:pPr>
            <a:endParaRPr lang="en-GB" sz="2100" dirty="0" smtClean="0"/>
          </a:p>
          <a:p>
            <a:pPr lvl="1">
              <a:buNone/>
            </a:pPr>
            <a:endParaRPr lang="en-GB" sz="2100" dirty="0" smtClean="0"/>
          </a:p>
          <a:p>
            <a:pPr lvl="1">
              <a:buNone/>
            </a:pPr>
            <a:endParaRPr lang="en-GB" sz="2100" dirty="0" smtClean="0"/>
          </a:p>
          <a:p>
            <a:pPr lvl="1">
              <a:buNone/>
            </a:pPr>
            <a:endParaRPr lang="en-GB" sz="2100" dirty="0" smtClean="0"/>
          </a:p>
          <a:p>
            <a:pPr lvl="1">
              <a:buNone/>
            </a:pPr>
            <a:endParaRPr lang="en-GB" sz="2100" dirty="0" smtClean="0"/>
          </a:p>
          <a:p>
            <a:pPr lvl="1">
              <a:buNone/>
            </a:pPr>
            <a:endParaRPr lang="en-GB" sz="2100" dirty="0" smtClean="0"/>
          </a:p>
          <a:p>
            <a:pPr lvl="1">
              <a:buNone/>
            </a:pPr>
            <a:endParaRPr lang="en-GB" sz="2100" dirty="0" smtClean="0"/>
          </a:p>
          <a:p>
            <a:endParaRPr lang="en-GB" sz="2500" dirty="0" smtClean="0"/>
          </a:p>
          <a:p>
            <a:endParaRPr lang="en-GB" sz="2500" dirty="0" smtClean="0"/>
          </a:p>
          <a:p>
            <a:r>
              <a:rPr lang="en-GB" sz="2500" dirty="0" smtClean="0"/>
              <a:t>New ETI website is planned for January 2016...</a:t>
            </a:r>
          </a:p>
          <a:p>
            <a:endParaRPr lang="en-GB" sz="2500" dirty="0" smtClean="0"/>
          </a:p>
          <a:p>
            <a:endParaRPr lang="en-GB" sz="2500" dirty="0" smtClean="0"/>
          </a:p>
          <a:p>
            <a:endParaRPr lang="en-GB" sz="2400" dirty="0" smtClean="0"/>
          </a:p>
          <a:p>
            <a:endParaRPr lang="en-GB" sz="2100" dirty="0" smtClean="0"/>
          </a:p>
          <a:p>
            <a:endParaRPr lang="en-GB" dirty="0"/>
          </a:p>
        </p:txBody>
      </p:sp>
      <p:pic>
        <p:nvPicPr>
          <p:cNvPr id="1026" name="Picture 2"/>
          <p:cNvPicPr>
            <a:picLocks noChangeAspect="1" noChangeArrowheads="1"/>
          </p:cNvPicPr>
          <p:nvPr/>
        </p:nvPicPr>
        <p:blipFill>
          <a:blip r:embed="rId4" cstate="print"/>
          <a:srcRect l="19372" t="6400" r="20621" b="5401"/>
          <a:stretch>
            <a:fillRect/>
          </a:stretch>
        </p:blipFill>
        <p:spPr bwMode="auto">
          <a:xfrm>
            <a:off x="2974176" y="1882000"/>
            <a:ext cx="4803622" cy="3971499"/>
          </a:xfrm>
          <a:prstGeom prst="rect">
            <a:avLst/>
          </a:prstGeom>
          <a:ln>
            <a:noFill/>
          </a:ln>
          <a:effectLst>
            <a:outerShdw blurRad="190500" algn="tl" rotWithShape="0">
              <a:srgbClr val="000000">
                <a:alpha val="70000"/>
              </a:srgbClr>
            </a:outerShdw>
          </a:effectLst>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2051720" y="404664"/>
            <a:ext cx="6550025" cy="864096"/>
          </a:xfrm>
        </p:spPr>
        <p:txBody>
          <a:bodyPr/>
          <a:lstStyle/>
          <a:p>
            <a:r>
              <a:rPr lang="en-GB" sz="3200" b="1" dirty="0" smtClean="0"/>
              <a:t/>
            </a:r>
            <a:br>
              <a:rPr lang="en-GB" sz="3200" b="1" dirty="0" smtClean="0"/>
            </a:br>
            <a:r>
              <a:rPr lang="en-GB" sz="3200" b="1" dirty="0" smtClean="0"/>
              <a:t/>
            </a:r>
            <a:br>
              <a:rPr lang="en-GB" sz="3200" b="1" dirty="0" smtClean="0"/>
            </a:br>
            <a:r>
              <a:rPr lang="en-GB" sz="3200" b="1" dirty="0" smtClean="0"/>
              <a:t>Purpose of inspection </a:t>
            </a:r>
            <a:r>
              <a:rPr lang="en-GB" sz="2400" dirty="0" smtClean="0"/>
              <a:t/>
            </a:r>
            <a:br>
              <a:rPr lang="en-GB" sz="2400" dirty="0" smtClean="0"/>
            </a:br>
            <a:r>
              <a:rPr lang="en-GB" sz="2400" dirty="0" smtClean="0"/>
              <a:t/>
            </a:r>
            <a:br>
              <a:rPr lang="en-GB" sz="2400" dirty="0" smtClean="0"/>
            </a:br>
            <a:r>
              <a:rPr lang="en-GB" sz="2400" b="1" dirty="0" smtClean="0"/>
              <a:t/>
            </a:r>
            <a:br>
              <a:rPr lang="en-GB" sz="2400" b="1" dirty="0" smtClean="0"/>
            </a:br>
            <a:endParaRPr lang="en-US" sz="2400" dirty="0" smtClean="0">
              <a:latin typeface="Calibri" pitchFamily="34" charset="0"/>
              <a:cs typeface="Calibri" pitchFamily="34" charset="0"/>
            </a:endParaRPr>
          </a:p>
        </p:txBody>
      </p:sp>
      <p:sp>
        <p:nvSpPr>
          <p:cNvPr id="16387" name="Subtitle 2"/>
          <p:cNvSpPr>
            <a:spLocks noGrp="1"/>
          </p:cNvSpPr>
          <p:nvPr>
            <p:ph type="subTitle" idx="1"/>
          </p:nvPr>
        </p:nvSpPr>
        <p:spPr>
          <a:xfrm>
            <a:off x="2123728" y="1268760"/>
            <a:ext cx="6696744" cy="5256584"/>
          </a:xfrm>
        </p:spPr>
        <p:txBody>
          <a:bodyPr/>
          <a:lstStyle/>
          <a:p>
            <a:pPr lvl="0" indent="-457200" algn="l"/>
            <a:r>
              <a:rPr lang="en-GB" sz="2400" dirty="0" smtClean="0"/>
              <a:t>Using first hand evidence, </a:t>
            </a:r>
            <a:r>
              <a:rPr lang="en-GB" sz="2400" i="1" dirty="0" smtClean="0"/>
              <a:t>identify, promote and effect improvement</a:t>
            </a:r>
            <a:endParaRPr lang="en-GB" sz="2400" dirty="0" smtClean="0"/>
          </a:p>
          <a:p>
            <a:pPr lvl="0" indent="-457200" algn="l"/>
            <a:r>
              <a:rPr lang="en-GB" sz="2400" b="1" dirty="0" smtClean="0"/>
              <a:t>by ensuring</a:t>
            </a:r>
            <a:r>
              <a:rPr lang="en-GB" sz="2400" dirty="0" smtClean="0"/>
              <a:t>:</a:t>
            </a:r>
          </a:p>
          <a:p>
            <a:pPr marL="468000" lvl="0" indent="-457200" algn="l">
              <a:buFont typeface="Arial" pitchFamily="34" charset="0"/>
              <a:buChar char="•"/>
            </a:pPr>
            <a:r>
              <a:rPr lang="en-GB" sz="2400" dirty="0" smtClean="0"/>
              <a:t>best practice is highlighted and shared </a:t>
            </a:r>
          </a:p>
          <a:p>
            <a:pPr marL="468000" lvl="0" indent="-457200" algn="l">
              <a:buFont typeface="Arial" pitchFamily="34" charset="0"/>
              <a:buChar char="•"/>
            </a:pPr>
            <a:r>
              <a:rPr lang="en-GB" sz="2400" dirty="0" smtClean="0"/>
              <a:t>poor provision is identified and supported   to improve</a:t>
            </a:r>
          </a:p>
          <a:p>
            <a:pPr marL="468000" lvl="0" indent="-457200" algn="l">
              <a:buFont typeface="Arial" pitchFamily="34" charset="0"/>
              <a:buChar char="•"/>
            </a:pPr>
            <a:r>
              <a:rPr lang="en-GB" sz="2400" dirty="0" smtClean="0"/>
              <a:t>we build capacity for further improvement.</a:t>
            </a:r>
          </a:p>
          <a:p>
            <a:pPr lvl="0" indent="-457200" algn="l"/>
            <a:r>
              <a:rPr lang="en-GB" sz="2400" b="1" dirty="0" smtClean="0"/>
              <a:t>In so doing we provide</a:t>
            </a:r>
            <a:r>
              <a:rPr lang="en-GB" sz="2400" dirty="0" smtClean="0"/>
              <a:t>:</a:t>
            </a:r>
          </a:p>
          <a:p>
            <a:pPr marL="468000" lvl="0" indent="-457200" algn="l">
              <a:buFont typeface="Arial" pitchFamily="34" charset="0"/>
              <a:buChar char="•"/>
            </a:pPr>
            <a:r>
              <a:rPr lang="en-GB" sz="2400" dirty="0" smtClean="0"/>
              <a:t>parents/carers with reassurance that their children are safe and well educated</a:t>
            </a:r>
          </a:p>
          <a:p>
            <a:pPr marL="468000" lvl="0" indent="-457200" algn="l">
              <a:buFont typeface="Arial" pitchFamily="34" charset="0"/>
              <a:buChar char="•"/>
            </a:pPr>
            <a:r>
              <a:rPr lang="en-GB" sz="2400" dirty="0" smtClean="0"/>
              <a:t>departments </a:t>
            </a:r>
            <a:r>
              <a:rPr lang="en-GB" sz="1800" dirty="0" smtClean="0"/>
              <a:t>(that we inspect for) </a:t>
            </a:r>
            <a:r>
              <a:rPr lang="en-GB" sz="2400" dirty="0" smtClean="0"/>
              <a:t>with evidence-based policy advice and robust accountability mechanisms. </a:t>
            </a:r>
          </a:p>
          <a:p>
            <a:pPr lvl="0" algn="l">
              <a:buFont typeface="Arial" pitchFamily="34" charset="0"/>
              <a:buChar char="•"/>
            </a:pPr>
            <a:endParaRPr lang="en-US" sz="2400" dirty="0" smtClean="0"/>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772816"/>
            <a:ext cx="7056784" cy="2304851"/>
          </a:xfrm>
        </p:spPr>
        <p:txBody>
          <a:bodyPr/>
          <a:lstStyle/>
          <a:p>
            <a:pPr algn="ctr">
              <a:buNone/>
            </a:pPr>
            <a:endParaRPr lang="en-GB" dirty="0" smtClean="0"/>
          </a:p>
          <a:p>
            <a:pPr algn="ctr">
              <a:buNone/>
            </a:pPr>
            <a:r>
              <a:rPr lang="en-GB" b="1" dirty="0" smtClean="0"/>
              <a:t> Karen McCullough</a:t>
            </a:r>
          </a:p>
          <a:p>
            <a:pPr algn="ctr">
              <a:buNone/>
            </a:pPr>
            <a:r>
              <a:rPr lang="en-GB" b="1" dirty="0" smtClean="0"/>
              <a:t>Head of Standards and Improvement Team</a:t>
            </a:r>
            <a:endParaRPr lang="en-GB"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After Inspection</a:t>
            </a:r>
            <a:endParaRPr lang="en-GB" i="1" dirty="0"/>
          </a:p>
        </p:txBody>
      </p:sp>
      <p:sp>
        <p:nvSpPr>
          <p:cNvPr id="2051" name="Rectangle 3"/>
          <p:cNvSpPr>
            <a:spLocks noGrp="1" noChangeArrowheads="1"/>
          </p:cNvSpPr>
          <p:nvPr>
            <p:ph type="subTitle" idx="1"/>
          </p:nvPr>
        </p:nvSpPr>
        <p:spPr>
          <a:xfrm>
            <a:off x="1371600" y="3573016"/>
            <a:ext cx="6400800" cy="1752600"/>
          </a:xfrm>
        </p:spPr>
        <p:txBody>
          <a:bodyPr/>
          <a:lstStyle/>
          <a:p>
            <a:pPr algn="ctr"/>
            <a:endParaRPr lang="en-GB" sz="3600" b="1" dirty="0" smtClean="0">
              <a:latin typeface="Calibri" pitchFamily="34" charset="0"/>
            </a:endParaRPr>
          </a:p>
          <a:p>
            <a:pPr algn="ctr"/>
            <a:r>
              <a:rPr lang="en-GB" sz="3600" b="1" dirty="0" smtClean="0">
                <a:latin typeface="Calibri" pitchFamily="34" charset="0"/>
              </a:rPr>
              <a:t>14th September 2015</a:t>
            </a:r>
          </a:p>
          <a:p>
            <a:pPr algn="ctr"/>
            <a:endParaRPr lang="en-GB" sz="3600" b="1" dirty="0" smtClean="0">
              <a:latin typeface="Calibri" pitchFamily="34" charset="0"/>
            </a:endParaRPr>
          </a:p>
          <a:p>
            <a:pPr algn="ctr">
              <a:buFontTx/>
              <a:buNone/>
            </a:pPr>
            <a:endParaRPr lang="en-GB" sz="3600" b="1" dirty="0" smtClean="0">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Standards and Improvement Team’s response</a:t>
            </a:r>
            <a:endParaRPr lang="en-GB" b="1" dirty="0"/>
          </a:p>
        </p:txBody>
      </p:sp>
      <p:sp>
        <p:nvSpPr>
          <p:cNvPr id="3" name="Content Placeholder 2"/>
          <p:cNvSpPr>
            <a:spLocks noGrp="1"/>
          </p:cNvSpPr>
          <p:nvPr>
            <p:ph idx="1"/>
          </p:nvPr>
        </p:nvSpPr>
        <p:spPr>
          <a:xfrm>
            <a:off x="468313" y="1700213"/>
            <a:ext cx="8229600" cy="3817019"/>
          </a:xfrm>
        </p:spPr>
        <p:txBody>
          <a:bodyPr/>
          <a:lstStyle/>
          <a:p>
            <a:pPr marL="342900" lvl="1" indent="-342900">
              <a:buFontTx/>
              <a:buChar char="•"/>
            </a:pPr>
            <a:r>
              <a:rPr lang="en-GB" sz="3200" dirty="0" smtClean="0"/>
              <a:t>S&amp;I </a:t>
            </a:r>
            <a:r>
              <a:rPr lang="en-GB" sz="3200" dirty="0"/>
              <a:t>Team receives inspection report</a:t>
            </a:r>
          </a:p>
          <a:p>
            <a:r>
              <a:rPr lang="en-GB" dirty="0" smtClean="0"/>
              <a:t>All receive letter from the Department</a:t>
            </a:r>
          </a:p>
          <a:p>
            <a:pPr lvl="1"/>
            <a:r>
              <a:rPr lang="en-GB" dirty="0" smtClean="0"/>
              <a:t>Acknowledging receipt of report</a:t>
            </a:r>
          </a:p>
          <a:p>
            <a:pPr lvl="1"/>
            <a:r>
              <a:rPr lang="en-GB" dirty="0" smtClean="0"/>
              <a:t>Outlines next steps for Board of Governors</a:t>
            </a:r>
          </a:p>
          <a:p>
            <a:pPr lvl="1"/>
            <a:r>
              <a:rPr lang="en-GB" dirty="0" smtClean="0"/>
              <a:t>Reviewing School Development Plan</a:t>
            </a:r>
          </a:p>
          <a:p>
            <a:r>
              <a:rPr lang="en-GB" dirty="0"/>
              <a:t> Flow chart</a:t>
            </a:r>
          </a:p>
          <a:p>
            <a:pPr marL="0" indent="0">
              <a:buNone/>
            </a:pPr>
            <a:endParaRPr lang="en-GB" dirty="0" smtClean="0"/>
          </a:p>
          <a:p>
            <a:pPr lvl="1"/>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0126603"/>
              </p:ext>
            </p:extLst>
          </p:nvPr>
        </p:nvGraphicFramePr>
        <p:xfrm>
          <a:off x="467544" y="764704"/>
          <a:ext cx="8496944" cy="4780402"/>
        </p:xfrm>
        <a:graphic>
          <a:graphicData uri="http://schemas.openxmlformats.org/drawingml/2006/table">
            <a:tbl>
              <a:tblPr firstRow="1" bandRow="1">
                <a:tableStyleId>{5C22544A-7EE6-4342-B048-85BDC9FD1C3A}</a:tableStyleId>
              </a:tblPr>
              <a:tblGrid>
                <a:gridCol w="4133649"/>
                <a:gridCol w="4363295"/>
              </a:tblGrid>
              <a:tr h="841813">
                <a:tc>
                  <a:txBody>
                    <a:bodyPr/>
                    <a:lstStyle/>
                    <a:p>
                      <a:r>
                        <a:rPr lang="en-GB" sz="2800" dirty="0" smtClean="0"/>
                        <a:t>        Outcome</a:t>
                      </a:r>
                      <a:endParaRPr lang="en-GB" sz="2800" dirty="0"/>
                    </a:p>
                  </a:txBody>
                  <a:tcPr/>
                </a:tc>
                <a:tc>
                  <a:txBody>
                    <a:bodyPr/>
                    <a:lstStyle/>
                    <a:p>
                      <a:r>
                        <a:rPr lang="en-GB" dirty="0" smtClean="0"/>
                        <a:t>                   </a:t>
                      </a:r>
                      <a:r>
                        <a:rPr lang="en-GB" sz="2800" dirty="0" smtClean="0"/>
                        <a:t>Action</a:t>
                      </a:r>
                    </a:p>
                    <a:p>
                      <a:endParaRPr lang="en-GB" dirty="0" smtClean="0"/>
                    </a:p>
                    <a:p>
                      <a:endParaRPr lang="en-GB" dirty="0"/>
                    </a:p>
                  </a:txBody>
                  <a:tcPr/>
                </a:tc>
              </a:tr>
              <a:tr h="1165448">
                <a:tc>
                  <a:txBody>
                    <a:bodyPr/>
                    <a:lstStyle/>
                    <a:p>
                      <a:endParaRPr lang="en-GB" sz="1800" b="1" kern="1200" dirty="0" smtClean="0">
                        <a:solidFill>
                          <a:schemeClr val="dk1"/>
                        </a:solidFill>
                        <a:latin typeface="+mn-lt"/>
                        <a:ea typeface="+mn-ea"/>
                        <a:cs typeface="+mn-cs"/>
                      </a:endParaRPr>
                    </a:p>
                    <a:p>
                      <a:r>
                        <a:rPr lang="en-GB" sz="1800" b="1" kern="1200" dirty="0" smtClean="0">
                          <a:solidFill>
                            <a:schemeClr val="dk1"/>
                          </a:solidFill>
                          <a:latin typeface="+mn-lt"/>
                          <a:ea typeface="+mn-ea"/>
                          <a:cs typeface="+mn-cs"/>
                        </a:rPr>
                        <a:t>high level of capacity for sustained improvement</a:t>
                      </a:r>
                      <a:endParaRPr lang="en-GB" dirty="0"/>
                    </a:p>
                  </a:txBody>
                  <a:tcPr/>
                </a:tc>
                <a:tc>
                  <a:txBody>
                    <a:bodyPr/>
                    <a:lstStyle/>
                    <a:p>
                      <a:endParaRPr lang="en-GB" sz="1800" kern="1200" dirty="0" smtClean="0">
                        <a:solidFill>
                          <a:schemeClr val="dk1"/>
                        </a:solidFill>
                        <a:latin typeface="+mn-lt"/>
                        <a:ea typeface="+mn-ea"/>
                        <a:cs typeface="+mn-cs"/>
                      </a:endParaRPr>
                    </a:p>
                    <a:p>
                      <a:pPr marL="285750" indent="-285750">
                        <a:buFont typeface="Arial" panose="020B0604020202020204" pitchFamily="34" charset="0"/>
                        <a:buChar char="•"/>
                      </a:pPr>
                      <a:r>
                        <a:rPr lang="en-GB" sz="1800" kern="1200" dirty="0" smtClean="0">
                          <a:solidFill>
                            <a:schemeClr val="dk1"/>
                          </a:solidFill>
                          <a:latin typeface="+mn-lt"/>
                          <a:ea typeface="+mn-ea"/>
                          <a:cs typeface="+mn-cs"/>
                        </a:rPr>
                        <a:t>No further action by DE</a:t>
                      </a:r>
                    </a:p>
                    <a:p>
                      <a:pPr marL="285750" indent="-285750">
                        <a:buFont typeface="Arial" panose="020B0604020202020204" pitchFamily="34" charset="0"/>
                        <a:buChar char="•"/>
                      </a:pPr>
                      <a:r>
                        <a:rPr lang="en-GB" sz="1800" kern="1200" dirty="0" smtClean="0">
                          <a:solidFill>
                            <a:schemeClr val="dk1"/>
                          </a:solidFill>
                          <a:latin typeface="+mn-lt"/>
                          <a:ea typeface="+mn-ea"/>
                          <a:cs typeface="+mn-cs"/>
                        </a:rPr>
                        <a:t>Build on positive outcomes</a:t>
                      </a:r>
                      <a:endParaRPr lang="en-GB" dirty="0"/>
                    </a:p>
                  </a:txBody>
                  <a:tcPr/>
                </a:tc>
              </a:tr>
              <a:tr h="1080120">
                <a:tc>
                  <a:txBody>
                    <a:bodyPr/>
                    <a:lstStyle/>
                    <a:p>
                      <a:endParaRPr lang="en-GB" sz="1800" b="1" kern="1200" dirty="0" smtClean="0">
                        <a:solidFill>
                          <a:schemeClr val="dk1"/>
                        </a:solidFill>
                        <a:latin typeface="+mn-lt"/>
                        <a:ea typeface="+mn-ea"/>
                        <a:cs typeface="+mn-cs"/>
                      </a:endParaRPr>
                    </a:p>
                    <a:p>
                      <a:r>
                        <a:rPr lang="en-GB" sz="1800" b="1" kern="1200" dirty="0" smtClean="0">
                          <a:solidFill>
                            <a:schemeClr val="dk1"/>
                          </a:solidFill>
                          <a:latin typeface="+mn-lt"/>
                          <a:ea typeface="+mn-ea"/>
                          <a:cs typeface="+mn-cs"/>
                        </a:rPr>
                        <a:t>capacity to identify and bring about improvement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smtClean="0">
                          <a:solidFill>
                            <a:schemeClr val="dk1"/>
                          </a:solidFill>
                          <a:latin typeface="+mn-lt"/>
                          <a:ea typeface="+mn-ea"/>
                          <a:cs typeface="+mn-cs"/>
                        </a:rPr>
                        <a:t> No further action by DE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 Action plan </a:t>
                      </a:r>
                      <a:r>
                        <a:rPr lang="en-GB" u="sng" dirty="0" smtClean="0"/>
                        <a:t>for internal use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dirty="0" smtClean="0"/>
                        <a:t>Template</a:t>
                      </a:r>
                      <a:endParaRPr lang="en-GB" u="none" dirty="0"/>
                    </a:p>
                  </a:txBody>
                  <a:tcPr/>
                </a:tc>
              </a:tr>
              <a:tr h="1359434">
                <a:tc>
                  <a:txBody>
                    <a:bodyPr/>
                    <a:lstStyle/>
                    <a:p>
                      <a:endParaRPr lang="en-GB" sz="1800" b="1" kern="1200" dirty="0" smtClean="0">
                        <a:solidFill>
                          <a:schemeClr val="dk1"/>
                        </a:solidFill>
                        <a:latin typeface="+mn-lt"/>
                        <a:ea typeface="+mn-ea"/>
                        <a:cs typeface="+mn-cs"/>
                      </a:endParaRPr>
                    </a:p>
                    <a:p>
                      <a:r>
                        <a:rPr lang="en-GB" sz="1800" b="1" kern="1200" dirty="0" smtClean="0">
                          <a:solidFill>
                            <a:schemeClr val="dk1"/>
                          </a:solidFill>
                          <a:latin typeface="+mn-lt"/>
                          <a:ea typeface="+mn-ea"/>
                          <a:cs typeface="+mn-cs"/>
                        </a:rPr>
                        <a:t>needs to address (an) important area(s) for improvement</a:t>
                      </a:r>
                      <a:r>
                        <a:rPr lang="en-GB" sz="1800" kern="1200" dirty="0" smtClean="0">
                          <a:solidFill>
                            <a:schemeClr val="dk1"/>
                          </a:solidFill>
                          <a:latin typeface="+mn-lt"/>
                          <a:ea typeface="+mn-ea"/>
                          <a:cs typeface="+mn-cs"/>
                        </a:rPr>
                        <a:t> </a:t>
                      </a:r>
                      <a:endParaRPr lang="en-GB" dirty="0"/>
                    </a:p>
                  </a:txBody>
                  <a:tcPr/>
                </a:tc>
                <a:tc>
                  <a:txBody>
                    <a:bodyPr/>
                    <a:lstStyle/>
                    <a:p>
                      <a:endParaRPr lang="en-GB" dirty="0" smtClean="0"/>
                    </a:p>
                    <a:p>
                      <a:pPr marL="285750" indent="-285750">
                        <a:buFont typeface="Arial" panose="020B0604020202020204" pitchFamily="34" charset="0"/>
                        <a:buChar char="•"/>
                      </a:pPr>
                      <a:r>
                        <a:rPr lang="en-GB" dirty="0" smtClean="0"/>
                        <a:t>Action plan </a:t>
                      </a:r>
                      <a:r>
                        <a:rPr lang="en-GB" u="sng" dirty="0" smtClean="0"/>
                        <a:t>to department </a:t>
                      </a:r>
                      <a:r>
                        <a:rPr lang="en-GB" u="sng" baseline="0" dirty="0" smtClean="0"/>
                        <a:t> </a:t>
                      </a:r>
                      <a:r>
                        <a:rPr lang="en-GB" baseline="0" dirty="0" smtClean="0"/>
                        <a:t>(</a:t>
                      </a:r>
                      <a:r>
                        <a:rPr lang="en-GB" dirty="0" smtClean="0"/>
                        <a:t>30 days)</a:t>
                      </a:r>
                    </a:p>
                    <a:p>
                      <a:pPr marL="285750" indent="-285750">
                        <a:buFont typeface="Arial" panose="020B0604020202020204" pitchFamily="34" charset="0"/>
                        <a:buChar char="•"/>
                      </a:pPr>
                      <a:r>
                        <a:rPr lang="en-GB" dirty="0" smtClean="0"/>
                        <a:t>FUI</a:t>
                      </a:r>
                      <a:r>
                        <a:rPr lang="en-GB" baseline="0" dirty="0" smtClean="0"/>
                        <a:t> in 12-18 months</a:t>
                      </a:r>
                      <a:endParaRPr lang="en-GB" dirty="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sz="2800" b="1" kern="1200" dirty="0" smtClean="0">
                <a:solidFill>
                  <a:schemeClr val="dk1"/>
                </a:solidFill>
              </a:rPr>
              <a:t>Needs to address urgently the significant areas for improvement</a:t>
            </a:r>
          </a:p>
        </p:txBody>
      </p:sp>
      <p:sp>
        <p:nvSpPr>
          <p:cNvPr id="4" name="Content Placeholder 3"/>
          <p:cNvSpPr>
            <a:spLocks noGrp="1"/>
          </p:cNvSpPr>
          <p:nvPr>
            <p:ph idx="1"/>
          </p:nvPr>
        </p:nvSpPr>
        <p:spPr>
          <a:xfrm>
            <a:off x="611560" y="1916832"/>
            <a:ext cx="8229600" cy="3528392"/>
          </a:xfrm>
        </p:spPr>
        <p:txBody>
          <a:bodyPr/>
          <a:lstStyle/>
          <a:p>
            <a:pPr>
              <a:buFont typeface="Arial" pitchFamily="34" charset="0"/>
              <a:buChar char="•"/>
            </a:pPr>
            <a:r>
              <a:rPr lang="en-GB" sz="2800" dirty="0" smtClean="0"/>
              <a:t>Requires support - Formal intervention process</a:t>
            </a:r>
          </a:p>
          <a:p>
            <a:pPr>
              <a:buFont typeface="Arial" pitchFamily="34" charset="0"/>
              <a:buChar char="•"/>
            </a:pPr>
            <a:r>
              <a:rPr lang="en-GB" sz="2800" dirty="0" smtClean="0"/>
              <a:t>Summary of key findings from ETI</a:t>
            </a:r>
          </a:p>
          <a:p>
            <a:r>
              <a:rPr lang="en-GB" sz="2800" dirty="0" smtClean="0"/>
              <a:t>Annex C of Every School a good school</a:t>
            </a:r>
          </a:p>
          <a:p>
            <a:pPr lvl="1"/>
            <a:r>
              <a:rPr lang="en-GB" dirty="0" smtClean="0"/>
              <a:t>Management response within 30 days</a:t>
            </a:r>
          </a:p>
          <a:p>
            <a:pPr lvl="1"/>
            <a:r>
              <a:rPr lang="en-GB" dirty="0" smtClean="0"/>
              <a:t>Action plan within 60 days</a:t>
            </a:r>
          </a:p>
          <a:p>
            <a:pPr lvl="1"/>
            <a:r>
              <a:rPr lang="en-GB" dirty="0" smtClean="0"/>
              <a:t>Follow up inspection 18-24 months</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8" y="836712"/>
            <a:ext cx="6480720" cy="4104456"/>
          </a:xfrm>
        </p:spPr>
        <p:txBody>
          <a:bodyPr/>
          <a:lstStyle/>
          <a:p>
            <a:pPr algn="ctr">
              <a:buNone/>
            </a:pPr>
            <a:r>
              <a:rPr lang="en-GB" b="1" dirty="0" smtClean="0"/>
              <a:t>What Happens After Inspection?</a:t>
            </a:r>
          </a:p>
          <a:p>
            <a:pPr algn="ctr">
              <a:buNone/>
            </a:pPr>
            <a:endParaRPr lang="en-GB" b="1" dirty="0" smtClean="0"/>
          </a:p>
          <a:p>
            <a:pPr algn="ctr">
              <a:buNone/>
            </a:pPr>
            <a:endParaRPr lang="en-GB" b="1" dirty="0" smtClean="0"/>
          </a:p>
          <a:p>
            <a:pPr algn="ctr">
              <a:buNone/>
            </a:pPr>
            <a:r>
              <a:rPr lang="en-GB" b="1" dirty="0" smtClean="0"/>
              <a:t> David Beck</a:t>
            </a:r>
          </a:p>
          <a:p>
            <a:pPr algn="ctr">
              <a:buNone/>
            </a:pPr>
            <a:endParaRPr lang="en-GB" sz="2000" b="1" dirty="0" smtClean="0"/>
          </a:p>
          <a:p>
            <a:pPr algn="ctr">
              <a:buNone/>
            </a:pPr>
            <a:r>
              <a:rPr lang="en-GB" b="1" dirty="0" smtClean="0"/>
              <a:t>Managing Inspector</a:t>
            </a:r>
            <a:endParaRPr lang="en-GB" b="1" dirty="0"/>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What Happens After Inspection? </a:t>
            </a:r>
            <a:endParaRPr lang="en-GB" sz="3200" b="1" dirty="0"/>
          </a:p>
        </p:txBody>
      </p:sp>
      <p:sp>
        <p:nvSpPr>
          <p:cNvPr id="3" name="Content Placeholder 2"/>
          <p:cNvSpPr>
            <a:spLocks noGrp="1"/>
          </p:cNvSpPr>
          <p:nvPr>
            <p:ph idx="1"/>
          </p:nvPr>
        </p:nvSpPr>
        <p:spPr/>
        <p:txBody>
          <a:bodyPr/>
          <a:lstStyle/>
          <a:p>
            <a:pPr>
              <a:buNone/>
            </a:pPr>
            <a:r>
              <a:rPr lang="en-GB" sz="2800" dirty="0" smtClean="0"/>
              <a:t>   Changes to the ETI follow-up process as a consequence of:</a:t>
            </a:r>
          </a:p>
          <a:p>
            <a:pPr>
              <a:buNone/>
            </a:pPr>
            <a:endParaRPr lang="en-GB" sz="1600" dirty="0" smtClean="0"/>
          </a:p>
          <a:p>
            <a:r>
              <a:rPr lang="en-GB" sz="2800" dirty="0" smtClean="0"/>
              <a:t>Changes to the overall effectiveness paragraphs indicating the inspection outcome.</a:t>
            </a:r>
          </a:p>
          <a:p>
            <a:r>
              <a:rPr lang="en-GB" sz="2800" dirty="0" smtClean="0"/>
              <a:t>Changes to Annex C of the Department of Education’s Every School a Good School Policy.</a:t>
            </a:r>
          </a:p>
          <a:p>
            <a:pPr>
              <a:buNone/>
            </a:pPr>
            <a:endParaRPr lang="en-GB" sz="2800" dirty="0" smtClean="0"/>
          </a:p>
          <a:p>
            <a:pPr>
              <a:buNone/>
            </a:pPr>
            <a:endParaRPr lang="en-GB" dirty="0" smtClean="0"/>
          </a:p>
          <a:p>
            <a:pPr>
              <a:buNone/>
            </a:pPr>
            <a:endParaRPr lang="en-GB" dirty="0"/>
          </a:p>
        </p:txBody>
      </p:sp>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What Happens After Inspection? </a:t>
            </a:r>
            <a:endParaRPr lang="en-GB" sz="3200" b="1" dirty="0"/>
          </a:p>
        </p:txBody>
      </p:sp>
      <p:sp>
        <p:nvSpPr>
          <p:cNvPr id="3" name="Content Placeholder 2"/>
          <p:cNvSpPr>
            <a:spLocks noGrp="1"/>
          </p:cNvSpPr>
          <p:nvPr>
            <p:ph idx="1"/>
          </p:nvPr>
        </p:nvSpPr>
        <p:spPr/>
        <p:txBody>
          <a:bodyPr/>
          <a:lstStyle/>
          <a:p>
            <a:r>
              <a:rPr lang="en-GB" sz="2800" dirty="0" smtClean="0"/>
              <a:t>Schools identified as having </a:t>
            </a:r>
            <a:r>
              <a:rPr lang="en-GB" sz="2800" b="1" dirty="0" smtClean="0"/>
              <a:t>‘Important Area(s) for Improvement’</a:t>
            </a:r>
          </a:p>
          <a:p>
            <a:pPr>
              <a:buNone/>
            </a:pPr>
            <a:endParaRPr lang="en-GB" sz="2800" b="1" dirty="0" smtClean="0"/>
          </a:p>
          <a:p>
            <a:pPr>
              <a:buNone/>
            </a:pPr>
            <a:endParaRPr lang="en-GB" sz="2800" b="1" dirty="0" smtClean="0"/>
          </a:p>
          <a:p>
            <a:pPr algn="ctr">
              <a:buNone/>
            </a:pPr>
            <a:r>
              <a:rPr lang="en-GB" sz="2800" b="1" dirty="0" smtClean="0">
                <a:solidFill>
                  <a:srgbClr val="FF0000"/>
                </a:solidFill>
              </a:rPr>
              <a:t>Enter the Follow-up Inspection (FUI) process</a:t>
            </a:r>
          </a:p>
          <a:p>
            <a:pPr>
              <a:buNone/>
            </a:pPr>
            <a:endParaRPr lang="en-GB" dirty="0" smtClean="0"/>
          </a:p>
          <a:p>
            <a:pPr>
              <a:buNone/>
            </a:pPr>
            <a:endParaRPr lang="en-GB" dirty="0"/>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What Happens After Inspection? </a:t>
            </a:r>
            <a:endParaRPr lang="en-GB" sz="3200" b="1" dirty="0"/>
          </a:p>
        </p:txBody>
      </p:sp>
      <p:sp>
        <p:nvSpPr>
          <p:cNvPr id="3" name="Content Placeholder 2"/>
          <p:cNvSpPr>
            <a:spLocks noGrp="1"/>
          </p:cNvSpPr>
          <p:nvPr>
            <p:ph idx="1"/>
          </p:nvPr>
        </p:nvSpPr>
        <p:spPr/>
        <p:txBody>
          <a:bodyPr/>
          <a:lstStyle/>
          <a:p>
            <a:pPr>
              <a:buNone/>
            </a:pPr>
            <a:r>
              <a:rPr lang="en-GB" sz="2800" dirty="0" smtClean="0"/>
              <a:t>FUI process:</a:t>
            </a:r>
          </a:p>
          <a:p>
            <a:pPr>
              <a:buNone/>
            </a:pPr>
            <a:endParaRPr lang="en-GB" sz="2800" dirty="0" smtClean="0"/>
          </a:p>
          <a:p>
            <a:r>
              <a:rPr lang="en-GB" sz="2800" dirty="0" smtClean="0"/>
              <a:t>Interim Follow-up Visit (IFUV)</a:t>
            </a:r>
          </a:p>
          <a:p>
            <a:endParaRPr lang="en-GB" sz="2800" dirty="0" smtClean="0"/>
          </a:p>
          <a:p>
            <a:r>
              <a:rPr lang="en-GB" sz="2800" dirty="0" smtClean="0"/>
              <a:t>Follow-up inspection (usually 12-18 months after initial inspection)</a:t>
            </a:r>
          </a:p>
          <a:p>
            <a:pPr>
              <a:buNone/>
            </a:pPr>
            <a:endParaRPr lang="en-GB" sz="2000" dirty="0" smtClean="0"/>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What Happens After Inspection? </a:t>
            </a:r>
            <a:endParaRPr lang="en-GB" sz="3200" b="1" dirty="0"/>
          </a:p>
        </p:txBody>
      </p:sp>
      <p:sp>
        <p:nvSpPr>
          <p:cNvPr id="3" name="Content Placeholder 2"/>
          <p:cNvSpPr>
            <a:spLocks noGrp="1"/>
          </p:cNvSpPr>
          <p:nvPr>
            <p:ph idx="1"/>
          </p:nvPr>
        </p:nvSpPr>
        <p:spPr/>
        <p:txBody>
          <a:bodyPr/>
          <a:lstStyle/>
          <a:p>
            <a:r>
              <a:rPr lang="en-GB" sz="2800" dirty="0" smtClean="0"/>
              <a:t>Schools having to ‘</a:t>
            </a:r>
            <a:r>
              <a:rPr lang="en-GB" sz="2800" b="1" dirty="0" smtClean="0"/>
              <a:t>address urgently significant areas for improvement’</a:t>
            </a:r>
          </a:p>
          <a:p>
            <a:endParaRPr lang="en-GB" sz="2800" b="1" dirty="0" smtClean="0"/>
          </a:p>
          <a:p>
            <a:pPr algn="ctr">
              <a:buNone/>
            </a:pPr>
            <a:r>
              <a:rPr lang="en-GB" sz="2800" b="1" dirty="0" smtClean="0">
                <a:solidFill>
                  <a:srgbClr val="FF0000"/>
                </a:solidFill>
              </a:rPr>
              <a:t>Enter the Formal intervention process (FIP)</a:t>
            </a:r>
          </a:p>
          <a:p>
            <a:pPr>
              <a:buNone/>
            </a:pPr>
            <a:endParaRPr lang="en-GB" sz="2000" dirty="0" smtClean="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Standing International Conference of Inspectorates (SICI)</a:t>
            </a:r>
            <a:endParaRPr lang="en-GB" sz="2400" b="1" dirty="0"/>
          </a:p>
        </p:txBody>
      </p:sp>
      <p:sp>
        <p:nvSpPr>
          <p:cNvPr id="3" name="Content Placeholder 2"/>
          <p:cNvSpPr>
            <a:spLocks noGrp="1"/>
          </p:cNvSpPr>
          <p:nvPr>
            <p:ph idx="1"/>
          </p:nvPr>
        </p:nvSpPr>
        <p:spPr>
          <a:xfrm>
            <a:off x="1692275" y="1412776"/>
            <a:ext cx="7272213" cy="5112568"/>
          </a:xfrm>
        </p:spPr>
        <p:txBody>
          <a:bodyPr/>
          <a:lstStyle/>
          <a:p>
            <a:pPr>
              <a:buNone/>
            </a:pPr>
            <a:r>
              <a:rPr lang="en-US" sz="2400" dirty="0" smtClean="0"/>
              <a:t>Important emerging trends in inspection:</a:t>
            </a:r>
          </a:p>
          <a:p>
            <a:r>
              <a:rPr lang="en-US" sz="2400" dirty="0" smtClean="0"/>
              <a:t>Inspectorates to be agile – focus on risk and proportionality.</a:t>
            </a:r>
          </a:p>
          <a:p>
            <a:r>
              <a:rPr lang="en-US" sz="2400" dirty="0" smtClean="0"/>
              <a:t>A strengthening of the catalytic and capacity‐building contributions of inspection.</a:t>
            </a:r>
          </a:p>
          <a:p>
            <a:r>
              <a:rPr lang="en-US" sz="2400" dirty="0" smtClean="0"/>
              <a:t>Inspection </a:t>
            </a:r>
            <a:r>
              <a:rPr lang="en-US" sz="2400" u="sng" dirty="0" smtClean="0"/>
              <a:t>must not take away the responsibility for high quality from organisations themselves. </a:t>
            </a:r>
          </a:p>
          <a:p>
            <a:r>
              <a:rPr lang="en-US" sz="2400" dirty="0" smtClean="0"/>
              <a:t>Self‐evaluation leading to improvement </a:t>
            </a:r>
            <a:r>
              <a:rPr lang="en-US" sz="2400" b="1" dirty="0" smtClean="0"/>
              <a:t>rather than passive compliance with an externally determined agenda </a:t>
            </a:r>
            <a:r>
              <a:rPr lang="en-US" sz="2400" dirty="0" smtClean="0"/>
              <a:t>is central to </a:t>
            </a:r>
            <a:r>
              <a:rPr lang="en-US" sz="2400" b="1" dirty="0" smtClean="0"/>
              <a:t>sustained</a:t>
            </a:r>
            <a:r>
              <a:rPr lang="en-US" sz="2400" dirty="0" smtClean="0"/>
              <a:t> enhancement in the quality of students’ learning. </a:t>
            </a:r>
          </a:p>
          <a:p>
            <a:endParaRPr lang="en-GB" dirty="0"/>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What Happens After Inspection? </a:t>
            </a:r>
            <a:endParaRPr lang="en-GB" sz="3200" b="1" dirty="0"/>
          </a:p>
        </p:txBody>
      </p:sp>
      <p:sp>
        <p:nvSpPr>
          <p:cNvPr id="3" name="Content Placeholder 2"/>
          <p:cNvSpPr>
            <a:spLocks noGrp="1"/>
          </p:cNvSpPr>
          <p:nvPr>
            <p:ph idx="1"/>
          </p:nvPr>
        </p:nvSpPr>
        <p:spPr/>
        <p:txBody>
          <a:bodyPr/>
          <a:lstStyle/>
          <a:p>
            <a:pPr>
              <a:buNone/>
            </a:pPr>
            <a:r>
              <a:rPr lang="en-US" sz="2800" b="1" u="sng" dirty="0" smtClean="0"/>
              <a:t>Safeguarding</a:t>
            </a:r>
          </a:p>
          <a:p>
            <a:pPr>
              <a:buNone/>
            </a:pPr>
            <a:endParaRPr lang="en-GB" sz="2800" b="1" u="sng" dirty="0" smtClean="0"/>
          </a:p>
          <a:p>
            <a:r>
              <a:rPr lang="en-US" sz="2800" dirty="0" smtClean="0"/>
              <a:t>If a school/organisation is afforded the descriptor ‘unsatisfactory’ for safeguarding/child protection, the ETI will return to monitor progress in addressing the safeguarding/child protection issues and, </a:t>
            </a:r>
            <a:r>
              <a:rPr lang="en-US" sz="2800" i="1" dirty="0" smtClean="0"/>
              <a:t>if necessary, </a:t>
            </a:r>
            <a:r>
              <a:rPr lang="en-US" sz="2800" dirty="0" smtClean="0"/>
              <a:t>the pastoral care issues which have been identified. </a:t>
            </a:r>
            <a:endParaRPr lang="en-GB" sz="2800" b="1" dirty="0" smtClean="0"/>
          </a:p>
          <a:p>
            <a:pPr>
              <a:buNone/>
            </a:pPr>
            <a:endParaRPr lang="en-GB" sz="2800" dirty="0" smtClean="0"/>
          </a:p>
          <a:p>
            <a:pPr>
              <a:buNone/>
            </a:pPr>
            <a:endParaRPr lang="en-GB" sz="2000" dirty="0" smtClean="0"/>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What Happens After Inspection? </a:t>
            </a:r>
            <a:endParaRPr lang="en-GB" sz="3200" b="1" dirty="0"/>
          </a:p>
        </p:txBody>
      </p:sp>
      <p:sp>
        <p:nvSpPr>
          <p:cNvPr id="3" name="Content Placeholder 2"/>
          <p:cNvSpPr>
            <a:spLocks noGrp="1"/>
          </p:cNvSpPr>
          <p:nvPr>
            <p:ph idx="1"/>
          </p:nvPr>
        </p:nvSpPr>
        <p:spPr>
          <a:xfrm>
            <a:off x="1692275" y="1600200"/>
            <a:ext cx="6994525" cy="4997152"/>
          </a:xfrm>
        </p:spPr>
        <p:txBody>
          <a:bodyPr/>
          <a:lstStyle/>
          <a:p>
            <a:pPr>
              <a:buNone/>
            </a:pPr>
            <a:r>
              <a:rPr lang="en-GB" sz="2400" dirty="0" smtClean="0"/>
              <a:t>    Schools identified as having </a:t>
            </a:r>
            <a:r>
              <a:rPr lang="en-GB" sz="2400" b="1" kern="1200" dirty="0" smtClean="0"/>
              <a:t>a high level of capacity for sustained improvement </a:t>
            </a:r>
          </a:p>
          <a:p>
            <a:pPr>
              <a:buNone/>
            </a:pPr>
            <a:endParaRPr lang="en-GB" sz="2400" b="1" kern="1200" dirty="0" smtClean="0"/>
          </a:p>
          <a:p>
            <a:pPr>
              <a:buNone/>
            </a:pPr>
            <a:r>
              <a:rPr lang="en-GB" sz="2400" b="1" kern="1200" dirty="0" smtClean="0"/>
              <a:t>    And</a:t>
            </a:r>
          </a:p>
          <a:p>
            <a:pPr>
              <a:buNone/>
            </a:pPr>
            <a:endParaRPr lang="en-GB" sz="2400" b="1" kern="1200" dirty="0" smtClean="0"/>
          </a:p>
          <a:p>
            <a:pPr>
              <a:buNone/>
            </a:pPr>
            <a:r>
              <a:rPr lang="en-GB" sz="2400" kern="1200" dirty="0" smtClean="0"/>
              <a:t>    Schools that have demonstrated</a:t>
            </a:r>
            <a:r>
              <a:rPr lang="en-GB" sz="2400" b="1" kern="1200" dirty="0" smtClean="0"/>
              <a:t> the capacity to identify and bring about improvement in the interests of all the learners</a:t>
            </a:r>
          </a:p>
          <a:p>
            <a:pPr>
              <a:buNone/>
            </a:pPr>
            <a:endParaRPr lang="en-GB" sz="2400" b="1" kern="1200" dirty="0" smtClean="0"/>
          </a:p>
          <a:p>
            <a:pPr algn="ctr">
              <a:buNone/>
            </a:pPr>
            <a:r>
              <a:rPr lang="en-GB" sz="2400" b="1" kern="1200" dirty="0" smtClean="0">
                <a:solidFill>
                  <a:srgbClr val="FF0000"/>
                </a:solidFill>
              </a:rPr>
              <a:t>Will enter the Sustaining Improvement Inspection (SII) programme (currently being piloted)</a:t>
            </a:r>
          </a:p>
          <a:p>
            <a:pPr>
              <a:buNone/>
            </a:pPr>
            <a:endParaRPr lang="en-GB" sz="2400" b="1" kern="1200" dirty="0" smtClean="0"/>
          </a:p>
          <a:p>
            <a:pPr>
              <a:buNone/>
            </a:pPr>
            <a:r>
              <a:rPr lang="en-GB" sz="2400" dirty="0" smtClean="0"/>
              <a:t> </a:t>
            </a:r>
            <a:endParaRPr lang="en-GB" sz="2000" dirty="0" smtClean="0"/>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What Happens After Inspection? </a:t>
            </a:r>
            <a:endParaRPr lang="en-GB" sz="3200" b="1" dirty="0"/>
          </a:p>
        </p:txBody>
      </p:sp>
      <p:sp>
        <p:nvSpPr>
          <p:cNvPr id="3" name="Content Placeholder 2"/>
          <p:cNvSpPr>
            <a:spLocks noGrp="1"/>
          </p:cNvSpPr>
          <p:nvPr>
            <p:ph idx="1"/>
          </p:nvPr>
        </p:nvSpPr>
        <p:spPr/>
        <p:txBody>
          <a:bodyPr/>
          <a:lstStyle/>
          <a:p>
            <a:pPr>
              <a:buNone/>
            </a:pPr>
            <a:r>
              <a:rPr lang="en-GB" sz="2400" dirty="0" smtClean="0"/>
              <a:t>The Sustaining Improvement Inspection (SII):</a:t>
            </a:r>
          </a:p>
          <a:p>
            <a:endParaRPr lang="en-GB" sz="2400" dirty="0" smtClean="0"/>
          </a:p>
          <a:p>
            <a:r>
              <a:rPr lang="en-GB" sz="2400" dirty="0" smtClean="0"/>
              <a:t>The aim of the SII is to monitor the school’s/organisation’s continuing action to sustain and effect improvement through its SDP and underpinning self-evaluation processes</a:t>
            </a:r>
          </a:p>
          <a:p>
            <a:pPr>
              <a:buNone/>
            </a:pPr>
            <a:endParaRPr lang="en-GB" sz="2400" dirty="0" smtClean="0"/>
          </a:p>
          <a:p>
            <a:r>
              <a:rPr lang="en-GB" sz="2400" dirty="0" smtClean="0"/>
              <a:t>The SII model places the onus of demonstrating sustained improvement in the hands of the leadership</a:t>
            </a:r>
          </a:p>
          <a:p>
            <a:pPr>
              <a:buNone/>
            </a:pPr>
            <a:endParaRPr lang="en-GB" sz="2400" b="1" kern="1200" dirty="0" smtClean="0"/>
          </a:p>
          <a:p>
            <a:pPr>
              <a:buNone/>
            </a:pPr>
            <a:r>
              <a:rPr lang="en-GB" sz="2400" dirty="0" smtClean="0"/>
              <a:t> </a:t>
            </a:r>
            <a:endParaRPr lang="en-GB" sz="2000" dirty="0" smtClean="0"/>
          </a:p>
        </p:txBody>
      </p:sp>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What Happens After Inspection? </a:t>
            </a:r>
            <a:endParaRPr lang="en-GB" sz="3200" b="1" dirty="0"/>
          </a:p>
        </p:txBody>
      </p:sp>
      <p:sp>
        <p:nvSpPr>
          <p:cNvPr id="3" name="Content Placeholder 2"/>
          <p:cNvSpPr>
            <a:spLocks noGrp="1"/>
          </p:cNvSpPr>
          <p:nvPr>
            <p:ph idx="1"/>
          </p:nvPr>
        </p:nvSpPr>
        <p:spPr/>
        <p:txBody>
          <a:bodyPr/>
          <a:lstStyle/>
          <a:p>
            <a:r>
              <a:rPr lang="en-GB" sz="2400" dirty="0" smtClean="0"/>
              <a:t>The SII is </a:t>
            </a:r>
            <a:r>
              <a:rPr lang="en-GB" sz="2400" b="1" dirty="0" smtClean="0"/>
              <a:t>NOT</a:t>
            </a:r>
            <a:r>
              <a:rPr lang="en-GB" sz="2400" dirty="0" smtClean="0"/>
              <a:t> a re-inspection of the school. </a:t>
            </a:r>
          </a:p>
          <a:p>
            <a:r>
              <a:rPr lang="en-GB" sz="2400" dirty="0" smtClean="0"/>
              <a:t>The SII </a:t>
            </a:r>
            <a:r>
              <a:rPr lang="en-GB" sz="2400" b="1" dirty="0" smtClean="0"/>
              <a:t>IS</a:t>
            </a:r>
            <a:r>
              <a:rPr lang="en-GB" sz="2400" dirty="0" smtClean="0"/>
              <a:t> focused on the capacity of the </a:t>
            </a:r>
            <a:r>
              <a:rPr lang="en-GB" sz="2400" b="1" dirty="0" smtClean="0"/>
              <a:t>leadership to demonstrate </a:t>
            </a:r>
            <a:r>
              <a:rPr lang="en-GB" sz="2400" dirty="0" smtClean="0"/>
              <a:t>through its SDP and self-evaluation processes that it has sustained improvement.</a:t>
            </a:r>
          </a:p>
          <a:p>
            <a:r>
              <a:rPr lang="en-GB" sz="2400" dirty="0" smtClean="0"/>
              <a:t>The written report will </a:t>
            </a:r>
            <a:r>
              <a:rPr lang="en-GB" sz="2400" b="1" dirty="0" smtClean="0"/>
              <a:t>not</a:t>
            </a:r>
            <a:r>
              <a:rPr lang="en-GB" sz="2400" dirty="0" smtClean="0"/>
              <a:t> contain lengthy detail on specific exemplary aspects of the provision.</a:t>
            </a:r>
          </a:p>
          <a:p>
            <a:r>
              <a:rPr lang="en-GB" sz="2400" dirty="0" smtClean="0"/>
              <a:t>The overall effectiveness is </a:t>
            </a:r>
            <a:r>
              <a:rPr lang="en-GB" sz="2400" b="1" dirty="0" smtClean="0"/>
              <a:t>NOT</a:t>
            </a:r>
            <a:r>
              <a:rPr lang="en-GB" sz="2400" dirty="0" smtClean="0"/>
              <a:t> re-graded.</a:t>
            </a:r>
          </a:p>
          <a:p>
            <a:r>
              <a:rPr lang="en-GB" sz="2400" dirty="0" smtClean="0"/>
              <a:t>The report is shared with the school but is </a:t>
            </a:r>
            <a:r>
              <a:rPr lang="en-GB" sz="2400" b="1" dirty="0" smtClean="0"/>
              <a:t>not published </a:t>
            </a:r>
            <a:r>
              <a:rPr lang="en-GB" sz="2400" dirty="0" smtClean="0"/>
              <a:t>(in this extended pilot).</a:t>
            </a:r>
          </a:p>
          <a:p>
            <a:pPr>
              <a:buNone/>
            </a:pPr>
            <a:endParaRPr lang="en-GB" sz="2400" b="1" kern="1200" dirty="0" smtClean="0"/>
          </a:p>
          <a:p>
            <a:pPr>
              <a:buNone/>
            </a:pPr>
            <a:r>
              <a:rPr lang="en-GB" sz="2400" dirty="0" smtClean="0"/>
              <a:t> </a:t>
            </a:r>
            <a:endParaRPr lang="en-GB" sz="2000" dirty="0" smtClean="0"/>
          </a:p>
        </p:txBody>
      </p:sp>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792" y="808112"/>
            <a:ext cx="5040560" cy="3773016"/>
          </a:xfrm>
        </p:spPr>
        <p:txBody>
          <a:bodyPr/>
          <a:lstStyle/>
          <a:p>
            <a:pPr algn="ctr">
              <a:buNone/>
            </a:pPr>
            <a:r>
              <a:rPr lang="en-GB" b="1" dirty="0" smtClean="0"/>
              <a:t>ETI Handbook</a:t>
            </a:r>
          </a:p>
          <a:p>
            <a:pPr algn="ctr">
              <a:buNone/>
            </a:pPr>
            <a:endParaRPr lang="en-GB" b="1" dirty="0" smtClean="0"/>
          </a:p>
          <a:p>
            <a:pPr algn="ctr">
              <a:buNone/>
            </a:pPr>
            <a:endParaRPr lang="en-GB" b="1" dirty="0" smtClean="0"/>
          </a:p>
          <a:p>
            <a:pPr algn="ctr">
              <a:buNone/>
            </a:pPr>
            <a:r>
              <a:rPr lang="en-GB" b="1" dirty="0" smtClean="0"/>
              <a:t> John Anderson</a:t>
            </a:r>
          </a:p>
          <a:p>
            <a:pPr algn="ctr">
              <a:buNone/>
            </a:pPr>
            <a:endParaRPr lang="en-GB" sz="1800" b="1" dirty="0" smtClean="0"/>
          </a:p>
          <a:p>
            <a:pPr algn="ctr">
              <a:buNone/>
            </a:pPr>
            <a:r>
              <a:rPr lang="en-GB" b="1" dirty="0" smtClean="0"/>
              <a:t>Managing Inspector</a:t>
            </a:r>
            <a:endParaRPr lang="en-GB" b="1" dirty="0"/>
          </a:p>
        </p:txBody>
      </p:sp>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92275" y="274638"/>
            <a:ext cx="6994525" cy="1143000"/>
          </a:xfrm>
        </p:spPr>
        <p:txBody>
          <a:bodyPr/>
          <a:lstStyle/>
          <a:p>
            <a:r>
              <a:rPr lang="en-GB" sz="3600" b="1" dirty="0" smtClean="0"/>
              <a:t>ETI Handbook</a:t>
            </a:r>
            <a:endParaRPr lang="en-GB" sz="3600" b="1" dirty="0"/>
          </a:p>
        </p:txBody>
      </p:sp>
      <p:sp>
        <p:nvSpPr>
          <p:cNvPr id="7" name="Content Placeholder 2"/>
          <p:cNvSpPr>
            <a:spLocks noGrp="1"/>
          </p:cNvSpPr>
          <p:nvPr>
            <p:ph idx="1"/>
          </p:nvPr>
        </p:nvSpPr>
        <p:spPr>
          <a:xfrm>
            <a:off x="1692275" y="1600200"/>
            <a:ext cx="6994525" cy="4525963"/>
          </a:xfrm>
        </p:spPr>
        <p:txBody>
          <a:bodyPr/>
          <a:lstStyle/>
          <a:p>
            <a:pPr>
              <a:buNone/>
            </a:pPr>
            <a:r>
              <a:rPr lang="en-GB" sz="2800" dirty="0" smtClean="0"/>
              <a:t>  PART ONE:  The inspection process</a:t>
            </a:r>
          </a:p>
          <a:p>
            <a:pPr>
              <a:buNone/>
            </a:pPr>
            <a:endParaRPr lang="en-GB" sz="2800" dirty="0" smtClean="0"/>
          </a:p>
          <a:p>
            <a:pPr lvl="0"/>
            <a:r>
              <a:rPr lang="en-GB" sz="2800" dirty="0" smtClean="0"/>
              <a:t>The purpose of inspection </a:t>
            </a:r>
          </a:p>
          <a:p>
            <a:pPr lvl="0">
              <a:buNone/>
            </a:pPr>
            <a:endParaRPr lang="en-GB" sz="2800" dirty="0" smtClean="0"/>
          </a:p>
          <a:p>
            <a:pPr lvl="0"/>
            <a:r>
              <a:rPr lang="en-GB" sz="2800" dirty="0" smtClean="0"/>
              <a:t>The organisations inspected</a:t>
            </a:r>
          </a:p>
          <a:p>
            <a:pPr lvl="0">
              <a:buNone/>
            </a:pPr>
            <a:r>
              <a:rPr lang="en-GB" sz="2800" dirty="0" smtClean="0"/>
              <a:t> </a:t>
            </a:r>
          </a:p>
          <a:p>
            <a:pPr lvl="0"/>
            <a:r>
              <a:rPr lang="en-GB" sz="2800" dirty="0" smtClean="0"/>
              <a:t>ETI’s principles, values and standards</a:t>
            </a:r>
          </a:p>
          <a:p>
            <a:pPr lvl="0">
              <a:buNone/>
            </a:pPr>
            <a:endParaRPr lang="en-GB" sz="2800" dirty="0" smtClean="0"/>
          </a:p>
          <a:p>
            <a:pPr lvl="0"/>
            <a:r>
              <a:rPr lang="en-GB" sz="2800" dirty="0" smtClean="0"/>
              <a:t>Types of inspection</a:t>
            </a:r>
            <a:endParaRPr lang="en-GB" dirty="0"/>
          </a:p>
        </p:txBody>
      </p:sp>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92275" y="274638"/>
            <a:ext cx="6994525" cy="1143000"/>
          </a:xfrm>
        </p:spPr>
        <p:txBody>
          <a:bodyPr/>
          <a:lstStyle/>
          <a:p>
            <a:r>
              <a:rPr lang="en-GB" sz="3600" b="1" dirty="0" smtClean="0"/>
              <a:t>ETI Handbook</a:t>
            </a:r>
            <a:endParaRPr lang="en-GB" sz="3600" b="1" dirty="0"/>
          </a:p>
        </p:txBody>
      </p:sp>
      <p:sp>
        <p:nvSpPr>
          <p:cNvPr id="6" name="Content Placeholder 2"/>
          <p:cNvSpPr>
            <a:spLocks noGrp="1"/>
          </p:cNvSpPr>
          <p:nvPr>
            <p:ph idx="1"/>
          </p:nvPr>
        </p:nvSpPr>
        <p:spPr>
          <a:xfrm>
            <a:off x="1692275" y="1600200"/>
            <a:ext cx="6994525" cy="4525963"/>
          </a:xfrm>
        </p:spPr>
        <p:txBody>
          <a:bodyPr/>
          <a:lstStyle/>
          <a:p>
            <a:pPr lvl="0">
              <a:buNone/>
            </a:pPr>
            <a:r>
              <a:rPr lang="en-GB" sz="2800" dirty="0" smtClean="0"/>
              <a:t>PART ONE:</a:t>
            </a:r>
          </a:p>
          <a:p>
            <a:pPr lvl="0">
              <a:buNone/>
            </a:pPr>
            <a:endParaRPr lang="en-GB" sz="2800" dirty="0" smtClean="0"/>
          </a:p>
          <a:p>
            <a:pPr lvl="0"/>
            <a:r>
              <a:rPr lang="en-GB" sz="2800" dirty="0" smtClean="0"/>
              <a:t>ETI roles and responsibilities</a:t>
            </a:r>
          </a:p>
          <a:p>
            <a:pPr lvl="0">
              <a:buNone/>
            </a:pPr>
            <a:endParaRPr lang="en-GB" sz="2800" dirty="0" smtClean="0"/>
          </a:p>
          <a:p>
            <a:pPr lvl="0"/>
            <a:r>
              <a:rPr lang="en-GB" sz="2800" dirty="0" smtClean="0"/>
              <a:t>The inspection process: </a:t>
            </a:r>
          </a:p>
          <a:p>
            <a:pPr lvl="4"/>
            <a:r>
              <a:rPr lang="en-GB" sz="2800" dirty="0" smtClean="0"/>
              <a:t>Before the inspection </a:t>
            </a:r>
          </a:p>
          <a:p>
            <a:pPr lvl="4"/>
            <a:r>
              <a:rPr lang="en-GB" sz="2800" dirty="0" smtClean="0"/>
              <a:t>During the inspection </a:t>
            </a:r>
          </a:p>
          <a:p>
            <a:pPr lvl="4"/>
            <a:r>
              <a:rPr lang="en-GB" sz="2800" dirty="0" smtClean="0"/>
              <a:t>After the inspection </a:t>
            </a:r>
          </a:p>
          <a:p>
            <a:pPr lvl="0"/>
            <a:endParaRPr lang="en-GB" dirty="0" smtClean="0"/>
          </a:p>
          <a:p>
            <a:endParaRPr lang="en-GB" dirty="0" smtClean="0"/>
          </a:p>
          <a:p>
            <a:pPr>
              <a:buNone/>
            </a:pPr>
            <a:endParaRPr lang="en-GB" dirty="0"/>
          </a:p>
        </p:txBody>
      </p:sp>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92275" y="274638"/>
            <a:ext cx="6994525" cy="1143000"/>
          </a:xfrm>
        </p:spPr>
        <p:txBody>
          <a:bodyPr/>
          <a:lstStyle/>
          <a:p>
            <a:r>
              <a:rPr lang="en-GB" sz="3600" b="1" dirty="0" smtClean="0"/>
              <a:t>ETI Handbook</a:t>
            </a:r>
            <a:endParaRPr lang="en-GB" sz="3600" b="1" dirty="0"/>
          </a:p>
        </p:txBody>
      </p:sp>
      <p:sp>
        <p:nvSpPr>
          <p:cNvPr id="7" name="Content Placeholder 2"/>
          <p:cNvSpPr>
            <a:spLocks noGrp="1"/>
          </p:cNvSpPr>
          <p:nvPr>
            <p:ph idx="1"/>
          </p:nvPr>
        </p:nvSpPr>
        <p:spPr>
          <a:xfrm>
            <a:off x="1692275" y="1600200"/>
            <a:ext cx="6994525" cy="4525963"/>
          </a:xfrm>
        </p:spPr>
        <p:txBody>
          <a:bodyPr/>
          <a:lstStyle/>
          <a:p>
            <a:pPr>
              <a:buNone/>
            </a:pPr>
            <a:r>
              <a:rPr lang="en-GB" sz="2800" dirty="0" smtClean="0"/>
              <a:t>PART ONE:</a:t>
            </a:r>
          </a:p>
          <a:p>
            <a:pPr lvl="0">
              <a:buNone/>
            </a:pPr>
            <a:endParaRPr lang="en-GB" sz="2800" dirty="0" smtClean="0"/>
          </a:p>
          <a:p>
            <a:pPr lvl="0"/>
            <a:r>
              <a:rPr lang="en-GB" sz="2800" dirty="0" smtClean="0">
                <a:hlinkClick r:id="rId3" action="ppaction://hlinksldjump"/>
              </a:rPr>
              <a:t>Quality assurance as part of the inspection process</a:t>
            </a:r>
            <a:endParaRPr lang="en-GB" sz="2800" dirty="0" smtClean="0"/>
          </a:p>
          <a:p>
            <a:pPr lvl="0">
              <a:buNone/>
            </a:pPr>
            <a:endParaRPr lang="en-GB" sz="2800" dirty="0" smtClean="0"/>
          </a:p>
          <a:p>
            <a:pPr lvl="0"/>
            <a:r>
              <a:rPr lang="en-GB" sz="2800" dirty="0" smtClean="0"/>
              <a:t>Complaints procedure</a:t>
            </a:r>
          </a:p>
          <a:p>
            <a:pPr lvl="0">
              <a:buNone/>
            </a:pPr>
            <a:r>
              <a:rPr lang="en-GB" sz="2800" dirty="0" smtClean="0"/>
              <a:t> </a:t>
            </a:r>
          </a:p>
          <a:p>
            <a:pPr lvl="0"/>
            <a:r>
              <a:rPr lang="en-GB" sz="2800" dirty="0" smtClean="0"/>
              <a:t>Timeline for inspection</a:t>
            </a:r>
          </a:p>
          <a:p>
            <a:pPr lvl="0"/>
            <a:endParaRPr lang="en-GB" sz="2800" dirty="0" smtClean="0"/>
          </a:p>
          <a:p>
            <a:pPr lvl="8" algn="r">
              <a:buNone/>
            </a:pPr>
            <a:r>
              <a:rPr lang="en-GB" sz="2400" dirty="0" smtClean="0">
                <a:sym typeface="Symbol"/>
                <a:hlinkClick r:id="rId4" action="ppaction://hlinksldjump"/>
              </a:rPr>
              <a:t></a:t>
            </a:r>
            <a:endParaRPr lang="en-GB" sz="2400" dirty="0" smtClean="0"/>
          </a:p>
          <a:p>
            <a:pPr lvl="0">
              <a:buNone/>
            </a:pPr>
            <a:r>
              <a:rPr lang="en-GB" sz="2800" dirty="0" smtClean="0"/>
              <a:t> </a:t>
            </a:r>
          </a:p>
          <a:p>
            <a:pPr>
              <a:buNone/>
            </a:pPr>
            <a:endParaRPr lang="en-GB" dirty="0" smtClean="0"/>
          </a:p>
          <a:p>
            <a:pPr>
              <a:buNone/>
            </a:pPr>
            <a:endParaRPr lang="en-GB" dirty="0"/>
          </a:p>
        </p:txBody>
      </p:sp>
    </p:spTree>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92275" y="274638"/>
            <a:ext cx="6994525" cy="1143000"/>
          </a:xfrm>
        </p:spPr>
        <p:txBody>
          <a:bodyPr/>
          <a:lstStyle/>
          <a:p>
            <a:r>
              <a:rPr lang="en-GB" sz="2800" b="1" dirty="0" smtClean="0"/>
              <a:t>ETI’s quality assurance process</a:t>
            </a:r>
            <a:r>
              <a:rPr lang="en-GB" sz="2800" dirty="0" smtClean="0"/>
              <a:t/>
            </a:r>
            <a:br>
              <a:rPr lang="en-GB" sz="2800" dirty="0" smtClean="0"/>
            </a:br>
            <a:r>
              <a:rPr lang="en-GB" sz="2800" i="1" dirty="0" smtClean="0"/>
              <a:t>findings reported back orally are provisional until the report is published </a:t>
            </a:r>
            <a:endParaRPr lang="en-GB" sz="2800" i="1" dirty="0"/>
          </a:p>
        </p:txBody>
      </p:sp>
      <p:sp>
        <p:nvSpPr>
          <p:cNvPr id="7" name="Content Placeholder 2"/>
          <p:cNvSpPr>
            <a:spLocks noGrp="1"/>
          </p:cNvSpPr>
          <p:nvPr>
            <p:ph idx="1"/>
          </p:nvPr>
        </p:nvSpPr>
        <p:spPr>
          <a:xfrm>
            <a:off x="1692275" y="1518192"/>
            <a:ext cx="6994525" cy="5184576"/>
          </a:xfrm>
        </p:spPr>
        <p:txBody>
          <a:bodyPr/>
          <a:lstStyle/>
          <a:p>
            <a:pPr>
              <a:buNone/>
            </a:pPr>
            <a:r>
              <a:rPr lang="en-GB" sz="1600" b="1" dirty="0" smtClean="0"/>
              <a:t> </a:t>
            </a:r>
          </a:p>
          <a:p>
            <a:pPr lvl="0">
              <a:spcBef>
                <a:spcPts val="0"/>
              </a:spcBef>
            </a:pPr>
            <a:r>
              <a:rPr lang="en-GB" sz="2000" b="1" dirty="0" smtClean="0"/>
              <a:t>QA helps to ensure and demonstrate consistency across all areas of ETI’s work;</a:t>
            </a:r>
          </a:p>
          <a:p>
            <a:pPr>
              <a:spcBef>
                <a:spcPts val="0"/>
              </a:spcBef>
              <a:buNone/>
            </a:pPr>
            <a:r>
              <a:rPr lang="en-GB" sz="2000" b="1" dirty="0" smtClean="0"/>
              <a:t> </a:t>
            </a:r>
          </a:p>
          <a:p>
            <a:pPr lvl="0">
              <a:spcBef>
                <a:spcPts val="0"/>
              </a:spcBef>
            </a:pPr>
            <a:r>
              <a:rPr lang="en-GB" sz="2000" b="1" dirty="0" smtClean="0"/>
              <a:t>QA informs individual inspector and whole-organisation professional development by identifying further areas for improvement;</a:t>
            </a:r>
          </a:p>
          <a:p>
            <a:pPr>
              <a:spcBef>
                <a:spcPts val="0"/>
              </a:spcBef>
              <a:buNone/>
            </a:pPr>
            <a:r>
              <a:rPr lang="en-GB" sz="2000" b="1" dirty="0" smtClean="0"/>
              <a:t> </a:t>
            </a:r>
          </a:p>
          <a:p>
            <a:pPr lvl="0">
              <a:spcBef>
                <a:spcPts val="0"/>
              </a:spcBef>
            </a:pPr>
            <a:r>
              <a:rPr lang="en-GB" sz="2000" b="1" dirty="0" smtClean="0"/>
              <a:t>QA ensures good practice is highlighted and shared;</a:t>
            </a:r>
          </a:p>
          <a:p>
            <a:pPr>
              <a:spcBef>
                <a:spcPts val="0"/>
              </a:spcBef>
              <a:buNone/>
            </a:pPr>
            <a:r>
              <a:rPr lang="en-GB" sz="2000" b="1" dirty="0" smtClean="0"/>
              <a:t> </a:t>
            </a:r>
          </a:p>
          <a:p>
            <a:pPr lvl="0">
              <a:spcBef>
                <a:spcPts val="0"/>
              </a:spcBef>
            </a:pPr>
            <a:r>
              <a:rPr lang="en-GB" sz="2000" b="1" dirty="0" smtClean="0"/>
              <a:t>QA promotes further confidence in the quality of inspection work undertaken; and</a:t>
            </a:r>
            <a:br>
              <a:rPr lang="en-GB" sz="2000" b="1" dirty="0" smtClean="0"/>
            </a:br>
            <a:endParaRPr lang="en-GB" sz="2000" b="1" dirty="0" smtClean="0"/>
          </a:p>
          <a:p>
            <a:pPr lvl="0">
              <a:spcBef>
                <a:spcPts val="0"/>
              </a:spcBef>
            </a:pPr>
            <a:r>
              <a:rPr lang="en-GB" sz="2000" b="1" dirty="0" smtClean="0"/>
              <a:t>QA promotes greater openness and transparency in inspection work undertaken.                                		 					   </a:t>
            </a:r>
            <a:r>
              <a:rPr lang="en-GB" sz="2800" b="1" dirty="0" smtClean="0">
                <a:sym typeface="Symbol"/>
                <a:hlinkClick r:id="rId3" action="ppaction://hlinksldjump"/>
              </a:rPr>
              <a:t></a:t>
            </a:r>
            <a:endParaRPr lang="en-GB" sz="2000" b="1" dirty="0" smtClean="0"/>
          </a:p>
          <a:p>
            <a:endParaRPr lang="en-GB" sz="3600" dirty="0"/>
          </a:p>
        </p:txBody>
      </p:sp>
    </p:spTree>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92275" y="274638"/>
            <a:ext cx="6994525" cy="1143000"/>
          </a:xfrm>
        </p:spPr>
        <p:txBody>
          <a:bodyPr/>
          <a:lstStyle/>
          <a:p>
            <a:r>
              <a:rPr lang="en-GB" sz="3600" b="1" dirty="0" smtClean="0"/>
              <a:t>ETI Handbook</a:t>
            </a:r>
            <a:endParaRPr lang="en-GB" sz="3600" b="1" dirty="0"/>
          </a:p>
        </p:txBody>
      </p:sp>
      <p:sp>
        <p:nvSpPr>
          <p:cNvPr id="7" name="Content Placeholder 2"/>
          <p:cNvSpPr>
            <a:spLocks noGrp="1"/>
          </p:cNvSpPr>
          <p:nvPr>
            <p:ph idx="1"/>
          </p:nvPr>
        </p:nvSpPr>
        <p:spPr>
          <a:xfrm>
            <a:off x="1692275" y="1600200"/>
            <a:ext cx="6994525" cy="4525963"/>
          </a:xfrm>
        </p:spPr>
        <p:txBody>
          <a:bodyPr/>
          <a:lstStyle/>
          <a:p>
            <a:pPr>
              <a:buNone/>
            </a:pPr>
            <a:r>
              <a:rPr lang="en-GB" sz="2800" dirty="0" smtClean="0"/>
              <a:t>PART ONE:</a:t>
            </a:r>
          </a:p>
          <a:p>
            <a:pPr lvl="0">
              <a:buNone/>
            </a:pPr>
            <a:endParaRPr lang="en-GB" sz="2800" dirty="0" smtClean="0"/>
          </a:p>
          <a:p>
            <a:pPr lvl="0"/>
            <a:r>
              <a:rPr lang="en-GB" sz="2800" dirty="0" smtClean="0"/>
              <a:t>What happens after an inspection</a:t>
            </a:r>
          </a:p>
          <a:p>
            <a:pPr lvl="0">
              <a:buNone/>
            </a:pPr>
            <a:r>
              <a:rPr lang="en-GB" sz="2800" dirty="0" smtClean="0"/>
              <a:t> </a:t>
            </a:r>
          </a:p>
          <a:p>
            <a:pPr lvl="0"/>
            <a:r>
              <a:rPr lang="en-GB" sz="2800" dirty="0" smtClean="0"/>
              <a:t>Overall conclusions and follow-up guidance: Safeguarding and Child Protection</a:t>
            </a:r>
          </a:p>
          <a:p>
            <a:endParaRPr lang="en-GB" dirty="0" smtClean="0"/>
          </a:p>
          <a:p>
            <a:pPr>
              <a:buNone/>
            </a:pPr>
            <a:endParaRPr lang="en-GB"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7704" y="418654"/>
            <a:ext cx="6768752" cy="850106"/>
          </a:xfrm>
        </p:spPr>
        <p:txBody>
          <a:bodyPr anchor="t"/>
          <a:lstStyle/>
          <a:p>
            <a:pPr marL="468000" indent="-457200"/>
            <a:r>
              <a:rPr lang="en-GB" sz="2800" b="1" dirty="0" smtClean="0"/>
              <a:t>How does ETI build capacity?</a:t>
            </a:r>
            <a:r>
              <a:rPr lang="en-GB" sz="2800" dirty="0" smtClean="0"/>
              <a:t/>
            </a:r>
            <a:br>
              <a:rPr lang="en-GB" sz="2800" dirty="0" smtClean="0"/>
            </a:br>
            <a:r>
              <a:rPr lang="en-GB" sz="2800" dirty="0" smtClean="0"/>
              <a:t/>
            </a:r>
            <a:br>
              <a:rPr lang="en-GB" sz="2800" dirty="0" smtClean="0"/>
            </a:br>
            <a:r>
              <a:rPr lang="en-GB" sz="2800" dirty="0" smtClean="0"/>
              <a:t/>
            </a:r>
            <a:br>
              <a:rPr lang="en-GB" sz="2800" dirty="0" smtClean="0"/>
            </a:br>
            <a:endParaRPr lang="en-GB" sz="2800" b="1" dirty="0" smtClean="0"/>
          </a:p>
        </p:txBody>
      </p:sp>
      <p:sp>
        <p:nvSpPr>
          <p:cNvPr id="8195" name="Rectangle 3"/>
          <p:cNvSpPr>
            <a:spLocks noGrp="1" noChangeArrowheads="1"/>
          </p:cNvSpPr>
          <p:nvPr>
            <p:ph type="body" idx="1"/>
          </p:nvPr>
        </p:nvSpPr>
        <p:spPr>
          <a:xfrm>
            <a:off x="1763713" y="1452563"/>
            <a:ext cx="7200776" cy="5216525"/>
          </a:xfrm>
        </p:spPr>
        <p:txBody>
          <a:bodyPr/>
          <a:lstStyle/>
          <a:p>
            <a:pPr>
              <a:buNone/>
            </a:pPr>
            <a:r>
              <a:rPr lang="en-GB" sz="2400" i="1" dirty="0" smtClean="0"/>
              <a:t>by: </a:t>
            </a:r>
          </a:p>
          <a:p>
            <a:r>
              <a:rPr lang="en-GB" sz="2400" dirty="0" smtClean="0"/>
              <a:t>promoting </a:t>
            </a:r>
            <a:r>
              <a:rPr lang="en-GB" sz="2400" b="1" i="1" dirty="0" smtClean="0"/>
              <a:t>processes of evaluation </a:t>
            </a:r>
            <a:r>
              <a:rPr lang="en-GB" sz="2400" dirty="0" smtClean="0"/>
              <a:t>which will </a:t>
            </a:r>
            <a:r>
              <a:rPr lang="en-GB" sz="2400" b="1" i="1" dirty="0" smtClean="0"/>
              <a:t>endure beyond the period of the inspection</a:t>
            </a:r>
          </a:p>
          <a:p>
            <a:endParaRPr lang="en-GB" sz="2400" dirty="0" smtClean="0"/>
          </a:p>
          <a:p>
            <a:r>
              <a:rPr lang="en-GB" sz="2400" dirty="0" smtClean="0"/>
              <a:t>helping to establish </a:t>
            </a:r>
            <a:r>
              <a:rPr lang="en-GB" sz="2400" b="1" i="1" dirty="0" smtClean="0"/>
              <a:t>improved ways of working </a:t>
            </a:r>
            <a:r>
              <a:rPr lang="en-GB" sz="2400" dirty="0" smtClean="0"/>
              <a:t>through </a:t>
            </a:r>
            <a:r>
              <a:rPr lang="en-GB" sz="2400" b="1" i="1" dirty="0" smtClean="0"/>
              <a:t>professional dialogue</a:t>
            </a:r>
            <a:r>
              <a:rPr lang="en-GB" sz="2400" dirty="0" smtClean="0"/>
              <a:t> on inspection and district visits</a:t>
            </a:r>
          </a:p>
          <a:p>
            <a:endParaRPr lang="en-GB" sz="2400" dirty="0" smtClean="0"/>
          </a:p>
          <a:p>
            <a:r>
              <a:rPr lang="en-GB" sz="2400" dirty="0" smtClean="0"/>
              <a:t>identifying and disseminating </a:t>
            </a:r>
            <a:r>
              <a:rPr lang="en-GB" sz="2400" b="1" dirty="0" smtClean="0"/>
              <a:t>examples of sector-leading practice</a:t>
            </a:r>
            <a:r>
              <a:rPr lang="en-GB" sz="2400" dirty="0" smtClean="0"/>
              <a:t> from which others learn</a:t>
            </a:r>
          </a:p>
          <a:p>
            <a:endParaRPr lang="en-GB" sz="2400" dirty="0" smtClean="0"/>
          </a:p>
          <a:p>
            <a:r>
              <a:rPr lang="en-GB" sz="2400" dirty="0" smtClean="0"/>
              <a:t>involving Associate Assessors in our work. </a:t>
            </a:r>
          </a:p>
          <a:p>
            <a:endParaRPr lang="en-GB" sz="2400" dirty="0" smtClean="0"/>
          </a:p>
        </p:txBody>
      </p:sp>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92275" y="274638"/>
            <a:ext cx="6994525" cy="1143000"/>
          </a:xfrm>
        </p:spPr>
        <p:txBody>
          <a:bodyPr/>
          <a:lstStyle/>
          <a:p>
            <a:r>
              <a:rPr lang="en-GB" sz="3600" b="1" dirty="0" smtClean="0"/>
              <a:t>ETI Handbook</a:t>
            </a:r>
            <a:endParaRPr lang="en-GB" sz="3600" b="1" dirty="0"/>
          </a:p>
        </p:txBody>
      </p:sp>
      <p:sp>
        <p:nvSpPr>
          <p:cNvPr id="5" name="Content Placeholder 2"/>
          <p:cNvSpPr>
            <a:spLocks noGrp="1"/>
          </p:cNvSpPr>
          <p:nvPr>
            <p:ph idx="1"/>
          </p:nvPr>
        </p:nvSpPr>
        <p:spPr>
          <a:xfrm>
            <a:off x="1692275" y="1600200"/>
            <a:ext cx="6994525" cy="4525963"/>
          </a:xfrm>
        </p:spPr>
        <p:txBody>
          <a:bodyPr/>
          <a:lstStyle/>
          <a:p>
            <a:pPr>
              <a:buNone/>
            </a:pPr>
            <a:r>
              <a:rPr lang="en-GB" sz="2800" dirty="0" smtClean="0"/>
              <a:t>PART TWO</a:t>
            </a:r>
          </a:p>
          <a:p>
            <a:pPr>
              <a:buNone/>
            </a:pPr>
            <a:endParaRPr lang="en-GB" sz="2800" dirty="0" smtClean="0"/>
          </a:p>
          <a:p>
            <a:r>
              <a:rPr lang="en-GB" sz="2800" dirty="0" smtClean="0"/>
              <a:t>Making our evaluations – progress on grade descriptors</a:t>
            </a:r>
          </a:p>
          <a:p>
            <a:pPr>
              <a:buNone/>
            </a:pPr>
            <a:endParaRPr lang="en-GB" sz="2800" dirty="0" smtClean="0"/>
          </a:p>
          <a:p>
            <a:pPr>
              <a:buNone/>
            </a:pPr>
            <a:r>
              <a:rPr lang="en-GB" sz="2800" dirty="0" smtClean="0"/>
              <a:t>PART THREE</a:t>
            </a:r>
          </a:p>
          <a:p>
            <a:pPr>
              <a:buNone/>
            </a:pPr>
            <a:endParaRPr lang="en-GB" sz="2800" dirty="0" smtClean="0"/>
          </a:p>
          <a:p>
            <a:r>
              <a:rPr lang="en-GB" sz="2800" dirty="0" smtClean="0"/>
              <a:t>Phase-specific inspection processes</a:t>
            </a:r>
          </a:p>
          <a:p>
            <a:pPr>
              <a:buNone/>
            </a:pPr>
            <a:endParaRPr lang="en-GB" dirty="0" smtClean="0"/>
          </a:p>
          <a:p>
            <a:pPr>
              <a:buNone/>
            </a:pPr>
            <a:endParaRPr lang="en-GB" dirty="0"/>
          </a:p>
        </p:txBody>
      </p:sp>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92275" y="274638"/>
            <a:ext cx="7200205" cy="1143000"/>
          </a:xfrm>
        </p:spPr>
        <p:txBody>
          <a:bodyPr/>
          <a:lstStyle/>
          <a:p>
            <a:pPr algn="l"/>
            <a:r>
              <a:rPr lang="en-GB" sz="2700" b="1" dirty="0" smtClean="0"/>
              <a:t>Online support resources about inspection</a:t>
            </a:r>
            <a:endParaRPr lang="en-GB" sz="2700" b="1" dirty="0"/>
          </a:p>
        </p:txBody>
      </p:sp>
      <p:sp>
        <p:nvSpPr>
          <p:cNvPr id="8" name="Content Placeholder 2"/>
          <p:cNvSpPr>
            <a:spLocks noGrp="1"/>
          </p:cNvSpPr>
          <p:nvPr>
            <p:ph sz="half" idx="1"/>
          </p:nvPr>
        </p:nvSpPr>
        <p:spPr>
          <a:xfrm>
            <a:off x="1907704" y="1600200"/>
            <a:ext cx="3024336" cy="4525963"/>
          </a:xfrm>
        </p:spPr>
        <p:txBody>
          <a:bodyPr/>
          <a:lstStyle/>
          <a:p>
            <a:pPr>
              <a:buNone/>
            </a:pPr>
            <a:r>
              <a:rPr lang="en-GB" sz="2000" dirty="0" smtClean="0"/>
              <a:t>ETI videos on </a:t>
            </a:r>
            <a:r>
              <a:rPr lang="en-GB" sz="2000" b="1" dirty="0" smtClean="0"/>
              <a:t>Inspection and Improvement </a:t>
            </a:r>
          </a:p>
          <a:p>
            <a:pPr>
              <a:buNone/>
            </a:pPr>
            <a:r>
              <a:rPr lang="en-GB" sz="2000" dirty="0" smtClean="0"/>
              <a:t>on ESaGS.tv</a:t>
            </a:r>
          </a:p>
          <a:p>
            <a:pPr>
              <a:buNone/>
            </a:pPr>
            <a:endParaRPr lang="en-GB" sz="2000" dirty="0" smtClean="0"/>
          </a:p>
          <a:p>
            <a:pPr>
              <a:buNone/>
            </a:pPr>
            <a:r>
              <a:rPr lang="en-GB" sz="2000" dirty="0" smtClean="0"/>
              <a:t>Links from </a:t>
            </a:r>
          </a:p>
          <a:p>
            <a:pPr>
              <a:buNone/>
            </a:pPr>
            <a:r>
              <a:rPr lang="en-GB" sz="2000" dirty="0" smtClean="0">
                <a:hlinkClick r:id="rId3"/>
              </a:rPr>
              <a:t>www.etini.gov.uk</a:t>
            </a:r>
            <a:endParaRPr lang="en-GB" sz="2000" dirty="0" smtClean="0"/>
          </a:p>
          <a:p>
            <a:pPr>
              <a:buNone/>
            </a:pPr>
            <a:endParaRPr lang="en-GB" sz="2000" dirty="0" smtClean="0"/>
          </a:p>
          <a:p>
            <a:pPr>
              <a:buNone/>
            </a:pPr>
            <a:endParaRPr lang="en-GB" sz="2000" dirty="0" smtClean="0"/>
          </a:p>
          <a:p>
            <a:pPr>
              <a:buNone/>
            </a:pPr>
            <a:endParaRPr lang="en-GB" sz="2000" dirty="0" smtClean="0"/>
          </a:p>
          <a:p>
            <a:pPr>
              <a:buNone/>
            </a:pPr>
            <a:endParaRPr lang="en-GB" sz="2000" dirty="0" smtClean="0"/>
          </a:p>
          <a:p>
            <a:pPr>
              <a:buNone/>
            </a:pPr>
            <a:r>
              <a:rPr lang="en-GB" sz="2000" dirty="0" smtClean="0"/>
              <a:t>“</a:t>
            </a:r>
            <a:r>
              <a:rPr lang="en-GB" sz="2000" i="1" dirty="0" smtClean="0"/>
              <a:t>Ready to Go</a:t>
            </a:r>
            <a:r>
              <a:rPr lang="en-GB" sz="2000" dirty="0" smtClean="0"/>
              <a:t>” room in C2k’s Fronter </a:t>
            </a:r>
          </a:p>
          <a:p>
            <a:endParaRPr lang="en-GB" sz="2500" dirty="0" smtClean="0"/>
          </a:p>
          <a:p>
            <a:pPr lvl="1"/>
            <a:endParaRPr lang="en-GB" sz="2100" dirty="0" smtClean="0"/>
          </a:p>
          <a:p>
            <a:pPr lvl="1">
              <a:buNone/>
            </a:pPr>
            <a:endParaRPr lang="en-GB" sz="2100" dirty="0" smtClean="0"/>
          </a:p>
          <a:p>
            <a:pPr lvl="1">
              <a:buNone/>
            </a:pPr>
            <a:endParaRPr lang="en-GB" sz="2100" dirty="0" smtClean="0"/>
          </a:p>
          <a:p>
            <a:pPr lvl="1">
              <a:buNone/>
            </a:pPr>
            <a:endParaRPr lang="en-GB" sz="2100" dirty="0" smtClean="0"/>
          </a:p>
          <a:p>
            <a:pPr lvl="1">
              <a:buNone/>
            </a:pPr>
            <a:endParaRPr lang="en-GB" sz="2100" dirty="0" smtClean="0"/>
          </a:p>
          <a:p>
            <a:pPr lvl="1">
              <a:buNone/>
            </a:pPr>
            <a:endParaRPr lang="en-GB" sz="2100" dirty="0" smtClean="0"/>
          </a:p>
          <a:p>
            <a:pPr lvl="1">
              <a:buNone/>
            </a:pPr>
            <a:endParaRPr lang="en-GB" sz="2100" dirty="0" smtClean="0"/>
          </a:p>
          <a:p>
            <a:pPr lvl="1">
              <a:buNone/>
            </a:pPr>
            <a:endParaRPr lang="en-GB" sz="2100" dirty="0" smtClean="0"/>
          </a:p>
          <a:p>
            <a:pPr lvl="1">
              <a:buNone/>
            </a:pPr>
            <a:endParaRPr lang="en-GB" sz="2100" dirty="0" smtClean="0"/>
          </a:p>
          <a:p>
            <a:endParaRPr lang="en-GB" sz="2500" dirty="0" smtClean="0"/>
          </a:p>
          <a:p>
            <a:endParaRPr lang="en-GB" sz="2500" dirty="0" smtClean="0"/>
          </a:p>
          <a:p>
            <a:endParaRPr lang="en-GB" sz="2500" dirty="0" smtClean="0"/>
          </a:p>
          <a:p>
            <a:endParaRPr lang="en-GB" sz="2500" dirty="0" smtClean="0"/>
          </a:p>
          <a:p>
            <a:endParaRPr lang="en-GB" sz="2400" dirty="0" smtClean="0"/>
          </a:p>
          <a:p>
            <a:endParaRPr lang="en-GB" sz="2100" dirty="0" smtClean="0"/>
          </a:p>
          <a:p>
            <a:endParaRPr lang="en-GB" dirty="0"/>
          </a:p>
        </p:txBody>
      </p:sp>
      <p:pic>
        <p:nvPicPr>
          <p:cNvPr id="9" name="Picture 4"/>
          <p:cNvPicPr>
            <a:picLocks noChangeAspect="1" noChangeArrowheads="1"/>
          </p:cNvPicPr>
          <p:nvPr/>
        </p:nvPicPr>
        <p:blipFill>
          <a:blip r:embed="rId4" cstate="print"/>
          <a:srcRect/>
          <a:stretch>
            <a:fillRect/>
          </a:stretch>
        </p:blipFill>
        <p:spPr bwMode="auto">
          <a:xfrm>
            <a:off x="4703811" y="3068960"/>
            <a:ext cx="3900637" cy="1938709"/>
          </a:xfrm>
          <a:prstGeom prst="rect">
            <a:avLst/>
          </a:prstGeom>
          <a:noFill/>
          <a:ln w="9525">
            <a:noFill/>
            <a:miter lim="800000"/>
            <a:headEnd/>
            <a:tailEnd/>
          </a:ln>
        </p:spPr>
      </p:pic>
      <p:pic>
        <p:nvPicPr>
          <p:cNvPr id="10" name="Picture 5" descr="C:\Users\0716477\AppData\Local\Microsoft\Windows\Temporary Internet Files\Content.Outlook\1R0UNMBH\ETI menu.png"/>
          <p:cNvPicPr>
            <a:picLocks noChangeAspect="1" noChangeArrowheads="1"/>
          </p:cNvPicPr>
          <p:nvPr/>
        </p:nvPicPr>
        <p:blipFill>
          <a:blip r:embed="rId5" cstate="print"/>
          <a:srcRect/>
          <a:stretch>
            <a:fillRect/>
          </a:stretch>
        </p:blipFill>
        <p:spPr bwMode="auto">
          <a:xfrm>
            <a:off x="5724128" y="1495467"/>
            <a:ext cx="1301502" cy="1398042"/>
          </a:xfrm>
          <a:prstGeom prst="rect">
            <a:avLst/>
          </a:prstGeom>
          <a:noFill/>
        </p:spPr>
      </p:pic>
      <p:pic>
        <p:nvPicPr>
          <p:cNvPr id="11"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856903" y="5229200"/>
            <a:ext cx="1235377" cy="12442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907704" y="1700808"/>
            <a:ext cx="6550496" cy="1470025"/>
          </a:xfrm>
        </p:spPr>
        <p:txBody>
          <a:bodyPr/>
          <a:lstStyle/>
          <a:p>
            <a:pPr>
              <a:defRPr/>
            </a:pPr>
            <a:r>
              <a:rPr lang="en-US" sz="2800" b="1" dirty="0" smtClean="0"/>
              <a:t>at 11.30 – to 12.25</a:t>
            </a:r>
            <a:br>
              <a:rPr lang="en-US" sz="2800" b="1" dirty="0" smtClean="0"/>
            </a:br>
            <a:r>
              <a:rPr lang="en-US" sz="2800" b="1" dirty="0" smtClean="0"/>
              <a:t/>
            </a:r>
            <a:br>
              <a:rPr lang="en-US" sz="2800" b="1" dirty="0" smtClean="0"/>
            </a:br>
            <a:r>
              <a:rPr lang="en-GB" sz="2200" b="1" i="1" cap="all" dirty="0" smtClean="0"/>
              <a:t>Post-primary inspection BRIEFING </a:t>
            </a:r>
            <a:br>
              <a:rPr lang="en-GB" sz="2200" b="1" i="1" cap="all" dirty="0" smtClean="0"/>
            </a:br>
            <a:r>
              <a:rPr lang="en-GB" sz="2200" b="1" i="1" cap="all" dirty="0" smtClean="0"/>
              <a:t>(olympic room)</a:t>
            </a:r>
            <a:endParaRPr lang="en-US" sz="2200" b="1" dirty="0" smtClean="0"/>
          </a:p>
        </p:txBody>
      </p:sp>
      <p:sp>
        <p:nvSpPr>
          <p:cNvPr id="8" name="Subtitle 2"/>
          <p:cNvSpPr>
            <a:spLocks noGrp="1"/>
          </p:cNvSpPr>
          <p:nvPr>
            <p:ph type="subTitle" idx="1"/>
          </p:nvPr>
        </p:nvSpPr>
        <p:spPr>
          <a:xfrm>
            <a:off x="1771600" y="3429000"/>
            <a:ext cx="6400800" cy="1752600"/>
          </a:xfrm>
        </p:spPr>
        <p:txBody>
          <a:bodyPr rtlCol="0">
            <a:noAutofit/>
          </a:bodyPr>
          <a:lstStyle/>
          <a:p>
            <a:pPr>
              <a:defRPr/>
            </a:pPr>
            <a:r>
              <a:rPr lang="en-GB" sz="2200" b="1" i="1" cap="all" dirty="0" smtClean="0">
                <a:solidFill>
                  <a:schemeClr val="tx1"/>
                </a:solidFill>
              </a:rPr>
              <a:t>PRIMARY </a:t>
            </a:r>
            <a:r>
              <a:rPr lang="en-GB" sz="2200" b="1" i="1" cap="all" dirty="0" smtClean="0"/>
              <a:t>inspection </a:t>
            </a:r>
            <a:r>
              <a:rPr lang="en-GB" sz="2200" b="1" i="1" cap="all" dirty="0" smtClean="0">
                <a:solidFill>
                  <a:schemeClr val="tx1"/>
                </a:solidFill>
              </a:rPr>
              <a:t>BRIEFING</a:t>
            </a:r>
          </a:p>
          <a:p>
            <a:pPr>
              <a:defRPr/>
            </a:pPr>
            <a:r>
              <a:rPr lang="en-GB" sz="2200" b="1" i="1" cap="all" dirty="0" smtClean="0"/>
              <a:t>(Titanic room)</a:t>
            </a:r>
          </a:p>
          <a:p>
            <a:pPr>
              <a:defRPr/>
            </a:pPr>
            <a:endParaRPr lang="en-GB" sz="2200" b="1" i="1" cap="all" dirty="0" smtClean="0"/>
          </a:p>
          <a:p>
            <a:pPr>
              <a:defRPr/>
            </a:pPr>
            <a:r>
              <a:rPr lang="en-GB" sz="2200" b="1" i="1" cap="all" dirty="0" smtClean="0">
                <a:solidFill>
                  <a:schemeClr val="tx1"/>
                </a:solidFill>
              </a:rPr>
              <a:t>WBL and FE </a:t>
            </a:r>
            <a:r>
              <a:rPr lang="en-GB" sz="2200" b="1" i="1" cap="all" dirty="0" smtClean="0"/>
              <a:t>inspection </a:t>
            </a:r>
            <a:r>
              <a:rPr lang="en-GB" sz="2200" b="1" i="1" cap="all" dirty="0" smtClean="0">
                <a:solidFill>
                  <a:schemeClr val="tx1"/>
                </a:solidFill>
              </a:rPr>
              <a:t>briefing</a:t>
            </a:r>
          </a:p>
          <a:p>
            <a:pPr>
              <a:defRPr/>
            </a:pPr>
            <a:r>
              <a:rPr lang="en-GB" sz="2200" b="1" i="1" cap="all" dirty="0" smtClean="0"/>
              <a:t>(britannic room)</a:t>
            </a:r>
          </a:p>
          <a:p>
            <a:pPr>
              <a:defRPr/>
            </a:pPr>
            <a:endParaRPr lang="en-GB" sz="2200" b="1" i="1" cap="all" dirty="0" smtClean="0">
              <a:solidFill>
                <a:schemeClr val="tx1"/>
              </a:solidFill>
            </a:endParaRPr>
          </a:p>
          <a:p>
            <a:pPr>
              <a:defRPr/>
            </a:pPr>
            <a:r>
              <a:rPr lang="en-GB" sz="2200" b="1" i="1" cap="all" dirty="0" smtClean="0"/>
              <a:t>Special/EOTAS Inspection briefing</a:t>
            </a:r>
          </a:p>
          <a:p>
            <a:pPr>
              <a:defRPr/>
            </a:pPr>
            <a:r>
              <a:rPr lang="en-GB" sz="2200" b="1" i="1" cap="all" dirty="0" smtClean="0">
                <a:solidFill>
                  <a:schemeClr val="tx1"/>
                </a:solidFill>
              </a:rPr>
              <a:t>(the Bridge)</a:t>
            </a:r>
          </a:p>
          <a:p>
            <a:pPr eaLnBrk="1" fontAlgn="auto" hangingPunct="1">
              <a:spcAft>
                <a:spcPts val="0"/>
              </a:spcAft>
              <a:buFont typeface="Arial" pitchFamily="34" charset="0"/>
              <a:buNone/>
              <a:defRPr/>
            </a:pPr>
            <a:endParaRPr lang="en-GB" sz="2000" dirty="0" smtClean="0"/>
          </a:p>
        </p:txBody>
      </p:sp>
      <p:sp>
        <p:nvSpPr>
          <p:cNvPr id="9" name="Title 1"/>
          <p:cNvSpPr txBox="1">
            <a:spLocks/>
          </p:cNvSpPr>
          <p:nvPr/>
        </p:nvSpPr>
        <p:spPr bwMode="auto">
          <a:xfrm>
            <a:off x="2060104" y="188640"/>
            <a:ext cx="6550496"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GB" sz="2800" b="1" kern="0" dirty="0" smtClean="0">
                <a:solidFill>
                  <a:srgbClr val="000000"/>
                </a:solidFill>
                <a:latin typeface="Arial"/>
              </a:rPr>
              <a:t>Thank you and now please move to the appropriate room for the phase inspection briefing</a:t>
            </a:r>
            <a:endParaRPr lang="en-US" sz="2200" b="1" kern="0" dirty="0" smtClean="0">
              <a:solidFill>
                <a:srgbClr val="000000"/>
              </a:solidFill>
              <a:latin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a:defRPr/>
            </a:pPr>
            <a:r>
              <a:rPr lang="en-US" sz="2800" b="1" dirty="0" smtClean="0"/>
              <a:t>Education and Training Inspectorate</a:t>
            </a:r>
            <a:br>
              <a:rPr lang="en-US" sz="2800" b="1" dirty="0" smtClean="0"/>
            </a:br>
            <a:r>
              <a:rPr lang="en-US" sz="2000" b="1" dirty="0" smtClean="0"/>
              <a:t/>
            </a:r>
            <a:br>
              <a:rPr lang="en-US" sz="2000" b="1" dirty="0" smtClean="0"/>
            </a:br>
            <a:r>
              <a:rPr lang="en-GB" sz="2400" b="1" cap="all" dirty="0" smtClean="0"/>
              <a:t>Inspection and improvement </a:t>
            </a:r>
            <a:br>
              <a:rPr lang="en-GB" sz="2400" b="1" cap="all" dirty="0" smtClean="0"/>
            </a:br>
            <a:r>
              <a:rPr lang="en-GB" sz="2400" b="1" cap="all" dirty="0" smtClean="0"/>
              <a:t> A Partnership</a:t>
            </a:r>
            <a:endParaRPr lang="en-US" sz="2400" b="1" dirty="0" smtClean="0"/>
          </a:p>
        </p:txBody>
      </p:sp>
      <p:sp>
        <p:nvSpPr>
          <p:cNvPr id="3" name="Subtitle 2"/>
          <p:cNvSpPr>
            <a:spLocks noGrp="1"/>
          </p:cNvSpPr>
          <p:nvPr>
            <p:ph type="subTitle" idx="1"/>
          </p:nvPr>
        </p:nvSpPr>
        <p:spPr/>
        <p:txBody>
          <a:bodyPr rtlCol="0">
            <a:normAutofit/>
          </a:bodyPr>
          <a:lstStyle/>
          <a:p>
            <a:pPr>
              <a:defRPr/>
            </a:pPr>
            <a:r>
              <a:rPr lang="en-GB" sz="2400" b="1" cap="all" dirty="0" smtClean="0">
                <a:solidFill>
                  <a:schemeClr val="tx1"/>
                </a:solidFill>
              </a:rPr>
              <a:t>14 September 2015   </a:t>
            </a:r>
          </a:p>
          <a:p>
            <a:pPr>
              <a:defRPr/>
            </a:pPr>
            <a:r>
              <a:rPr lang="en-GB" sz="2400" b="1" cap="all" dirty="0" smtClean="0">
                <a:solidFill>
                  <a:schemeClr val="tx1"/>
                </a:solidFill>
              </a:rPr>
              <a:t>NOELLE BUICK</a:t>
            </a:r>
            <a:br>
              <a:rPr lang="en-GB" sz="2400" b="1" cap="all" dirty="0" smtClean="0">
                <a:solidFill>
                  <a:schemeClr val="tx1"/>
                </a:solidFill>
              </a:rPr>
            </a:br>
            <a:r>
              <a:rPr lang="en-GB" sz="2400" b="1" cap="all" dirty="0" smtClean="0">
                <a:solidFill>
                  <a:schemeClr val="tx1"/>
                </a:solidFill>
              </a:rPr>
              <a:t>CHIEF INSPECTOR</a:t>
            </a:r>
          </a:p>
          <a:p>
            <a:pPr eaLnBrk="1" fontAlgn="auto" hangingPunct="1">
              <a:spcAft>
                <a:spcPts val="0"/>
              </a:spcAft>
              <a:buFont typeface="Arial" pitchFamily="34" charset="0"/>
              <a:buNone/>
              <a:defRPr/>
            </a:pPr>
            <a:endParaRPr lang="en-GB" dirty="0" smtClean="0"/>
          </a:p>
        </p:txBody>
      </p:sp>
    </p:spTree>
  </p:cSld>
  <p:clrMapOvr>
    <a:masterClrMapping/>
  </p:clrMapOvr>
  <p:transition>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Promoting improvement in the interest of all learners</a:t>
            </a:r>
            <a:endParaRPr lang="en-GB" sz="2800" b="1" dirty="0"/>
          </a:p>
        </p:txBody>
      </p:sp>
      <p:sp>
        <p:nvSpPr>
          <p:cNvPr id="3" name="Content Placeholder 2"/>
          <p:cNvSpPr>
            <a:spLocks noGrp="1"/>
          </p:cNvSpPr>
          <p:nvPr>
            <p:ph idx="1"/>
          </p:nvPr>
        </p:nvSpPr>
        <p:spPr>
          <a:xfrm>
            <a:off x="1619672" y="1628800"/>
            <a:ext cx="6994525" cy="4525963"/>
          </a:xfrm>
        </p:spPr>
        <p:txBody>
          <a:bodyPr/>
          <a:lstStyle/>
          <a:p>
            <a:pPr>
              <a:buNone/>
            </a:pPr>
            <a:r>
              <a:rPr lang="en-GB" sz="2400" dirty="0" smtClean="0"/>
              <a:t>ETI aims for the inspection process to:</a:t>
            </a:r>
          </a:p>
          <a:p>
            <a:r>
              <a:rPr lang="en-GB" sz="2400" dirty="0" smtClean="0"/>
              <a:t>be challenging but also positive and constructive</a:t>
            </a:r>
          </a:p>
          <a:p>
            <a:r>
              <a:rPr lang="en-GB" sz="2400" dirty="0" smtClean="0"/>
              <a:t>be highly credible and fully understood</a:t>
            </a:r>
          </a:p>
          <a:p>
            <a:r>
              <a:rPr lang="en-GB" sz="2400" dirty="0" smtClean="0"/>
              <a:t>be flexible and responsive to a changing landscape </a:t>
            </a:r>
          </a:p>
          <a:p>
            <a:r>
              <a:rPr lang="en-GB" sz="2400" dirty="0" smtClean="0"/>
              <a:t>demonstrate partnership working and collaborative responsibility </a:t>
            </a:r>
          </a:p>
          <a:p>
            <a:r>
              <a:rPr lang="en-GB" sz="2400" dirty="0" smtClean="0"/>
              <a:t>have a positive impact on improvement beyond the inspection itself. </a:t>
            </a:r>
          </a:p>
          <a:p>
            <a:pPr>
              <a:buNone/>
            </a:pPr>
            <a:endParaRPr lang="en-GB" sz="2400" dirty="0"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Chief Inspector’s Report 2012-14 </a:t>
            </a:r>
            <a:br>
              <a:rPr lang="en-GB" sz="3200" b="1" dirty="0" smtClean="0"/>
            </a:br>
            <a:r>
              <a:rPr lang="en-GB" sz="3200" b="1" dirty="0" smtClean="0"/>
              <a:t>3 key messages </a:t>
            </a:r>
            <a:endParaRPr lang="en-GB" sz="3200" b="1" dirty="0"/>
          </a:p>
        </p:txBody>
      </p:sp>
      <p:sp>
        <p:nvSpPr>
          <p:cNvPr id="3" name="Content Placeholder 2"/>
          <p:cNvSpPr>
            <a:spLocks noGrp="1"/>
          </p:cNvSpPr>
          <p:nvPr>
            <p:ph idx="1"/>
          </p:nvPr>
        </p:nvSpPr>
        <p:spPr>
          <a:xfrm>
            <a:off x="1692275" y="1600200"/>
            <a:ext cx="7200205" cy="5069160"/>
          </a:xfrm>
        </p:spPr>
        <p:txBody>
          <a:bodyPr/>
          <a:lstStyle/>
          <a:p>
            <a:r>
              <a:rPr lang="en-GB" sz="2400" b="1" dirty="0" smtClean="0">
                <a:solidFill>
                  <a:srgbClr val="FF0000"/>
                </a:solidFill>
              </a:rPr>
              <a:t>ASPIRE</a:t>
            </a:r>
            <a:r>
              <a:rPr lang="en-GB" sz="2400" dirty="0" smtClean="0"/>
              <a:t> </a:t>
            </a:r>
            <a:r>
              <a:rPr lang="en-GB" sz="2400" dirty="0" smtClean="0">
                <a:solidFill>
                  <a:srgbClr val="FF0000"/>
                </a:solidFill>
              </a:rPr>
              <a:t>higher</a:t>
            </a:r>
            <a:r>
              <a:rPr lang="en-GB" sz="2400" dirty="0" smtClean="0"/>
              <a:t>: focus on raising achievement and standards for all.</a:t>
            </a:r>
          </a:p>
          <a:p>
            <a:endParaRPr lang="en-GB" sz="2400" dirty="0" smtClean="0"/>
          </a:p>
          <a:p>
            <a:r>
              <a:rPr lang="en-GB" sz="2400" b="1" dirty="0" smtClean="0">
                <a:solidFill>
                  <a:srgbClr val="FF0000"/>
                </a:solidFill>
              </a:rPr>
              <a:t>ENABLE</a:t>
            </a:r>
            <a:r>
              <a:rPr lang="en-GB" sz="2400" dirty="0" smtClean="0"/>
              <a:t> </a:t>
            </a:r>
            <a:r>
              <a:rPr lang="en-GB" sz="2400" dirty="0" smtClean="0">
                <a:solidFill>
                  <a:srgbClr val="FF0000"/>
                </a:solidFill>
              </a:rPr>
              <a:t>more</a:t>
            </a:r>
            <a:r>
              <a:rPr lang="en-GB" sz="2400" dirty="0" smtClean="0"/>
              <a:t>: support </a:t>
            </a:r>
            <a:r>
              <a:rPr lang="en-GB" sz="2400" i="1" dirty="0" smtClean="0"/>
              <a:t>all </a:t>
            </a:r>
            <a:r>
              <a:rPr lang="en-GB" sz="2400" dirty="0" smtClean="0"/>
              <a:t>learners through high quality learning &amp; teaching, care, guidance and support.</a:t>
            </a:r>
          </a:p>
          <a:p>
            <a:endParaRPr lang="en-GB" sz="2400" dirty="0" smtClean="0"/>
          </a:p>
          <a:p>
            <a:r>
              <a:rPr lang="en-GB" sz="2400" b="1" dirty="0" smtClean="0">
                <a:solidFill>
                  <a:srgbClr val="FF0000"/>
                </a:solidFill>
              </a:rPr>
              <a:t>EXPECT</a:t>
            </a:r>
            <a:r>
              <a:rPr lang="en-GB" sz="2400" dirty="0" smtClean="0"/>
              <a:t> </a:t>
            </a:r>
            <a:r>
              <a:rPr lang="en-GB" sz="2400" dirty="0" smtClean="0">
                <a:solidFill>
                  <a:srgbClr val="FF0000"/>
                </a:solidFill>
              </a:rPr>
              <a:t>better</a:t>
            </a:r>
            <a:r>
              <a:rPr lang="en-GB" sz="2400" dirty="0" smtClean="0"/>
              <a:t>: the importance of high quality leadership and management - leading to excellence. </a:t>
            </a:r>
          </a:p>
          <a:p>
            <a:endParaRPr lang="en-GB"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2051720" y="260648"/>
            <a:ext cx="6550025" cy="1296144"/>
          </a:xfrm>
        </p:spPr>
        <p:txBody>
          <a:bodyPr/>
          <a:lstStyle/>
          <a:p>
            <a:r>
              <a:rPr lang="en-GB" sz="2800" b="1" dirty="0" smtClean="0">
                <a:cs typeface="Calibri" pitchFamily="34" charset="0"/>
              </a:rPr>
              <a:t>OECD study of evaluation and assessment in NI </a:t>
            </a:r>
            <a:r>
              <a:rPr lang="en-GB" sz="2000" b="1" dirty="0" smtClean="0">
                <a:cs typeface="Calibri" pitchFamily="34" charset="0"/>
              </a:rPr>
              <a:t>(</a:t>
            </a:r>
            <a:r>
              <a:rPr lang="en-GB" sz="2000" b="1" dirty="0" smtClean="0"/>
              <a:t>D</a:t>
            </a:r>
            <a:r>
              <a:rPr lang="en-GB" sz="2000" b="1" dirty="0" smtClean="0">
                <a:cs typeface="Calibri" pitchFamily="34" charset="0"/>
              </a:rPr>
              <a:t>ecember 2013) </a:t>
            </a:r>
            <a:r>
              <a:rPr lang="en-GB" sz="2800" b="1" dirty="0" smtClean="0"/>
              <a:t/>
            </a:r>
            <a:br>
              <a:rPr lang="en-GB" sz="2800" b="1" dirty="0" smtClean="0"/>
            </a:br>
            <a:endParaRPr lang="en-US" sz="2800" b="1" dirty="0" smtClean="0">
              <a:cs typeface="Calibri" pitchFamily="34" charset="0"/>
            </a:endParaRPr>
          </a:p>
        </p:txBody>
      </p:sp>
      <p:sp>
        <p:nvSpPr>
          <p:cNvPr id="16387" name="Subtitle 2"/>
          <p:cNvSpPr>
            <a:spLocks noGrp="1"/>
          </p:cNvSpPr>
          <p:nvPr>
            <p:ph type="subTitle" idx="1"/>
          </p:nvPr>
        </p:nvSpPr>
        <p:spPr>
          <a:xfrm>
            <a:off x="2051720" y="1268760"/>
            <a:ext cx="6400800" cy="5328592"/>
          </a:xfrm>
        </p:spPr>
        <p:txBody>
          <a:bodyPr/>
          <a:lstStyle/>
          <a:p>
            <a:pPr marL="266700" indent="-266700" algn="l">
              <a:defRPr/>
            </a:pPr>
            <a:r>
              <a:rPr lang="en-GB" sz="2400" dirty="0" smtClean="0">
                <a:cs typeface="Calibri" pitchFamily="34" charset="0"/>
              </a:rPr>
              <a:t>Stated that: </a:t>
            </a:r>
          </a:p>
          <a:p>
            <a:pPr marL="266700" indent="-266700" algn="l">
              <a:buFont typeface="Arial" pitchFamily="34" charset="0"/>
              <a:buChar char="•"/>
              <a:defRPr/>
            </a:pPr>
            <a:r>
              <a:rPr lang="en-GB" sz="2400" dirty="0" smtClean="0">
                <a:cs typeface="Calibri" pitchFamily="34" charset="0"/>
              </a:rPr>
              <a:t>there are </a:t>
            </a:r>
            <a:r>
              <a:rPr lang="en-GB" sz="2400" b="1" dirty="0" smtClean="0">
                <a:cs typeface="Calibri" pitchFamily="34" charset="0"/>
              </a:rPr>
              <a:t>well established </a:t>
            </a:r>
            <a:r>
              <a:rPr lang="en-GB" sz="2400" dirty="0" smtClean="0">
                <a:cs typeface="Calibri" pitchFamily="34" charset="0"/>
              </a:rPr>
              <a:t>mechanisms for external school evaluation (</a:t>
            </a:r>
            <a:r>
              <a:rPr lang="en-GB" sz="2400" i="1" dirty="0" smtClean="0">
                <a:cs typeface="Calibri" pitchFamily="34" charset="0"/>
              </a:rPr>
              <a:t>inspection</a:t>
            </a:r>
            <a:r>
              <a:rPr lang="en-GB" sz="2400" dirty="0" smtClean="0">
                <a:cs typeface="Calibri" pitchFamily="34" charset="0"/>
              </a:rPr>
              <a:t>) </a:t>
            </a:r>
          </a:p>
          <a:p>
            <a:pPr algn="l">
              <a:buFont typeface="Arial" pitchFamily="34" charset="0"/>
              <a:buChar char="•"/>
              <a:defRPr/>
            </a:pPr>
            <a:endParaRPr lang="en-GB" sz="2400" dirty="0" smtClean="0">
              <a:cs typeface="Calibri" pitchFamily="34" charset="0"/>
            </a:endParaRPr>
          </a:p>
          <a:p>
            <a:pPr marL="266700" indent="-266700" algn="l">
              <a:buFont typeface="Arial" pitchFamily="34" charset="0"/>
              <a:buChar char="•"/>
              <a:defRPr/>
            </a:pPr>
            <a:r>
              <a:rPr lang="en-GB" sz="2400" dirty="0" smtClean="0">
                <a:cs typeface="Calibri" pitchFamily="34" charset="0"/>
              </a:rPr>
              <a:t>inspection is </a:t>
            </a:r>
            <a:r>
              <a:rPr lang="en-GB" sz="2400" b="1" dirty="0" smtClean="0">
                <a:cs typeface="Calibri" pitchFamily="34" charset="0"/>
              </a:rPr>
              <a:t>based on quality assurance and emphasises school improvement</a:t>
            </a:r>
          </a:p>
          <a:p>
            <a:pPr algn="l">
              <a:buFont typeface="Arial" pitchFamily="34" charset="0"/>
              <a:buChar char="•"/>
              <a:defRPr/>
            </a:pPr>
            <a:endParaRPr lang="en-GB" sz="2400" dirty="0" smtClean="0">
              <a:cs typeface="Calibri" pitchFamily="34" charset="0"/>
            </a:endParaRPr>
          </a:p>
          <a:p>
            <a:pPr marL="266700" indent="-266700" algn="l">
              <a:spcBef>
                <a:spcPts val="0"/>
              </a:spcBef>
              <a:buFont typeface="Arial" pitchFamily="34" charset="0"/>
              <a:buChar char="•"/>
              <a:defRPr/>
            </a:pPr>
            <a:r>
              <a:rPr lang="en-GB" sz="2400" dirty="0" smtClean="0">
                <a:cs typeface="Calibri" pitchFamily="34" charset="0"/>
              </a:rPr>
              <a:t>the framework for inspection is </a:t>
            </a:r>
            <a:r>
              <a:rPr lang="en-GB" sz="2400" b="1" dirty="0" smtClean="0">
                <a:cs typeface="Calibri" pitchFamily="34" charset="0"/>
              </a:rPr>
              <a:t>supported by international effectiveness research</a:t>
            </a:r>
          </a:p>
          <a:p>
            <a:pPr algn="l">
              <a:spcBef>
                <a:spcPts val="0"/>
              </a:spcBef>
              <a:buFont typeface="Arial" pitchFamily="34" charset="0"/>
              <a:buChar char="•"/>
              <a:defRPr/>
            </a:pPr>
            <a:endParaRPr lang="en-GB" sz="2400" dirty="0" smtClean="0">
              <a:cs typeface="Calibri" pitchFamily="34" charset="0"/>
            </a:endParaRPr>
          </a:p>
          <a:p>
            <a:pPr marL="266700" indent="-266700" algn="l">
              <a:spcBef>
                <a:spcPts val="0"/>
              </a:spcBef>
              <a:buFont typeface="Arial" pitchFamily="34" charset="0"/>
              <a:buChar char="•"/>
              <a:defRPr/>
            </a:pPr>
            <a:r>
              <a:rPr lang="en-GB" sz="2400" dirty="0" smtClean="0">
                <a:cs typeface="Calibri" pitchFamily="34" charset="0"/>
              </a:rPr>
              <a:t>the framework is published and promoted for school use and which ensures </a:t>
            </a:r>
            <a:r>
              <a:rPr lang="en-GB" sz="2400" b="1" dirty="0" smtClean="0">
                <a:cs typeface="Calibri" pitchFamily="34" charset="0"/>
              </a:rPr>
              <a:t>transparency</a:t>
            </a:r>
            <a:r>
              <a:rPr lang="en-GB" sz="2400" dirty="0" smtClean="0">
                <a:cs typeface="Calibri" pitchFamily="34" charset="0"/>
              </a:rPr>
              <a:t> in the criteria used. </a:t>
            </a:r>
          </a:p>
          <a:p>
            <a:pPr algn="l"/>
            <a:endParaRPr lang="en-US" sz="2400" dirty="0" smtClean="0">
              <a:latin typeface="Calibri" pitchFamily="34" charset="0"/>
              <a:cs typeface="Calibri" pitchFamily="34" charset="0"/>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2051720" y="260648"/>
            <a:ext cx="6550025" cy="1296144"/>
          </a:xfrm>
        </p:spPr>
        <p:txBody>
          <a:bodyPr/>
          <a:lstStyle/>
          <a:p>
            <a:r>
              <a:rPr lang="en-GB" sz="2400" dirty="0" smtClean="0"/>
              <a:t/>
            </a:r>
            <a:br>
              <a:rPr lang="en-GB" sz="2400" dirty="0" smtClean="0"/>
            </a:br>
            <a:r>
              <a:rPr lang="en-GB" sz="2800" b="1" dirty="0" smtClean="0"/>
              <a:t>Education Committee’s Inquiry into</a:t>
            </a:r>
            <a:br>
              <a:rPr lang="en-GB" sz="2800" b="1" dirty="0" smtClean="0"/>
            </a:br>
            <a:r>
              <a:rPr lang="en-GB" sz="2800" b="1" dirty="0" smtClean="0"/>
              <a:t> ETI and School Improvement </a:t>
            </a:r>
            <a:br>
              <a:rPr lang="en-GB" sz="2800" b="1" dirty="0" smtClean="0"/>
            </a:br>
            <a:endParaRPr lang="en-US" sz="2800" b="1" dirty="0" smtClean="0">
              <a:latin typeface="Calibri" pitchFamily="34" charset="0"/>
              <a:cs typeface="Calibri" pitchFamily="34" charset="0"/>
            </a:endParaRPr>
          </a:p>
        </p:txBody>
      </p:sp>
      <p:sp>
        <p:nvSpPr>
          <p:cNvPr id="16387" name="Subtitle 2"/>
          <p:cNvSpPr>
            <a:spLocks noGrp="1"/>
          </p:cNvSpPr>
          <p:nvPr>
            <p:ph type="subTitle" idx="1"/>
          </p:nvPr>
        </p:nvSpPr>
        <p:spPr>
          <a:xfrm>
            <a:off x="2051720" y="1772816"/>
            <a:ext cx="6400800" cy="4248472"/>
          </a:xfrm>
        </p:spPr>
        <p:txBody>
          <a:bodyPr/>
          <a:lstStyle/>
          <a:p>
            <a:pPr marL="266700" indent="-266700" algn="l">
              <a:defRPr/>
            </a:pPr>
            <a:r>
              <a:rPr lang="en-GB" sz="2000" b="1" dirty="0" smtClean="0">
                <a:latin typeface="Calibri" pitchFamily="34" charset="0"/>
                <a:cs typeface="Calibri" pitchFamily="34" charset="0"/>
              </a:rPr>
              <a:t>Report June 2014 stated:</a:t>
            </a:r>
          </a:p>
          <a:p>
            <a:pPr algn="l"/>
            <a:r>
              <a:rPr lang="en-GB" sz="2400" i="1" dirty="0" smtClean="0"/>
              <a:t>‘A professional, independent, broadly based, balanced inspection service is an essential component of the school improvement process’</a:t>
            </a:r>
          </a:p>
          <a:p>
            <a:pPr algn="l"/>
            <a:endParaRPr lang="en-GB" sz="2400" i="1" dirty="0" smtClean="0"/>
          </a:p>
          <a:p>
            <a:pPr algn="l"/>
            <a:r>
              <a:rPr lang="en-GB" sz="2400" dirty="0" smtClean="0"/>
              <a:t>Many of the recommendations were already work in progress and today we will demonstrate the outcomes of this work.</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10 principles of inspection in the public sector</a:t>
            </a:r>
            <a:endParaRPr lang="en-GB" sz="3600" b="1" dirty="0"/>
          </a:p>
        </p:txBody>
      </p:sp>
      <p:sp>
        <p:nvSpPr>
          <p:cNvPr id="3" name="Content Placeholder 2"/>
          <p:cNvSpPr>
            <a:spLocks noGrp="1"/>
          </p:cNvSpPr>
          <p:nvPr>
            <p:ph idx="1"/>
          </p:nvPr>
        </p:nvSpPr>
        <p:spPr>
          <a:xfrm>
            <a:off x="1692275" y="1600200"/>
            <a:ext cx="7272213" cy="4525963"/>
          </a:xfrm>
        </p:spPr>
        <p:txBody>
          <a:bodyPr/>
          <a:lstStyle/>
          <a:p>
            <a:pPr marL="457200" lvl="0" indent="-457200">
              <a:buNone/>
            </a:pPr>
            <a:r>
              <a:rPr lang="en-GB" sz="2000" dirty="0" smtClean="0"/>
              <a:t>Focus on: </a:t>
            </a:r>
          </a:p>
          <a:p>
            <a:pPr marL="457200" lvl="0" indent="-457200">
              <a:buFont typeface="+mj-lt"/>
              <a:buAutoNum type="arabicPeriod"/>
            </a:pPr>
            <a:r>
              <a:rPr lang="en-GB" sz="2000" dirty="0" smtClean="0">
                <a:solidFill>
                  <a:srgbClr val="7030A0"/>
                </a:solidFill>
              </a:rPr>
              <a:t>improvement of the provision being inspected </a:t>
            </a:r>
          </a:p>
          <a:p>
            <a:pPr marL="457200" lvl="0" indent="-457200">
              <a:buFont typeface="+mj-lt"/>
              <a:buAutoNum type="arabicPeriod"/>
            </a:pPr>
            <a:r>
              <a:rPr lang="en-GB" sz="2000" dirty="0" smtClean="0">
                <a:solidFill>
                  <a:srgbClr val="7030A0"/>
                </a:solidFill>
              </a:rPr>
              <a:t>outcomes – the service being delivered for learners</a:t>
            </a:r>
          </a:p>
          <a:p>
            <a:pPr marL="457200" lvl="0" indent="-457200">
              <a:buFont typeface="+mj-lt"/>
              <a:buAutoNum type="arabicPeriod"/>
            </a:pPr>
            <a:r>
              <a:rPr lang="en-GB" sz="2000" dirty="0" smtClean="0">
                <a:solidFill>
                  <a:srgbClr val="7030A0"/>
                </a:solidFill>
              </a:rPr>
              <a:t>the user perspective – the experience of learners</a:t>
            </a:r>
          </a:p>
          <a:p>
            <a:pPr marL="457200" lvl="0" indent="-457200">
              <a:buFont typeface="+mj-lt"/>
              <a:buAutoNum type="arabicPeriod"/>
            </a:pPr>
            <a:r>
              <a:rPr lang="en-GB" sz="2000" dirty="0" smtClean="0">
                <a:solidFill>
                  <a:srgbClr val="00B0F0"/>
                </a:solidFill>
              </a:rPr>
              <a:t>being proportionate to risk </a:t>
            </a:r>
          </a:p>
          <a:p>
            <a:pPr marL="457200" lvl="0" indent="-457200">
              <a:buFont typeface="+mj-lt"/>
              <a:buAutoNum type="arabicPeriod"/>
            </a:pPr>
            <a:r>
              <a:rPr lang="en-GB" sz="2000" dirty="0" smtClean="0">
                <a:solidFill>
                  <a:srgbClr val="00B0F0"/>
                </a:solidFill>
              </a:rPr>
              <a:t>value for money </a:t>
            </a:r>
          </a:p>
          <a:p>
            <a:pPr marL="457200" lvl="0" indent="-457200">
              <a:buFont typeface="+mj-lt"/>
              <a:buAutoNum type="arabicPeriod"/>
            </a:pPr>
            <a:r>
              <a:rPr lang="en-GB" sz="2000" dirty="0" smtClean="0">
                <a:solidFill>
                  <a:srgbClr val="663300"/>
                </a:solidFill>
              </a:rPr>
              <a:t>self-assessment – encouraging it to be rigorous </a:t>
            </a:r>
          </a:p>
          <a:p>
            <a:pPr marL="457200" lvl="0" indent="-457200">
              <a:buFont typeface="+mj-lt"/>
              <a:buAutoNum type="arabicPeriod"/>
            </a:pPr>
            <a:r>
              <a:rPr lang="en-GB" sz="2000" dirty="0" smtClean="0">
                <a:solidFill>
                  <a:srgbClr val="663300"/>
                </a:solidFill>
              </a:rPr>
              <a:t>impartial evidence: v</a:t>
            </a:r>
            <a:r>
              <a:rPr lang="en-GB" sz="1800" dirty="0" smtClean="0">
                <a:solidFill>
                  <a:srgbClr val="663300"/>
                </a:solidFill>
              </a:rPr>
              <a:t>alidated, credible, qualitative  quantitative </a:t>
            </a:r>
          </a:p>
          <a:p>
            <a:pPr marL="457200" lvl="0" indent="-457200">
              <a:buFont typeface="+mj-lt"/>
              <a:buAutoNum type="arabicPeriod"/>
            </a:pPr>
            <a:r>
              <a:rPr lang="en-GB" sz="2000" b="1" dirty="0" smtClean="0">
                <a:solidFill>
                  <a:srgbClr val="FF0000"/>
                </a:solidFill>
              </a:rPr>
              <a:t>disclosing the criteria for inspection </a:t>
            </a:r>
          </a:p>
          <a:p>
            <a:pPr marL="457200" lvl="0" indent="-457200">
              <a:buFont typeface="+mj-lt"/>
              <a:buAutoNum type="arabicPeriod"/>
            </a:pPr>
            <a:r>
              <a:rPr lang="en-GB" sz="2000" b="1" dirty="0" smtClean="0">
                <a:solidFill>
                  <a:srgbClr val="FF0000"/>
                </a:solidFill>
              </a:rPr>
              <a:t>open and transparent inspection processes</a:t>
            </a:r>
          </a:p>
          <a:p>
            <a:pPr marL="457200" lvl="0" indent="-457200">
              <a:buFont typeface="+mj-lt"/>
              <a:buAutoNum type="arabicPeriod"/>
            </a:pPr>
            <a:r>
              <a:rPr lang="en-GB" sz="2000" b="1" dirty="0" smtClean="0">
                <a:solidFill>
                  <a:srgbClr val="FF0000"/>
                </a:solidFill>
              </a:rPr>
              <a:t>continuous learning from the experience of inspection. </a:t>
            </a:r>
          </a:p>
          <a:p>
            <a:endParaRPr lang="en-GB" dirty="0"/>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3139</TotalTime>
  <Words>2666</Words>
  <Application>Microsoft Office PowerPoint</Application>
  <PresentationFormat>On-screen Show (4:3)</PresentationFormat>
  <Paragraphs>574</Paragraphs>
  <Slides>65</Slides>
  <Notes>65</Notes>
  <HiddenSlides>0</HiddenSlides>
  <MMClips>0</MMClips>
  <ScaleCrop>false</ScaleCrop>
  <HeadingPairs>
    <vt:vector size="4" baseType="variant">
      <vt:variant>
        <vt:lpstr>Theme</vt:lpstr>
      </vt:variant>
      <vt:variant>
        <vt:i4>7</vt:i4>
      </vt:variant>
      <vt:variant>
        <vt:lpstr>Slide Titles</vt:lpstr>
      </vt:variant>
      <vt:variant>
        <vt:i4>65</vt:i4>
      </vt:variant>
    </vt:vector>
  </HeadingPairs>
  <TitlesOfParts>
    <vt:vector size="72" baseType="lpstr">
      <vt:lpstr>Default Design</vt:lpstr>
      <vt:lpstr>Custom Design</vt:lpstr>
      <vt:lpstr>1_Default Design</vt:lpstr>
      <vt:lpstr>2_Default Design</vt:lpstr>
      <vt:lpstr>3_Default Design</vt:lpstr>
      <vt:lpstr>4_Default Design</vt:lpstr>
      <vt:lpstr>5_Default Design</vt:lpstr>
      <vt:lpstr>Education and Training Inspectorate  Inspection and improvement   A Partnership</vt:lpstr>
      <vt:lpstr>  Purpose of today  </vt:lpstr>
      <vt:lpstr>Education and Training Inspectorate  Inspection and improvement   A Partnership</vt:lpstr>
      <vt:lpstr>  Purpose of inspection    </vt:lpstr>
      <vt:lpstr>Standing International Conference of Inspectorates (SICI)</vt:lpstr>
      <vt:lpstr>How does ETI build capacity?   </vt:lpstr>
      <vt:lpstr>OECD study of evaluation and assessment in NI (December 2013)  </vt:lpstr>
      <vt:lpstr> Education Committee’s Inquiry into  ETI and School Improvement  </vt:lpstr>
      <vt:lpstr>10 principles of inspection in the public sector</vt:lpstr>
      <vt:lpstr> ETI’s strategic objectives 2013-16 </vt:lpstr>
      <vt:lpstr>Revisions to inspection - implemented</vt:lpstr>
      <vt:lpstr> Revisions to inspection – current </vt:lpstr>
      <vt:lpstr>NISRA - post inspection survey 2014-15   </vt:lpstr>
      <vt:lpstr>Promoting improvement in the interest of all learners</vt:lpstr>
      <vt:lpstr>Inspection and self-evaluation </vt:lpstr>
      <vt:lpstr>Improving Quality: Raising Standards (IQ:RS) Together Towards Improvement (TTI) </vt:lpstr>
      <vt:lpstr>Inspection and self-evaluation</vt:lpstr>
      <vt:lpstr>Performance levels and overall effectiveness outcome</vt:lpstr>
      <vt:lpstr>Slide 19</vt:lpstr>
      <vt:lpstr> </vt:lpstr>
      <vt:lpstr>Six performance levels  across the three key indicators  leads to one of four inspection outcomes  for overall effectiveness</vt:lpstr>
      <vt:lpstr>Six performance levels  across three key indicators  leads to one of four inspection outcomes  for overall effectiveness</vt:lpstr>
      <vt:lpstr>Six performance levels  across the three key indicators  leads to one of four inspection outcomes  for overall effectiveness</vt:lpstr>
      <vt:lpstr>Six performance levels  across three key indicators  leads to one of four inspection outcomes  for overall effectiveness</vt:lpstr>
      <vt:lpstr>Increased Engagement on Inspections </vt:lpstr>
      <vt:lpstr>Role of Representative</vt:lpstr>
      <vt:lpstr>Outcome of pilot </vt:lpstr>
      <vt:lpstr>Joint lesson observations</vt:lpstr>
      <vt:lpstr>Slide 29</vt:lpstr>
      <vt:lpstr>SHARING WORKS:  A POLICY FOR SHARED EDUCATION  June 2015</vt:lpstr>
      <vt:lpstr> What is Shared Education? </vt:lpstr>
      <vt:lpstr> </vt:lpstr>
      <vt:lpstr>Slide 33</vt:lpstr>
      <vt:lpstr> Inspection Process</vt:lpstr>
      <vt:lpstr>Recording information on inspection: what and why?</vt:lpstr>
      <vt:lpstr>FOIA, DPA, SAR</vt:lpstr>
      <vt:lpstr>Complaints</vt:lpstr>
      <vt:lpstr>Customer Service Excellence</vt:lpstr>
      <vt:lpstr>Support materials...</vt:lpstr>
      <vt:lpstr>Slide 40</vt:lpstr>
      <vt:lpstr>After Inspection</vt:lpstr>
      <vt:lpstr>Standards and Improvement Team’s response</vt:lpstr>
      <vt:lpstr>Slide 43</vt:lpstr>
      <vt:lpstr>Needs to address urgently the significant areas for improvement</vt:lpstr>
      <vt:lpstr>Slide 45</vt:lpstr>
      <vt:lpstr>What Happens After Inspection? </vt:lpstr>
      <vt:lpstr>What Happens After Inspection? </vt:lpstr>
      <vt:lpstr>What Happens After Inspection? </vt:lpstr>
      <vt:lpstr>What Happens After Inspection? </vt:lpstr>
      <vt:lpstr>What Happens After Inspection? </vt:lpstr>
      <vt:lpstr>What Happens After Inspection? </vt:lpstr>
      <vt:lpstr>What Happens After Inspection? </vt:lpstr>
      <vt:lpstr>What Happens After Inspection? </vt:lpstr>
      <vt:lpstr>Slide 54</vt:lpstr>
      <vt:lpstr>ETI Handbook</vt:lpstr>
      <vt:lpstr>ETI Handbook</vt:lpstr>
      <vt:lpstr>ETI Handbook</vt:lpstr>
      <vt:lpstr>ETI’s quality assurance process findings reported back orally are provisional until the report is published </vt:lpstr>
      <vt:lpstr>ETI Handbook</vt:lpstr>
      <vt:lpstr>ETI Handbook</vt:lpstr>
      <vt:lpstr>Online support resources about inspection</vt:lpstr>
      <vt:lpstr>at 11.30 – to 12.25  Post-primary inspection BRIEFING  (olympic room)</vt:lpstr>
      <vt:lpstr>Education and Training Inspectorate  Inspection and improvement   A Partnership</vt:lpstr>
      <vt:lpstr>Promoting improvement in the interest of all learners</vt:lpstr>
      <vt:lpstr>Chief Inspector’s Report 2012-14  3 key messages </vt:lpstr>
    </vt:vector>
  </TitlesOfParts>
  <Company>N.I.C.S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Janet McCaul (2328403)</dc:creator>
  <cp:lastModifiedBy>Janet McCaul</cp:lastModifiedBy>
  <cp:revision>389</cp:revision>
  <dcterms:created xsi:type="dcterms:W3CDTF">2009-01-14T16:38:43Z</dcterms:created>
  <dcterms:modified xsi:type="dcterms:W3CDTF">2015-10-08T10:40:05Z</dcterms:modified>
</cp:coreProperties>
</file>