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24"/>
  </p:notesMasterIdLst>
  <p:handoutMasterIdLst>
    <p:handoutMasterId r:id="rId25"/>
  </p:handoutMasterIdLst>
  <p:sldIdLst>
    <p:sldId id="273" r:id="rId3"/>
    <p:sldId id="282" r:id="rId4"/>
    <p:sldId id="294" r:id="rId5"/>
    <p:sldId id="295" r:id="rId6"/>
    <p:sldId id="284" r:id="rId7"/>
    <p:sldId id="307" r:id="rId8"/>
    <p:sldId id="308" r:id="rId9"/>
    <p:sldId id="309" r:id="rId10"/>
    <p:sldId id="310" r:id="rId11"/>
    <p:sldId id="306" r:id="rId12"/>
    <p:sldId id="303" r:id="rId13"/>
    <p:sldId id="304" r:id="rId14"/>
    <p:sldId id="305" r:id="rId15"/>
    <p:sldId id="285" r:id="rId16"/>
    <p:sldId id="299" r:id="rId17"/>
    <p:sldId id="300" r:id="rId18"/>
    <p:sldId id="301" r:id="rId19"/>
    <p:sldId id="302" r:id="rId20"/>
    <p:sldId id="290" r:id="rId21"/>
    <p:sldId id="311" r:id="rId22"/>
    <p:sldId id="277" r:id="rId23"/>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75BAFF"/>
    <a:srgbClr val="FFFFFF"/>
    <a:srgbClr val="007373"/>
    <a:srgbClr val="B8FEED"/>
    <a:srgbClr val="A0FEFC"/>
    <a:srgbClr val="77FDF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86364" autoAdjust="0"/>
  </p:normalViewPr>
  <p:slideViewPr>
    <p:cSldViewPr>
      <p:cViewPr>
        <p:scale>
          <a:sx n="90" d="100"/>
          <a:sy n="9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8B99F744-674B-424F-B486-9C88E01F34A6}" type="datetimeFigureOut">
              <a:rPr lang="en-GB"/>
              <a:pPr>
                <a:defRPr/>
              </a:pPr>
              <a:t>08/10/2015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atin typeface="Arial" charset="0"/>
              </a:defRPr>
            </a:lvl1pPr>
          </a:lstStyle>
          <a:p>
            <a:pPr>
              <a:defRPr/>
            </a:pPr>
            <a:fld id="{F54D61DB-66DD-47FE-9A5C-F9E0DB00D71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23" name="Rectangle 3"/>
          <p:cNvSpPr>
            <a:spLocks noGrp="1" noChangeArrowheads="1"/>
          </p:cNvSpPr>
          <p:nvPr>
            <p:ph type="dt"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724400"/>
            <a:ext cx="4953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448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27" name="Rectangle 7"/>
          <p:cNvSpPr>
            <a:spLocks noGrp="1" noChangeArrowheads="1"/>
          </p:cNvSpPr>
          <p:nvPr>
            <p:ph type="sldNum" sz="quarter" idx="5"/>
          </p:nvPr>
        </p:nvSpPr>
        <p:spPr bwMode="auto">
          <a:xfrm>
            <a:off x="3886200" y="9448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E063F0E-90BF-497A-901F-3B21B01AC0F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latin typeface="Arial" pitchFamily="34" charset="0"/>
            </a:endParaRPr>
          </a:p>
        </p:txBody>
      </p:sp>
      <p:sp>
        <p:nvSpPr>
          <p:cNvPr id="37892" name="Slide Number Placeholder 3"/>
          <p:cNvSpPr>
            <a:spLocks noGrp="1"/>
          </p:cNvSpPr>
          <p:nvPr>
            <p:ph type="sldNum" sz="quarter" idx="5"/>
          </p:nvPr>
        </p:nvSpPr>
        <p:spPr>
          <a:noFill/>
        </p:spPr>
        <p:txBody>
          <a:bodyPr/>
          <a:lstStyle/>
          <a:p>
            <a:fld id="{45D18CA0-3DCA-45F4-93A6-D37E759F3847}"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latin typeface="Arial" pitchFamily="34" charset="0"/>
            </a:endParaRPr>
          </a:p>
        </p:txBody>
      </p:sp>
      <p:sp>
        <p:nvSpPr>
          <p:cNvPr id="38916" name="Slide Number Placeholder 3"/>
          <p:cNvSpPr>
            <a:spLocks noGrp="1"/>
          </p:cNvSpPr>
          <p:nvPr>
            <p:ph type="sldNum" sz="quarter" idx="5"/>
          </p:nvPr>
        </p:nvSpPr>
        <p:spPr>
          <a:noFill/>
        </p:spPr>
        <p:txBody>
          <a:bodyPr/>
          <a:lstStyle/>
          <a:p>
            <a:fld id="{3E63E332-8B82-42D4-9ECC-58E05E4981DF}"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22D99631-D417-44CF-9DC0-665B1EBA245D}" type="slidenum">
              <a:rPr lang="en-US" smtClean="0">
                <a:latin typeface="Arial" pitchFamily="34" charset="0"/>
                <a:ea typeface="MS PGothic" pitchFamily="34" charset="-128"/>
              </a:rPr>
              <a:pPr/>
              <a:t>6</a:t>
            </a:fld>
            <a:endParaRPr lang="en-US" smtClean="0">
              <a:latin typeface="Arial"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latin typeface="Arial" pitchFamily="34" charset="0"/>
            </a:endParaRPr>
          </a:p>
        </p:txBody>
      </p:sp>
      <p:sp>
        <p:nvSpPr>
          <p:cNvPr id="40964" name="Slide Number Placeholder 3"/>
          <p:cNvSpPr>
            <a:spLocks noGrp="1"/>
          </p:cNvSpPr>
          <p:nvPr>
            <p:ph type="sldNum" sz="quarter" idx="5"/>
          </p:nvPr>
        </p:nvSpPr>
        <p:spPr>
          <a:noFill/>
        </p:spPr>
        <p:txBody>
          <a:bodyPr/>
          <a:lstStyle/>
          <a:p>
            <a:fld id="{2CC9D8C0-39B4-480A-82A3-554D79CA998F}"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latin typeface="Arial" pitchFamily="34" charset="0"/>
            </a:endParaRPr>
          </a:p>
        </p:txBody>
      </p:sp>
      <p:sp>
        <p:nvSpPr>
          <p:cNvPr id="41988" name="Slide Number Placeholder 3"/>
          <p:cNvSpPr>
            <a:spLocks noGrp="1"/>
          </p:cNvSpPr>
          <p:nvPr>
            <p:ph type="sldNum" sz="quarter" idx="5"/>
          </p:nvPr>
        </p:nvSpPr>
        <p:spPr>
          <a:noFill/>
        </p:spPr>
        <p:txBody>
          <a:bodyPr/>
          <a:lstStyle/>
          <a:p>
            <a:fld id="{B8113B5D-AB6E-4A0C-B12A-4067B1C3DC4E}"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GB" dirty="0" smtClean="0">
              <a:latin typeface="Arial" pitchFamily="34" charset="0"/>
            </a:endParaRPr>
          </a:p>
        </p:txBody>
      </p:sp>
      <p:sp>
        <p:nvSpPr>
          <p:cNvPr id="43012" name="Slide Number Placeholder 3"/>
          <p:cNvSpPr>
            <a:spLocks noGrp="1"/>
          </p:cNvSpPr>
          <p:nvPr>
            <p:ph type="sldNum" sz="quarter" idx="5"/>
          </p:nvPr>
        </p:nvSpPr>
        <p:spPr>
          <a:noFill/>
        </p:spPr>
        <p:txBody>
          <a:bodyPr/>
          <a:lstStyle/>
          <a:p>
            <a:fld id="{597A3C74-AF67-4240-B85F-83A346B938A0}"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latin typeface="Arial" pitchFamily="34" charset="0"/>
            </a:endParaRPr>
          </a:p>
        </p:txBody>
      </p:sp>
      <p:sp>
        <p:nvSpPr>
          <p:cNvPr id="44036" name="Slide Number Placeholder 3"/>
          <p:cNvSpPr>
            <a:spLocks noGrp="1"/>
          </p:cNvSpPr>
          <p:nvPr>
            <p:ph type="sldNum" sz="quarter" idx="5"/>
          </p:nvPr>
        </p:nvSpPr>
        <p:spPr>
          <a:noFill/>
        </p:spPr>
        <p:txBody>
          <a:bodyPr/>
          <a:lstStyle/>
          <a:p>
            <a:fld id="{B605A4B9-47E0-438A-AA42-FDFE99D50189}"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2130425"/>
            <a:ext cx="6550496"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11D7A70C-28E0-42DA-9497-360062F9793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FAAA859B-9613-47C1-B988-39CDA34B78F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281B0BAD-7290-41CC-88AA-05B18AC41AF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icture Bar.jpg"/>
          <p:cNvPicPr>
            <a:picLocks noChangeAspect="1"/>
          </p:cNvPicPr>
          <p:nvPr userDrawn="1"/>
        </p:nvPicPr>
        <p:blipFill>
          <a:blip r:embed="rId2" cstate="print"/>
          <a:srcRect/>
          <a:stretch>
            <a:fillRect/>
          </a:stretch>
        </p:blipFill>
        <p:spPr bwMode="auto">
          <a:xfrm>
            <a:off x="0" y="0"/>
            <a:ext cx="9144000" cy="1303338"/>
          </a:xfrm>
          <a:prstGeom prst="rect">
            <a:avLst/>
          </a:prstGeom>
          <a:noFill/>
          <a:ln w="9525">
            <a:noFill/>
            <a:miter lim="800000"/>
            <a:headEnd/>
            <a:tailEnd/>
          </a:ln>
        </p:spPr>
      </p:pic>
      <p:grpSp>
        <p:nvGrpSpPr>
          <p:cNvPr id="5" name="Group 7"/>
          <p:cNvGrpSpPr>
            <a:grpSpLocks/>
          </p:cNvGrpSpPr>
          <p:nvPr userDrawn="1"/>
        </p:nvGrpSpPr>
        <p:grpSpPr bwMode="auto">
          <a:xfrm>
            <a:off x="2098675" y="5843588"/>
            <a:ext cx="4945063" cy="825500"/>
            <a:chOff x="2051720" y="5733256"/>
            <a:chExt cx="5284787" cy="882650"/>
          </a:xfrm>
        </p:grpSpPr>
        <p:pic>
          <p:nvPicPr>
            <p:cNvPr id="6" name="Picture 21" descr="ETI with Text (No IiP)"/>
            <p:cNvPicPr>
              <a:picLocks noChangeAspect="1" noChangeArrowheads="1"/>
            </p:cNvPicPr>
            <p:nvPr userDrawn="1"/>
          </p:nvPicPr>
          <p:blipFill>
            <a:blip r:embed="rId3" cstate="print"/>
            <a:srcRect/>
            <a:stretch>
              <a:fillRect/>
            </a:stretch>
          </p:blipFill>
          <p:spPr bwMode="auto">
            <a:xfrm>
              <a:off x="2051720" y="5733256"/>
              <a:ext cx="4408488" cy="882650"/>
            </a:xfrm>
            <a:prstGeom prst="rect">
              <a:avLst/>
            </a:prstGeom>
            <a:noFill/>
            <a:ln w="9525">
              <a:noFill/>
              <a:miter lim="800000"/>
              <a:headEnd/>
              <a:tailEnd/>
            </a:ln>
          </p:spPr>
        </p:pic>
        <p:pic>
          <p:nvPicPr>
            <p:cNvPr id="7" name="Picture 9" descr="C:\Users\2328403\CSEUK Primary (r) Mono (300).jpg"/>
            <p:cNvPicPr>
              <a:picLocks noChangeAspect="1" noChangeArrowheads="1"/>
            </p:cNvPicPr>
            <p:nvPr userDrawn="1"/>
          </p:nvPicPr>
          <p:blipFill>
            <a:blip r:embed="rId4" cstate="print"/>
            <a:srcRect/>
            <a:stretch>
              <a:fillRect/>
            </a:stretch>
          </p:blipFill>
          <p:spPr bwMode="auto">
            <a:xfrm>
              <a:off x="6660232" y="5805264"/>
              <a:ext cx="676275" cy="800100"/>
            </a:xfrm>
            <a:prstGeom prst="rect">
              <a:avLst/>
            </a:prstGeom>
            <a:noFill/>
            <a:ln w="9525">
              <a:noFill/>
              <a:miter lim="800000"/>
              <a:headEnd/>
              <a:tailEnd/>
            </a:ln>
          </p:spPr>
        </p:pic>
      </p:gr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E278C69-CDAB-4391-955A-F047F4799E86}" type="datetimeFigureOut">
              <a:rPr lang="en-GB"/>
              <a:pPr>
                <a:defRPr/>
              </a:pPr>
              <a:t>08/10/2015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6BB5AA-8948-435B-85E6-94CE084F47F4}"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D4C674-6FA5-49F2-AC2D-72E83B81B71A}" type="datetimeFigureOut">
              <a:rPr lang="en-GB"/>
              <a:pPr>
                <a:defRPr/>
              </a:pPr>
              <a:t>08/10/2015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9A61F0-D281-45A0-8B56-6BDE1ED7AFD5}"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ED4C23C-040D-4BFD-8CA3-F4D3FFCD1C08}" type="datetimeFigureOut">
              <a:rPr lang="en-GB"/>
              <a:pPr>
                <a:defRPr/>
              </a:pPr>
              <a:t>08/10/2015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9DD271D-8C2F-4F25-86B4-B3442C6A9A6C}"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1415AE8-927C-4CB9-A1DE-078B48A29BD2}" type="datetimeFigureOut">
              <a:rPr lang="en-GB"/>
              <a:pPr>
                <a:defRPr/>
              </a:pPr>
              <a:t>08/10/2015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66E7197-CAB1-48A6-8FB1-4DD9B1EAD0AC}"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113E883-958F-47A4-B534-CE10092CC9E7}" type="datetimeFigureOut">
              <a:rPr lang="en-GB"/>
              <a:pPr>
                <a:defRPr/>
              </a:pPr>
              <a:t>08/10/2015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045C76E-CB45-47D7-B337-5ADA3C26CFD8}"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CD9146-246B-4276-8242-79B9624C8E24}" type="datetimeFigureOut">
              <a:rPr lang="en-GB"/>
              <a:pPr>
                <a:defRPr/>
              </a:pPr>
              <a:t>08/10/2015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BFBA485-3069-4F38-9C60-083383ECCEC6}"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A2201A-2A35-48D5-8B6A-FE53A0D14BF8}" type="datetimeFigureOut">
              <a:rPr lang="en-GB"/>
              <a:pPr>
                <a:defRPr/>
              </a:pPr>
              <a:t>08/10/2015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ACAA741-BA5B-4E91-BE8E-FC2C24A115C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F4038E07-F282-4053-ABBD-917F7CF1B2BB}"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EDA226-37F8-47B8-B3FF-906C393FCD0B}" type="datetimeFigureOut">
              <a:rPr lang="en-GB"/>
              <a:pPr>
                <a:defRPr/>
              </a:pPr>
              <a:t>08/10/2015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F7D1E17-B05A-440C-B48F-A4B17376E49D}"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264C5B8-CB11-40DC-AC65-C82186FED100}" type="datetimeFigureOut">
              <a:rPr lang="en-GB"/>
              <a:pPr>
                <a:defRPr/>
              </a:pPr>
              <a:t>08/10/2015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42940E5-1E13-4BE3-AF5F-C840DCB4602C}"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BB53E41-700F-4580-AC03-42C8CC493647}" type="datetimeFigureOut">
              <a:rPr lang="en-GB"/>
              <a:pPr>
                <a:defRPr/>
              </a:pPr>
              <a:t>08/10/2015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464483B-B105-46FE-8182-E0E4C6C096D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A69D8500-0434-43DE-8E65-998F30B9734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814683A5-A1D9-4F24-B16B-8989D554727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9293F8B4-474E-46DD-8171-A6A433B29C3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ABCD4796-760E-4861-89B4-5CF23A22548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47AC72D5-2B4B-4B70-B3A6-C64FE5451A4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5B6663CE-28EA-4F69-A0F5-B26F4EBB92D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C51EA483-0D0D-4C9E-A598-CB76706852C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692275" y="1600200"/>
            <a:ext cx="69945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4" descr="PP Vertical.jpg"/>
          <p:cNvPicPr>
            <a:picLocks noChangeAspect="1"/>
          </p:cNvPicPr>
          <p:nvPr userDrawn="1"/>
        </p:nvPicPr>
        <p:blipFill>
          <a:blip r:embed="rId13" cstate="print"/>
          <a:srcRect/>
          <a:stretch>
            <a:fillRect/>
          </a:stretch>
        </p:blipFill>
        <p:spPr bwMode="auto">
          <a:xfrm>
            <a:off x="0" y="0"/>
            <a:ext cx="1601788"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65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7EDAB3C0-567F-4288-A6BE-1A784672AD0B}" type="datetimeFigureOut">
              <a:rPr lang="en-GB"/>
              <a:pPr>
                <a:defRPr/>
              </a:pPr>
              <a:t>08/10/2015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7F578297-6E0B-4A66-B96D-7C0BC7130B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35"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guidance-for-principal%20(2).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smtClean="0">
                <a:solidFill>
                  <a:srgbClr val="6699FF"/>
                </a:solidFill>
              </a:rPr>
              <a:t>Post-primary model of inspection </a:t>
            </a:r>
          </a:p>
        </p:txBody>
      </p:sp>
      <p:sp>
        <p:nvSpPr>
          <p:cNvPr id="15363" name="Subtitle 2"/>
          <p:cNvSpPr>
            <a:spLocks noGrp="1"/>
          </p:cNvSpPr>
          <p:nvPr>
            <p:ph type="subTitle" idx="1"/>
          </p:nvPr>
        </p:nvSpPr>
        <p:spPr>
          <a:xfrm>
            <a:off x="1403350" y="3573463"/>
            <a:ext cx="6400800" cy="1752600"/>
          </a:xfrm>
        </p:spPr>
        <p:txBody>
          <a:bodyPr/>
          <a:lstStyle/>
          <a:p>
            <a:pPr eaLnBrk="1" hangingPunct="1"/>
            <a:endParaRPr lang="en-GB" smtClean="0">
              <a:solidFill>
                <a:srgbClr val="00B050"/>
              </a:solidFill>
            </a:endParaRPr>
          </a:p>
          <a:p>
            <a:pPr eaLnBrk="1" hangingPunct="1"/>
            <a:endParaRPr lang="en-GB" smtClean="0">
              <a:solidFill>
                <a:srgbClr val="00B050"/>
              </a:solidFill>
            </a:endParaRPr>
          </a:p>
          <a:p>
            <a:pPr eaLnBrk="1" hangingPunct="1"/>
            <a:r>
              <a:rPr lang="en-GB" sz="2400" smtClean="0">
                <a:solidFill>
                  <a:srgbClr val="00B050"/>
                </a:solidFill>
              </a:rPr>
              <a:t>14 September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835150" y="0"/>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kern="0" dirty="0">
                <a:solidFill>
                  <a:srgbClr val="6699FF"/>
                </a:solidFill>
                <a:latin typeface="+mj-lt"/>
                <a:ea typeface="+mj-ea"/>
                <a:cs typeface="+mj-cs"/>
              </a:rPr>
              <a:t>C2k Secondary School Information Disc (SSID)</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sp>
        <p:nvSpPr>
          <p:cNvPr id="3" name="Subtitle 2"/>
          <p:cNvSpPr txBox="1">
            <a:spLocks/>
          </p:cNvSpPr>
          <p:nvPr/>
        </p:nvSpPr>
        <p:spPr>
          <a:xfrm>
            <a:off x="1835150" y="692150"/>
            <a:ext cx="7058025" cy="4681538"/>
          </a:xfrm>
          <a:prstGeom prst="rect">
            <a:avLst/>
          </a:prstGeom>
        </p:spPr>
        <p:txBody>
          <a:bodyPr/>
          <a:lstStyle/>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C2k will engage with the school prior to inspection to collate the necessary SSID data files</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Checked data is uploaded to C2k Exchange which is accessed by ETI; no further contact with C2k should be necessary</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The accuracy and reliability of all data is the responsibility of the senior leaders in the school</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During the inspection, any changes to SSID files are agreed with the RI and made by the school</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Encourage proactivity with the use of data.</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endParaRPr lang="en-US" kern="0" dirty="0">
              <a:latin typeface="Calibri" pitchFamily="34" charset="0"/>
              <a:cs typeface="Calibri" pitchFamily="34" charset="0"/>
            </a:endParaRPr>
          </a:p>
        </p:txBody>
      </p:sp>
      <p:pic>
        <p:nvPicPr>
          <p:cNvPr id="24580" name="Picture 2"/>
          <p:cNvPicPr>
            <a:picLocks noChangeAspect="1" noChangeArrowheads="1"/>
          </p:cNvPicPr>
          <p:nvPr/>
        </p:nvPicPr>
        <p:blipFill>
          <a:blip r:embed="rId2" cstate="print"/>
          <a:srcRect/>
          <a:stretch>
            <a:fillRect/>
          </a:stretch>
        </p:blipFill>
        <p:spPr bwMode="auto">
          <a:xfrm rot="-1220434">
            <a:off x="6364288" y="4767263"/>
            <a:ext cx="2592387" cy="15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92275" y="44450"/>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kern="0" dirty="0">
                <a:solidFill>
                  <a:srgbClr val="6699FF"/>
                </a:solidFill>
                <a:latin typeface="+mj-lt"/>
                <a:ea typeface="+mj-ea"/>
                <a:cs typeface="+mj-cs"/>
              </a:rPr>
              <a:t>C2k Involvement (SSID) - 1</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pic>
        <p:nvPicPr>
          <p:cNvPr id="25603" name="Picture 2"/>
          <p:cNvPicPr>
            <a:picLocks noChangeAspect="1" noChangeArrowheads="1"/>
          </p:cNvPicPr>
          <p:nvPr/>
        </p:nvPicPr>
        <p:blipFill>
          <a:blip r:embed="rId3" cstate="print"/>
          <a:srcRect/>
          <a:stretch>
            <a:fillRect/>
          </a:stretch>
        </p:blipFill>
        <p:spPr bwMode="auto">
          <a:xfrm>
            <a:off x="1979613" y="1412875"/>
            <a:ext cx="6751637"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92275" y="44450"/>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kern="0" dirty="0">
                <a:solidFill>
                  <a:srgbClr val="6699FF"/>
                </a:solidFill>
                <a:latin typeface="+mj-lt"/>
                <a:ea typeface="+mj-ea"/>
                <a:cs typeface="+mj-cs"/>
              </a:rPr>
              <a:t>C2k Involvement (SSID) - 2</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pic>
        <p:nvPicPr>
          <p:cNvPr id="26627" name="Picture 2"/>
          <p:cNvPicPr>
            <a:picLocks noChangeAspect="1" noChangeArrowheads="1"/>
          </p:cNvPicPr>
          <p:nvPr/>
        </p:nvPicPr>
        <p:blipFill>
          <a:blip r:embed="rId2" cstate="print"/>
          <a:srcRect/>
          <a:stretch>
            <a:fillRect/>
          </a:stretch>
        </p:blipFill>
        <p:spPr bwMode="auto">
          <a:xfrm>
            <a:off x="1835150" y="1196975"/>
            <a:ext cx="7032625"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92275" y="44450"/>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kern="0" dirty="0">
                <a:solidFill>
                  <a:srgbClr val="6699FF"/>
                </a:solidFill>
                <a:latin typeface="+mj-lt"/>
                <a:ea typeface="+mj-ea"/>
                <a:cs typeface="+mj-cs"/>
              </a:rPr>
              <a:t>C2k Involvement (SSID) - 3</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pic>
        <p:nvPicPr>
          <p:cNvPr id="27651" name="Picture 2"/>
          <p:cNvPicPr>
            <a:picLocks noChangeAspect="1" noChangeArrowheads="1"/>
          </p:cNvPicPr>
          <p:nvPr/>
        </p:nvPicPr>
        <p:blipFill>
          <a:blip r:embed="rId2" cstate="print"/>
          <a:srcRect/>
          <a:stretch>
            <a:fillRect/>
          </a:stretch>
        </p:blipFill>
        <p:spPr bwMode="auto">
          <a:xfrm>
            <a:off x="1908175" y="1484313"/>
            <a:ext cx="6911975" cy="389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982788" y="44450"/>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kern="0" dirty="0">
                <a:solidFill>
                  <a:srgbClr val="6699FF"/>
                </a:solidFill>
                <a:latin typeface="+mj-lt"/>
                <a:ea typeface="+mj-ea"/>
                <a:cs typeface="+mj-cs"/>
              </a:rPr>
              <a:t>The inspection: Typical Post-Primary Team</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graphicFrame>
        <p:nvGraphicFramePr>
          <p:cNvPr id="3" name="Table 2"/>
          <p:cNvGraphicFramePr>
            <a:graphicFrameLocks noGrp="1"/>
          </p:cNvGraphicFramePr>
          <p:nvPr/>
        </p:nvGraphicFramePr>
        <p:xfrm>
          <a:off x="2627313" y="1052513"/>
          <a:ext cx="5544616" cy="4878601"/>
        </p:xfrm>
        <a:graphic>
          <a:graphicData uri="http://schemas.openxmlformats.org/drawingml/2006/table">
            <a:tbl>
              <a:tblPr/>
              <a:tblGrid>
                <a:gridCol w="1850805"/>
                <a:gridCol w="3693811"/>
              </a:tblGrid>
              <a:tr h="160018">
                <a:tc>
                  <a:txBody>
                    <a:bodyPr/>
                    <a:lstStyle/>
                    <a:p>
                      <a:pPr>
                        <a:spcAft>
                          <a:spcPts val="0"/>
                        </a:spcAft>
                      </a:pPr>
                      <a:r>
                        <a:rPr lang="en-GB" sz="1400" b="1" dirty="0">
                          <a:latin typeface="+mn-lt"/>
                          <a:ea typeface="Calibri"/>
                          <a:cs typeface="Times New Roman"/>
                        </a:rPr>
                        <a:t>Team members</a:t>
                      </a:r>
                      <a:endParaRPr lang="en-GB" sz="1400" dirty="0">
                        <a:latin typeface="+mn-lt"/>
                        <a:ea typeface="Calibri"/>
                        <a:cs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1400" b="1" dirty="0">
                          <a:latin typeface="+mn-lt"/>
                          <a:ea typeface="Calibri"/>
                          <a:cs typeface="Times New Roman"/>
                        </a:rPr>
                        <a:t>Responsibilities</a:t>
                      </a:r>
                      <a:endParaRPr lang="en-GB" sz="1400" dirty="0">
                        <a:latin typeface="+mn-lt"/>
                        <a:ea typeface="Calibri"/>
                        <a:cs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2713">
                <a:tc>
                  <a:txBody>
                    <a:bodyPr/>
                    <a:lstStyle/>
                    <a:p>
                      <a:pPr>
                        <a:spcAft>
                          <a:spcPts val="0"/>
                        </a:spcAft>
                      </a:pPr>
                      <a:r>
                        <a:rPr lang="en-GB" sz="1400">
                          <a:latin typeface="+mn-lt"/>
                          <a:ea typeface="Calibri"/>
                          <a:cs typeface="Times New Roman"/>
                        </a:rPr>
                        <a:t>Reporting inspector</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400" dirty="0" smtClean="0">
                          <a:latin typeface="+mn-lt"/>
                          <a:ea typeface="Calibri"/>
                          <a:cs typeface="Times New Roman"/>
                        </a:rPr>
                        <a:t>plans, manages and leads the inspection</a:t>
                      </a:r>
                      <a:endParaRPr lang="en-GB" sz="1400" dirty="0">
                        <a:latin typeface="+mn-lt"/>
                        <a:ea typeface="Calibri"/>
                        <a:cs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spcAft>
                          <a:spcPts val="0"/>
                        </a:spcAft>
                      </a:pPr>
                      <a:r>
                        <a:rPr lang="en-GB" sz="1400" dirty="0">
                          <a:latin typeface="+mn-lt"/>
                          <a:ea typeface="Calibri"/>
                          <a:cs typeface="Times New Roman"/>
                        </a:rPr>
                        <a:t>Deputy reporting inspector</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400" dirty="0">
                          <a:latin typeface="+mn-lt"/>
                          <a:ea typeface="Calibri"/>
                          <a:cs typeface="Times New Roman"/>
                        </a:rPr>
                        <a:t>assists with all aspects of the </a:t>
                      </a:r>
                      <a:r>
                        <a:rPr lang="en-GB" sz="1400" dirty="0" smtClean="0">
                          <a:latin typeface="+mn-lt"/>
                          <a:ea typeface="Calibri"/>
                          <a:cs typeface="Times New Roman"/>
                        </a:rPr>
                        <a:t>inspection</a:t>
                      </a:r>
                      <a:endParaRPr lang="en-GB" sz="1400" dirty="0">
                        <a:latin typeface="+mn-lt"/>
                        <a:ea typeface="Calibri"/>
                        <a:cs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spcAft>
                          <a:spcPts val="0"/>
                        </a:spcAft>
                      </a:pPr>
                      <a:r>
                        <a:rPr lang="en-GB" sz="1400">
                          <a:latin typeface="+mn-lt"/>
                          <a:ea typeface="Calibri"/>
                          <a:cs typeface="Times New Roman"/>
                        </a:rPr>
                        <a:t>Core team member</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400" dirty="0">
                          <a:latin typeface="+mn-lt"/>
                          <a:ea typeface="Calibri"/>
                          <a:cs typeface="Times New Roman"/>
                        </a:rPr>
                        <a:t>leads on </a:t>
                      </a:r>
                      <a:r>
                        <a:rPr lang="en-GB" sz="1400" dirty="0" smtClean="0">
                          <a:latin typeface="+mn-lt"/>
                          <a:ea typeface="Calibri"/>
                          <a:cs typeface="Times New Roman"/>
                        </a:rPr>
                        <a:t>the evaluation </a:t>
                      </a:r>
                      <a:r>
                        <a:rPr lang="en-GB" sz="1400" dirty="0">
                          <a:latin typeface="+mn-lt"/>
                          <a:ea typeface="Calibri"/>
                          <a:cs typeface="Times New Roman"/>
                        </a:rPr>
                        <a:t>of care and support</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spcAft>
                          <a:spcPts val="0"/>
                        </a:spcAft>
                      </a:pPr>
                      <a:r>
                        <a:rPr lang="en-GB" sz="1400">
                          <a:latin typeface="+mn-lt"/>
                          <a:ea typeface="Calibri"/>
                          <a:cs typeface="Times New Roman"/>
                        </a:rPr>
                        <a:t>Core team member</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400" dirty="0">
                          <a:latin typeface="+mn-lt"/>
                          <a:ea typeface="Calibri"/>
                          <a:cs typeface="Times New Roman"/>
                        </a:rPr>
                        <a:t>leads on the evaluation of the curriculum and careers education, information, advice and </a:t>
                      </a:r>
                      <a:r>
                        <a:rPr lang="en-GB" sz="1400" dirty="0" smtClean="0">
                          <a:latin typeface="+mn-lt"/>
                          <a:ea typeface="Calibri"/>
                          <a:cs typeface="Times New Roman"/>
                        </a:rPr>
                        <a:t>guidance (CEIAG)</a:t>
                      </a:r>
                      <a:endParaRPr lang="en-GB" sz="1400" dirty="0">
                        <a:latin typeface="+mn-lt"/>
                        <a:ea typeface="Calibri"/>
                        <a:cs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5">
                <a:tc>
                  <a:txBody>
                    <a:bodyPr/>
                    <a:lstStyle/>
                    <a:p>
                      <a:pPr>
                        <a:spcAft>
                          <a:spcPts val="0"/>
                        </a:spcAft>
                      </a:pPr>
                      <a:r>
                        <a:rPr lang="en-GB" sz="1400">
                          <a:latin typeface="+mn-lt"/>
                          <a:ea typeface="Calibri"/>
                          <a:cs typeface="Times New Roman"/>
                        </a:rPr>
                        <a:t>Mathematics specialist</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400">
                          <a:latin typeface="+mn-lt"/>
                          <a:ea typeface="Calibri"/>
                          <a:cs typeface="Times New Roman"/>
                        </a:rPr>
                        <a:t>leads on the evaluation of mathematics and numeracy</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032">
                <a:tc>
                  <a:txBody>
                    <a:bodyPr/>
                    <a:lstStyle/>
                    <a:p>
                      <a:pPr>
                        <a:spcAft>
                          <a:spcPts val="0"/>
                        </a:spcAft>
                      </a:pPr>
                      <a:r>
                        <a:rPr lang="en-GB" sz="1400">
                          <a:latin typeface="+mn-lt"/>
                          <a:ea typeface="Calibri"/>
                          <a:cs typeface="Times New Roman"/>
                        </a:rPr>
                        <a:t>English specialist</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400">
                          <a:latin typeface="+mn-lt"/>
                          <a:ea typeface="Calibri"/>
                          <a:cs typeface="Times New Roman"/>
                        </a:rPr>
                        <a:t>leads on the evaluation of English and literacy</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5">
                <a:tc>
                  <a:txBody>
                    <a:bodyPr/>
                    <a:lstStyle/>
                    <a:p>
                      <a:pPr>
                        <a:spcAft>
                          <a:spcPts val="0"/>
                        </a:spcAft>
                      </a:pPr>
                      <a:r>
                        <a:rPr lang="en-GB" sz="1400">
                          <a:latin typeface="+mn-lt"/>
                          <a:ea typeface="Calibri"/>
                          <a:cs typeface="Times New Roman"/>
                        </a:rPr>
                        <a:t>Other subject specialist(s)</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400">
                          <a:latin typeface="+mn-lt"/>
                          <a:ea typeface="Calibri"/>
                          <a:cs typeface="Times New Roman"/>
                        </a:rPr>
                        <a:t>evaluates specialist subject(s)</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042">
                <a:tc>
                  <a:txBody>
                    <a:bodyPr/>
                    <a:lstStyle/>
                    <a:p>
                      <a:pPr>
                        <a:spcAft>
                          <a:spcPts val="0"/>
                        </a:spcAft>
                      </a:pPr>
                      <a:r>
                        <a:rPr lang="en-GB" sz="1400">
                          <a:latin typeface="+mn-lt"/>
                          <a:ea typeface="Calibri"/>
                          <a:cs typeface="Times New Roman"/>
                        </a:rPr>
                        <a:t>Associate assessor(s)</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400">
                          <a:latin typeface="+mn-lt"/>
                          <a:ea typeface="Calibri"/>
                          <a:cs typeface="Times New Roman"/>
                        </a:rPr>
                        <a:t>contributes to the evaluation of areas within their professional expertise</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090">
                <a:tc>
                  <a:txBody>
                    <a:bodyPr/>
                    <a:lstStyle/>
                    <a:p>
                      <a:pPr>
                        <a:spcAft>
                          <a:spcPts val="0"/>
                        </a:spcAft>
                      </a:pPr>
                      <a:r>
                        <a:rPr lang="en-GB" sz="1400">
                          <a:latin typeface="+mn-lt"/>
                          <a:ea typeface="Calibri"/>
                          <a:cs typeface="Times New Roman"/>
                        </a:rPr>
                        <a:t>Representative (voluntary)</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400" dirty="0">
                          <a:latin typeface="+mn-lt"/>
                          <a:ea typeface="Calibri"/>
                          <a:cs typeface="Times New Roman"/>
                        </a:rPr>
                        <a:t>a senior leader from the school</a:t>
                      </a:r>
                    </a:p>
                    <a:p>
                      <a:pPr marL="342900" lvl="0" indent="-342900">
                        <a:spcAft>
                          <a:spcPts val="0"/>
                        </a:spcAft>
                        <a:buFont typeface="Symbol"/>
                        <a:buChar char=""/>
                      </a:pPr>
                      <a:r>
                        <a:rPr lang="en-GB" sz="1400" dirty="0">
                          <a:latin typeface="+mn-lt"/>
                          <a:ea typeface="Calibri"/>
                          <a:cs typeface="Times New Roman"/>
                        </a:rPr>
                        <a:t>manages the inspection process from within the school; attends the appropriate full inspection team meetings, including the moderation meeting.</a:t>
                      </a: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92275" y="187325"/>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u="sng" kern="0" dirty="0">
                <a:solidFill>
                  <a:srgbClr val="6699FF"/>
                </a:solidFill>
                <a:latin typeface="+mj-lt"/>
                <a:ea typeface="+mj-ea"/>
                <a:cs typeface="+mj-cs"/>
              </a:rPr>
              <a:t>Day 1</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graphicFrame>
        <p:nvGraphicFramePr>
          <p:cNvPr id="3" name="Table 2"/>
          <p:cNvGraphicFramePr>
            <a:graphicFrameLocks noGrp="1"/>
          </p:cNvGraphicFramePr>
          <p:nvPr/>
        </p:nvGraphicFramePr>
        <p:xfrm>
          <a:off x="2195513" y="1125538"/>
          <a:ext cx="6480720" cy="4314358"/>
        </p:xfrm>
        <a:graphic>
          <a:graphicData uri="http://schemas.openxmlformats.org/drawingml/2006/table">
            <a:tbl>
              <a:tblPr/>
              <a:tblGrid>
                <a:gridCol w="1666110"/>
                <a:gridCol w="4814610"/>
              </a:tblGrid>
              <a:tr h="238763">
                <a:tc>
                  <a:txBody>
                    <a:bodyPr/>
                    <a:lstStyle/>
                    <a:p>
                      <a:pPr>
                        <a:spcAft>
                          <a:spcPts val="0"/>
                        </a:spcAft>
                      </a:pPr>
                      <a:r>
                        <a:rPr lang="en-GB" sz="1400" b="1" dirty="0">
                          <a:latin typeface="Arial"/>
                          <a:ea typeface="Calibri"/>
                          <a:cs typeface="Times New Roman"/>
                        </a:rPr>
                        <a:t>Day 1</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1400" b="1" dirty="0">
                          <a:latin typeface="Arial"/>
                          <a:ea typeface="Calibri"/>
                          <a:cs typeface="Times New Roman"/>
                        </a:rPr>
                        <a:t>Activity</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8763">
                <a:tc>
                  <a:txBody>
                    <a:bodyPr/>
                    <a:lstStyle/>
                    <a:p>
                      <a:pPr>
                        <a:spcAft>
                          <a:spcPts val="0"/>
                        </a:spcAft>
                      </a:pPr>
                      <a:r>
                        <a:rPr lang="en-GB" sz="1400">
                          <a:latin typeface="Arial"/>
                          <a:ea typeface="Calibri"/>
                          <a:cs typeface="Times New Roman"/>
                        </a:rPr>
                        <a:t>8.30 - 8.45 am</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Team arrival; introductions</a:t>
                      </a:r>
                      <a:r>
                        <a:rPr lang="en-GB" sz="1400" dirty="0" smtClean="0">
                          <a:latin typeface="Arial"/>
                          <a:ea typeface="Calibri"/>
                          <a:cs typeface="Times New Roman"/>
                        </a:rPr>
                        <a:t>.</a:t>
                      </a:r>
                    </a:p>
                    <a:p>
                      <a:pPr>
                        <a:spcAft>
                          <a:spcPts val="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527">
                <a:tc>
                  <a:txBody>
                    <a:bodyPr/>
                    <a:lstStyle/>
                    <a:p>
                      <a:pPr>
                        <a:spcAft>
                          <a:spcPts val="0"/>
                        </a:spcAft>
                      </a:pPr>
                      <a:r>
                        <a:rPr lang="en-GB" sz="1400">
                          <a:latin typeface="Arial"/>
                          <a:ea typeface="Calibri"/>
                          <a:cs typeface="Times New Roman"/>
                        </a:rPr>
                        <a:t>Period 1</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Arial"/>
                          <a:ea typeface="Calibri"/>
                          <a:cs typeface="Times New Roman"/>
                        </a:rPr>
                        <a:t>Short ‘meet and greet’ by principal (maximum 15 minutes).</a:t>
                      </a:r>
                      <a:endParaRPr lang="en-GB" sz="1400">
                        <a:latin typeface="Calibri"/>
                        <a:ea typeface="Calibri"/>
                        <a:cs typeface="Times New Roman"/>
                      </a:endParaRPr>
                    </a:p>
                    <a:p>
                      <a:pPr>
                        <a:spcAft>
                          <a:spcPts val="0"/>
                        </a:spcAft>
                      </a:pPr>
                      <a:r>
                        <a:rPr lang="en-GB" sz="1400">
                          <a:latin typeface="Arial"/>
                          <a:ea typeface="Calibri"/>
                          <a:cs typeface="Times New Roman"/>
                        </a:rPr>
                        <a:t>Short team briefing, chaired by RI.</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0107">
                <a:tc>
                  <a:txBody>
                    <a:bodyPr/>
                    <a:lstStyle/>
                    <a:p>
                      <a:pPr>
                        <a:spcAft>
                          <a:spcPts val="0"/>
                        </a:spcAft>
                      </a:pPr>
                      <a:r>
                        <a:rPr lang="en-GB" sz="1400" dirty="0">
                          <a:latin typeface="Arial"/>
                          <a:ea typeface="Calibri"/>
                          <a:cs typeface="Times New Roman"/>
                        </a:rPr>
                        <a:t>Period </a:t>
                      </a:r>
                      <a:r>
                        <a:rPr lang="en-GB" sz="1400" dirty="0" smtClean="0">
                          <a:latin typeface="Arial"/>
                          <a:ea typeface="Calibri"/>
                          <a:cs typeface="Times New Roman"/>
                        </a:rPr>
                        <a:t>1/2 </a:t>
                      </a:r>
                      <a:r>
                        <a:rPr lang="en-GB" sz="1400" dirty="0">
                          <a:latin typeface="Arial"/>
                          <a:ea typeface="Calibri"/>
                          <a:cs typeface="Times New Roman"/>
                        </a:rPr>
                        <a:t>(onwards)</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Class pursuit lesson observations involving most team members.  The principal or other senior manager will be provided with the opportunity to undertake some joint lesson observations with a member of the inspection team</a:t>
                      </a:r>
                      <a:r>
                        <a:rPr lang="en-GB" sz="1400" dirty="0" smtClean="0">
                          <a:latin typeface="Arial"/>
                          <a:ea typeface="Calibri"/>
                          <a:cs typeface="Times New Roman"/>
                        </a:rPr>
                        <a:t>.</a:t>
                      </a:r>
                    </a:p>
                    <a:p>
                      <a:pPr>
                        <a:spcAft>
                          <a:spcPts val="0"/>
                        </a:spcAft>
                      </a:pPr>
                      <a:endParaRPr lang="en-GB" sz="1400" dirty="0">
                        <a:latin typeface="Calibri"/>
                        <a:ea typeface="Calibri"/>
                        <a:cs typeface="Times New Roman"/>
                      </a:endParaRPr>
                    </a:p>
                    <a:p>
                      <a:pPr>
                        <a:spcAft>
                          <a:spcPts val="0"/>
                        </a:spcAft>
                      </a:pPr>
                      <a:r>
                        <a:rPr lang="en-GB" sz="1400" dirty="0">
                          <a:latin typeface="Arial"/>
                          <a:ea typeface="Calibri"/>
                          <a:cs typeface="Times New Roman"/>
                        </a:rPr>
                        <a:t>RI commences meetings with principal and other senior managers and the scrutiny of documentation</a:t>
                      </a:r>
                      <a:r>
                        <a:rPr lang="en-GB" sz="1400" dirty="0" smtClean="0">
                          <a:latin typeface="Arial"/>
                          <a:ea typeface="Calibri"/>
                          <a:cs typeface="Times New Roman"/>
                        </a:rPr>
                        <a:t>.</a:t>
                      </a:r>
                    </a:p>
                    <a:p>
                      <a:pPr>
                        <a:spcAft>
                          <a:spcPts val="0"/>
                        </a:spcAft>
                      </a:pPr>
                      <a:endParaRPr lang="en-GB" sz="1400" dirty="0">
                        <a:latin typeface="Calibri"/>
                        <a:ea typeface="Calibri"/>
                        <a:cs typeface="Times New Roman"/>
                      </a:endParaRPr>
                    </a:p>
                    <a:p>
                      <a:pPr>
                        <a:spcAft>
                          <a:spcPts val="0"/>
                        </a:spcAft>
                      </a:pPr>
                      <a:r>
                        <a:rPr lang="en-GB" sz="1400" dirty="0">
                          <a:latin typeface="Arial"/>
                          <a:ea typeface="Calibri"/>
                          <a:cs typeface="Times New Roman"/>
                        </a:rPr>
                        <a:t>Lead inspector for care &amp; support selects pupils for inclusion in pupil interviews on day 2.</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028">
                <a:tc>
                  <a:txBody>
                    <a:bodyPr/>
                    <a:lstStyle/>
                    <a:p>
                      <a:pPr>
                        <a:spcAft>
                          <a:spcPts val="0"/>
                        </a:spcAft>
                      </a:pPr>
                      <a:r>
                        <a:rPr lang="en-GB" sz="1400">
                          <a:latin typeface="Arial"/>
                          <a:ea typeface="Calibri"/>
                          <a:cs typeface="Times New Roman"/>
                        </a:rPr>
                        <a:t>Last period</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Team members </a:t>
                      </a:r>
                      <a:r>
                        <a:rPr lang="en-GB" sz="1400" dirty="0" smtClean="0">
                          <a:latin typeface="Arial"/>
                          <a:ea typeface="Calibri"/>
                          <a:cs typeface="Times New Roman"/>
                        </a:rPr>
                        <a:t>complete/finalise learning insight</a:t>
                      </a:r>
                      <a:r>
                        <a:rPr lang="en-GB" sz="1400" baseline="0" dirty="0" smtClean="0">
                          <a:latin typeface="Arial"/>
                          <a:ea typeface="Calibri"/>
                          <a:cs typeface="Times New Roman"/>
                        </a:rPr>
                        <a:t> profile</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63">
                <a:tc>
                  <a:txBody>
                    <a:bodyPr/>
                    <a:lstStyle/>
                    <a:p>
                      <a:pPr>
                        <a:spcAft>
                          <a:spcPts val="0"/>
                        </a:spcAft>
                      </a:pPr>
                      <a:r>
                        <a:rPr lang="en-GB" sz="1400">
                          <a:latin typeface="Arial"/>
                          <a:ea typeface="Calibri"/>
                          <a:cs typeface="Times New Roman"/>
                        </a:rPr>
                        <a:t>After school</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Team meeting, attended by representative</a:t>
                      </a:r>
                      <a:r>
                        <a:rPr lang="en-GB" sz="1400" dirty="0" smtClean="0">
                          <a:latin typeface="Arial"/>
                          <a:ea typeface="Calibri"/>
                          <a:cs typeface="Times New Roman"/>
                        </a:rPr>
                        <a:t>.</a:t>
                      </a:r>
                    </a:p>
                    <a:p>
                      <a:pPr>
                        <a:spcAft>
                          <a:spcPts val="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92275" y="115888"/>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u="sng" kern="0" dirty="0">
                <a:solidFill>
                  <a:srgbClr val="6699FF"/>
                </a:solidFill>
                <a:latin typeface="+mj-lt"/>
                <a:ea typeface="+mj-ea"/>
                <a:cs typeface="+mj-cs"/>
              </a:rPr>
              <a:t>Day 2</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graphicFrame>
        <p:nvGraphicFramePr>
          <p:cNvPr id="3" name="Table 2"/>
          <p:cNvGraphicFramePr>
            <a:graphicFrameLocks noGrp="1"/>
          </p:cNvGraphicFramePr>
          <p:nvPr/>
        </p:nvGraphicFramePr>
        <p:xfrm>
          <a:off x="2124075" y="1268413"/>
          <a:ext cx="6552728" cy="3455701"/>
        </p:xfrm>
        <a:graphic>
          <a:graphicData uri="http://schemas.openxmlformats.org/drawingml/2006/table">
            <a:tbl>
              <a:tblPr/>
              <a:tblGrid>
                <a:gridCol w="1684623"/>
                <a:gridCol w="4868105"/>
              </a:tblGrid>
              <a:tr h="255301">
                <a:tc>
                  <a:txBody>
                    <a:bodyPr/>
                    <a:lstStyle/>
                    <a:p>
                      <a:pPr>
                        <a:spcAft>
                          <a:spcPts val="0"/>
                        </a:spcAft>
                      </a:pPr>
                      <a:r>
                        <a:rPr lang="en-GB" sz="1400" b="1" dirty="0">
                          <a:latin typeface="Arial"/>
                          <a:ea typeface="Calibri"/>
                          <a:cs typeface="Times New Roman"/>
                        </a:rPr>
                        <a:t>Day 2</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1400" b="1">
                          <a:latin typeface="Arial"/>
                          <a:ea typeface="Calibri"/>
                          <a:cs typeface="Times New Roman"/>
                        </a:rPr>
                        <a:t>Activity</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5301">
                <a:tc>
                  <a:txBody>
                    <a:bodyPr/>
                    <a:lstStyle/>
                    <a:p>
                      <a:pPr>
                        <a:spcAft>
                          <a:spcPts val="0"/>
                        </a:spcAft>
                      </a:pPr>
                      <a:r>
                        <a:rPr lang="en-GB" sz="1400" dirty="0">
                          <a:latin typeface="Arial"/>
                          <a:ea typeface="Calibri"/>
                          <a:cs typeface="Times New Roman"/>
                        </a:rPr>
                        <a:t>Morning</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Pupil discussions take place</a:t>
                      </a:r>
                      <a:r>
                        <a:rPr lang="en-GB" sz="1400" dirty="0" smtClean="0">
                          <a:latin typeface="Arial"/>
                          <a:ea typeface="Calibri"/>
                          <a:cs typeface="Times New Roman"/>
                        </a:rPr>
                        <a:t>.</a:t>
                      </a:r>
                    </a:p>
                    <a:p>
                      <a:pPr>
                        <a:spcAft>
                          <a:spcPts val="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1204">
                <a:tc>
                  <a:txBody>
                    <a:bodyPr/>
                    <a:lstStyle/>
                    <a:p>
                      <a:pPr>
                        <a:spcAft>
                          <a:spcPts val="0"/>
                        </a:spcAft>
                      </a:pPr>
                      <a:r>
                        <a:rPr lang="en-GB" sz="1400" dirty="0">
                          <a:latin typeface="Arial"/>
                          <a:ea typeface="Calibri"/>
                          <a:cs typeface="Times New Roman"/>
                        </a:rPr>
                        <a:t>Morning/afternoon</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Inspection activities continue, including lesson visits and discussions/meetings with key staff</a:t>
                      </a:r>
                      <a:r>
                        <a:rPr lang="en-GB" sz="1400" dirty="0" smtClean="0">
                          <a:latin typeface="Arial"/>
                          <a:ea typeface="Calibri"/>
                          <a:cs typeface="Times New Roman"/>
                        </a:rPr>
                        <a:t>.</a:t>
                      </a:r>
                    </a:p>
                    <a:p>
                      <a:pPr>
                        <a:spcAft>
                          <a:spcPts val="0"/>
                        </a:spcAft>
                      </a:pPr>
                      <a:endParaRPr lang="en-GB" sz="1400" dirty="0">
                        <a:latin typeface="Calibri"/>
                        <a:ea typeface="Calibri"/>
                        <a:cs typeface="Times New Roman"/>
                      </a:endParaRPr>
                    </a:p>
                    <a:p>
                      <a:pPr>
                        <a:spcAft>
                          <a:spcPts val="0"/>
                        </a:spcAft>
                      </a:pPr>
                      <a:r>
                        <a:rPr lang="en-GB" sz="1400" dirty="0">
                          <a:latin typeface="Arial"/>
                          <a:ea typeface="Calibri"/>
                          <a:cs typeface="Times New Roman"/>
                        </a:rPr>
                        <a:t>Team meeting during last period, attended by the representative.  </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505">
                <a:tc>
                  <a:txBody>
                    <a:bodyPr/>
                    <a:lstStyle/>
                    <a:p>
                      <a:pPr>
                        <a:spcAft>
                          <a:spcPts val="0"/>
                        </a:spcAft>
                      </a:pPr>
                      <a:r>
                        <a:rPr lang="en-GB" sz="1400">
                          <a:latin typeface="Arial"/>
                          <a:ea typeface="Calibri"/>
                          <a:cs typeface="Times New Roman"/>
                        </a:rPr>
                        <a:t>After school</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RI and DRI (or AA) meet with representatives of the board of governors</a:t>
                      </a:r>
                      <a:r>
                        <a:rPr lang="en-GB" sz="1400" dirty="0" smtClean="0">
                          <a:latin typeface="Arial"/>
                          <a:ea typeface="Calibri"/>
                          <a:cs typeface="Times New Roman"/>
                        </a:rPr>
                        <a:t>.</a:t>
                      </a:r>
                    </a:p>
                    <a:p>
                      <a:pPr>
                        <a:spcAft>
                          <a:spcPts val="0"/>
                        </a:spcAft>
                      </a:pPr>
                      <a:endParaRPr lang="en-GB" sz="1400" dirty="0">
                        <a:latin typeface="Calibri"/>
                        <a:ea typeface="Calibri"/>
                        <a:cs typeface="Times New Roman"/>
                      </a:endParaRPr>
                    </a:p>
                    <a:p>
                      <a:pPr>
                        <a:spcAft>
                          <a:spcPts val="0"/>
                        </a:spcAft>
                      </a:pPr>
                      <a:r>
                        <a:rPr lang="en-GB" sz="1400" dirty="0">
                          <a:latin typeface="Arial"/>
                          <a:ea typeface="Calibri"/>
                          <a:cs typeface="Times New Roman"/>
                        </a:rPr>
                        <a:t>Meetings are held between specialist inspectors and heads of department, co-ordinators, middle managers and staff with whole-school responsibilities</a:t>
                      </a:r>
                      <a:r>
                        <a:rPr lang="en-GB" sz="1400" dirty="0" smtClean="0">
                          <a:latin typeface="Arial"/>
                          <a:ea typeface="Calibri"/>
                          <a:cs typeface="Times New Roman"/>
                        </a:rPr>
                        <a:t>.</a:t>
                      </a:r>
                    </a:p>
                    <a:p>
                      <a:pPr>
                        <a:spcAft>
                          <a:spcPts val="0"/>
                        </a:spcAft>
                      </a:pPr>
                      <a:endParaRPr lang="en-GB" sz="1400" dirty="0" smtClean="0">
                        <a:latin typeface="Arial"/>
                        <a:ea typeface="Calibri"/>
                        <a:cs typeface="Times New Roman"/>
                      </a:endParaRPr>
                    </a:p>
                    <a:p>
                      <a:pPr>
                        <a:spcAft>
                          <a:spcPts val="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92275" y="115888"/>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u="sng" kern="0" dirty="0">
                <a:solidFill>
                  <a:srgbClr val="6699FF"/>
                </a:solidFill>
                <a:latin typeface="+mj-lt"/>
                <a:ea typeface="+mj-ea"/>
                <a:cs typeface="+mj-cs"/>
              </a:rPr>
              <a:t>Day 3</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graphicFrame>
        <p:nvGraphicFramePr>
          <p:cNvPr id="4" name="Table 3"/>
          <p:cNvGraphicFramePr>
            <a:graphicFrameLocks noGrp="1"/>
          </p:cNvGraphicFramePr>
          <p:nvPr/>
        </p:nvGraphicFramePr>
        <p:xfrm>
          <a:off x="2051050" y="1052513"/>
          <a:ext cx="6768752" cy="4277830"/>
        </p:xfrm>
        <a:graphic>
          <a:graphicData uri="http://schemas.openxmlformats.org/drawingml/2006/table">
            <a:tbl>
              <a:tblPr/>
              <a:tblGrid>
                <a:gridCol w="1740160"/>
                <a:gridCol w="5028592"/>
              </a:tblGrid>
              <a:tr h="278431">
                <a:tc>
                  <a:txBody>
                    <a:bodyPr/>
                    <a:lstStyle/>
                    <a:p>
                      <a:pPr>
                        <a:spcAft>
                          <a:spcPts val="0"/>
                        </a:spcAft>
                      </a:pPr>
                      <a:r>
                        <a:rPr lang="en-GB" sz="1400" b="1" dirty="0">
                          <a:latin typeface="Arial"/>
                          <a:ea typeface="Calibri"/>
                          <a:cs typeface="Times New Roman"/>
                        </a:rPr>
                        <a:t>Day 3</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1400" b="1" dirty="0">
                          <a:latin typeface="Arial"/>
                          <a:ea typeface="Calibri"/>
                          <a:cs typeface="Times New Roman"/>
                        </a:rPr>
                        <a:t>Activity</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949017">
                <a:tc>
                  <a:txBody>
                    <a:bodyPr/>
                    <a:lstStyle/>
                    <a:p>
                      <a:pPr>
                        <a:spcAft>
                          <a:spcPts val="0"/>
                        </a:spcAft>
                      </a:pPr>
                      <a:r>
                        <a:rPr lang="en-GB" sz="1400">
                          <a:latin typeface="Arial"/>
                          <a:ea typeface="Calibri"/>
                          <a:cs typeface="Times New Roman"/>
                        </a:rPr>
                        <a:t>Morning</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Inspection activities continue, including lesson visits and discussions with key staff</a:t>
                      </a:r>
                      <a:r>
                        <a:rPr lang="en-GB" sz="1400" dirty="0" smtClean="0">
                          <a:latin typeface="Arial"/>
                          <a:ea typeface="Calibri"/>
                          <a:cs typeface="Times New Roman"/>
                        </a:rPr>
                        <a:t>.</a:t>
                      </a:r>
                    </a:p>
                    <a:p>
                      <a:pPr>
                        <a:spcAft>
                          <a:spcPts val="0"/>
                        </a:spcAft>
                      </a:pPr>
                      <a:r>
                        <a:rPr lang="en-GB" sz="1400" dirty="0" smtClean="0">
                          <a:latin typeface="Arial"/>
                          <a:ea typeface="Calibri"/>
                          <a:cs typeface="Times New Roman"/>
                        </a:rPr>
                        <a:t>  </a:t>
                      </a:r>
                      <a:endParaRPr lang="en-GB" sz="1400" dirty="0">
                        <a:latin typeface="Calibri"/>
                        <a:ea typeface="Calibri"/>
                        <a:cs typeface="Times New Roman"/>
                      </a:endParaRPr>
                    </a:p>
                    <a:p>
                      <a:pPr>
                        <a:spcAft>
                          <a:spcPts val="0"/>
                        </a:spcAft>
                      </a:pPr>
                      <a:r>
                        <a:rPr lang="en-GB" sz="1400" dirty="0">
                          <a:latin typeface="Arial"/>
                          <a:ea typeface="Calibri"/>
                          <a:cs typeface="Times New Roman"/>
                        </a:rPr>
                        <a:t>All lesson visits and discussions with staff are concluded by lunchtime</a:t>
                      </a:r>
                      <a:r>
                        <a:rPr lang="en-GB" sz="1400" dirty="0" smtClean="0">
                          <a:latin typeface="Arial"/>
                          <a:ea typeface="Calibri"/>
                          <a:cs typeface="Times New Roman"/>
                        </a:rPr>
                        <a:t>.</a:t>
                      </a:r>
                    </a:p>
                    <a:p>
                      <a:pPr>
                        <a:spcAft>
                          <a:spcPts val="0"/>
                        </a:spcAft>
                      </a:pPr>
                      <a:endParaRPr lang="en-GB" sz="1400" dirty="0">
                        <a:latin typeface="Calibri"/>
                        <a:ea typeface="Calibri"/>
                        <a:cs typeface="Times New Roman"/>
                      </a:endParaRPr>
                    </a:p>
                    <a:p>
                      <a:pPr>
                        <a:spcAft>
                          <a:spcPts val="0"/>
                        </a:spcAft>
                      </a:pPr>
                      <a:r>
                        <a:rPr lang="en-GB" sz="1400" dirty="0">
                          <a:latin typeface="Arial"/>
                          <a:ea typeface="Calibri"/>
                          <a:cs typeface="Times New Roman"/>
                        </a:rPr>
                        <a:t>Professional dialogue takes place between specialist inspectors and representatives of the departments which have been inspected; this is completed before the end of lunchtime.</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155">
                <a:tc>
                  <a:txBody>
                    <a:bodyPr/>
                    <a:lstStyle/>
                    <a:p>
                      <a:pPr>
                        <a:spcAft>
                          <a:spcPts val="0"/>
                        </a:spcAft>
                      </a:pPr>
                      <a:r>
                        <a:rPr lang="en-GB" sz="1400">
                          <a:latin typeface="Arial"/>
                          <a:ea typeface="Calibri"/>
                          <a:cs typeface="Times New Roman"/>
                        </a:rPr>
                        <a:t>Afternoon</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The RI, along with a team member, will meet with the principal and senior leadership </a:t>
                      </a:r>
                      <a:r>
                        <a:rPr lang="en-GB" sz="1400" dirty="0" smtClean="0">
                          <a:latin typeface="Arial"/>
                          <a:ea typeface="Calibri"/>
                          <a:cs typeface="Times New Roman"/>
                        </a:rPr>
                        <a:t>team.</a:t>
                      </a:r>
                    </a:p>
                    <a:p>
                      <a:pPr>
                        <a:spcAft>
                          <a:spcPts val="0"/>
                        </a:spcAft>
                      </a:pPr>
                      <a:endParaRPr lang="en-GB" sz="1400" dirty="0">
                        <a:latin typeface="Calibri"/>
                        <a:ea typeface="Calibri"/>
                        <a:cs typeface="Times New Roman"/>
                      </a:endParaRPr>
                    </a:p>
                    <a:p>
                      <a:pPr>
                        <a:spcAft>
                          <a:spcPts val="0"/>
                        </a:spcAft>
                      </a:pPr>
                      <a:r>
                        <a:rPr lang="en-GB" sz="1400" dirty="0">
                          <a:latin typeface="Arial"/>
                          <a:ea typeface="Calibri"/>
                          <a:cs typeface="Times New Roman"/>
                        </a:rPr>
                        <a:t>The DRI works with the other inspection team members to collate whole-school inspection findings around care and support, curriculum, literacy, numeracy and ICT</a:t>
                      </a:r>
                      <a:r>
                        <a:rPr lang="en-GB" sz="1400" dirty="0" smtClean="0">
                          <a:latin typeface="Arial"/>
                          <a:ea typeface="Calibri"/>
                          <a:cs typeface="Times New Roman"/>
                        </a:rPr>
                        <a:t>.</a:t>
                      </a:r>
                    </a:p>
                    <a:p>
                      <a:pPr>
                        <a:spcAft>
                          <a:spcPts val="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862">
                <a:tc>
                  <a:txBody>
                    <a:bodyPr/>
                    <a:lstStyle/>
                    <a:p>
                      <a:pPr>
                        <a:spcAft>
                          <a:spcPts val="0"/>
                        </a:spcAft>
                      </a:pPr>
                      <a:r>
                        <a:rPr lang="en-GB" sz="1400">
                          <a:latin typeface="Arial"/>
                          <a:ea typeface="Calibri"/>
                          <a:cs typeface="Times New Roman"/>
                        </a:rPr>
                        <a:t>After school</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Team meeting, chaired by the RI and attended by the representative.</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92275" y="115888"/>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u="sng" kern="0" dirty="0">
                <a:solidFill>
                  <a:srgbClr val="6699FF"/>
                </a:solidFill>
                <a:latin typeface="+mj-lt"/>
                <a:ea typeface="+mj-ea"/>
                <a:cs typeface="+mj-cs"/>
              </a:rPr>
              <a:t>Day 4</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graphicFrame>
        <p:nvGraphicFramePr>
          <p:cNvPr id="3" name="Table 2"/>
          <p:cNvGraphicFramePr>
            <a:graphicFrameLocks noGrp="1"/>
          </p:cNvGraphicFramePr>
          <p:nvPr/>
        </p:nvGraphicFramePr>
        <p:xfrm>
          <a:off x="2195513" y="1052513"/>
          <a:ext cx="6336704" cy="3903068"/>
        </p:xfrm>
        <a:graphic>
          <a:graphicData uri="http://schemas.openxmlformats.org/drawingml/2006/table">
            <a:tbl>
              <a:tblPr/>
              <a:tblGrid>
                <a:gridCol w="1629086"/>
                <a:gridCol w="4707618"/>
              </a:tblGrid>
              <a:tr h="244654">
                <a:tc>
                  <a:txBody>
                    <a:bodyPr/>
                    <a:lstStyle/>
                    <a:p>
                      <a:pPr>
                        <a:spcAft>
                          <a:spcPts val="0"/>
                        </a:spcAft>
                      </a:pPr>
                      <a:r>
                        <a:rPr lang="en-GB" sz="1400" b="1" dirty="0">
                          <a:latin typeface="Arial"/>
                          <a:ea typeface="Calibri"/>
                          <a:cs typeface="Times New Roman"/>
                        </a:rPr>
                        <a:t>Day 4</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1400" b="1">
                          <a:latin typeface="Arial"/>
                          <a:ea typeface="Calibri"/>
                          <a:cs typeface="Times New Roman"/>
                        </a:rPr>
                        <a:t>Activity</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44654">
                <a:tc>
                  <a:txBody>
                    <a:bodyPr/>
                    <a:lstStyle/>
                    <a:p>
                      <a:pPr>
                        <a:spcAft>
                          <a:spcPts val="0"/>
                        </a:spcAft>
                      </a:pPr>
                      <a:r>
                        <a:rPr lang="en-GB" sz="1400" dirty="0">
                          <a:latin typeface="Arial"/>
                          <a:ea typeface="Calibri"/>
                          <a:cs typeface="Times New Roman"/>
                        </a:rPr>
                        <a:t>9.30 am</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Arial"/>
                          <a:ea typeface="Calibri"/>
                          <a:cs typeface="Times New Roman"/>
                        </a:rPr>
                        <a:t>Team arrival</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069">
                <a:tc>
                  <a:txBody>
                    <a:bodyPr/>
                    <a:lstStyle/>
                    <a:p>
                      <a:pPr>
                        <a:spcAft>
                          <a:spcPts val="0"/>
                        </a:spcAft>
                      </a:pPr>
                      <a:r>
                        <a:rPr lang="en-GB" sz="1400" dirty="0">
                          <a:latin typeface="Arial"/>
                          <a:ea typeface="Calibri"/>
                          <a:cs typeface="Times New Roman"/>
                        </a:rPr>
                        <a:t> </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Moderation </a:t>
                      </a:r>
                      <a:r>
                        <a:rPr lang="en-GB" sz="1400" dirty="0" smtClean="0">
                          <a:latin typeface="Arial"/>
                          <a:ea typeface="Calibri"/>
                          <a:cs typeface="Times New Roman"/>
                        </a:rPr>
                        <a:t>meeting</a:t>
                      </a:r>
                    </a:p>
                    <a:p>
                      <a:pPr>
                        <a:spcAft>
                          <a:spcPts val="0"/>
                        </a:spcAft>
                      </a:pPr>
                      <a:endParaRPr lang="en-GB" sz="1400" dirty="0">
                        <a:latin typeface="Calibri"/>
                        <a:ea typeface="Calibri"/>
                        <a:cs typeface="Times New Roman"/>
                      </a:endParaRPr>
                    </a:p>
                    <a:p>
                      <a:pPr>
                        <a:spcAft>
                          <a:spcPts val="0"/>
                        </a:spcAft>
                      </a:pPr>
                      <a:r>
                        <a:rPr lang="en-GB" sz="1400" dirty="0">
                          <a:latin typeface="Arial"/>
                          <a:ea typeface="Calibri"/>
                          <a:cs typeface="Times New Roman"/>
                        </a:rPr>
                        <a:t>Team meeting chaired by the RI, attended in full or part by the representative, to collate and discuss the findings from the inspection and to moderate and agree performance levels for the core areas of the inspection and the overall effectiveness conclusion for the school</a:t>
                      </a:r>
                      <a:r>
                        <a:rPr lang="en-GB" sz="1400" dirty="0" smtClean="0">
                          <a:latin typeface="Arial"/>
                          <a:ea typeface="Calibri"/>
                          <a:cs typeface="Times New Roman"/>
                        </a:rPr>
                        <a:t>.</a:t>
                      </a:r>
                    </a:p>
                    <a:p>
                      <a:pPr>
                        <a:spcAft>
                          <a:spcPts val="0"/>
                        </a:spcAft>
                      </a:pPr>
                      <a:endParaRPr lang="en-GB" sz="1400" dirty="0" smtClean="0">
                        <a:latin typeface="Arial"/>
                        <a:ea typeface="Calibri"/>
                        <a:cs typeface="Times New Roman"/>
                      </a:endParaRPr>
                    </a:p>
                    <a:p>
                      <a:pPr>
                        <a:spcAft>
                          <a:spcPts val="0"/>
                        </a:spcAft>
                      </a:pPr>
                      <a:r>
                        <a:rPr lang="en-GB" sz="1400" dirty="0" smtClean="0">
                          <a:latin typeface="Arial"/>
                          <a:ea typeface="Calibri"/>
                          <a:cs typeface="Times New Roman"/>
                        </a:rPr>
                        <a:t>Confidentiality</a:t>
                      </a:r>
                      <a:r>
                        <a:rPr lang="en-GB" sz="1400" baseline="0" dirty="0" smtClean="0">
                          <a:latin typeface="Arial"/>
                          <a:ea typeface="Calibri"/>
                          <a:cs typeface="Times New Roman"/>
                        </a:rPr>
                        <a:t> around inspection findings by</a:t>
                      </a:r>
                      <a:r>
                        <a:rPr lang="en-GB" sz="1400" dirty="0" smtClean="0">
                          <a:latin typeface="Arial"/>
                          <a:ea typeface="Calibri"/>
                          <a:cs typeface="Times New Roman"/>
                        </a:rPr>
                        <a:t> the representative is expected.</a:t>
                      </a:r>
                    </a:p>
                    <a:p>
                      <a:pPr>
                        <a:spcAft>
                          <a:spcPts val="0"/>
                        </a:spcAft>
                      </a:pPr>
                      <a:endParaRPr lang="en-GB" sz="1400" dirty="0">
                        <a:latin typeface="Calibri"/>
                        <a:ea typeface="Calibri"/>
                        <a:cs typeface="Times New Roman"/>
                      </a:endParaRPr>
                    </a:p>
                    <a:p>
                      <a:pPr>
                        <a:spcAft>
                          <a:spcPts val="0"/>
                        </a:spcAft>
                      </a:pPr>
                      <a:r>
                        <a:rPr lang="en-GB" sz="1400" dirty="0">
                          <a:latin typeface="Arial"/>
                          <a:ea typeface="Calibri"/>
                          <a:cs typeface="Times New Roman"/>
                        </a:rPr>
                        <a:t>A managing inspector (for example post-primary or quality assurance) will attend a significant number of moderation meetings, as part of the ETI quality assurance process</a:t>
                      </a:r>
                      <a:r>
                        <a:rPr lang="en-GB" sz="1400" dirty="0" smtClean="0">
                          <a:latin typeface="Arial"/>
                          <a:ea typeface="Calibri"/>
                          <a:cs typeface="Times New Roman"/>
                        </a:rPr>
                        <a:t>.</a:t>
                      </a:r>
                    </a:p>
                    <a:p>
                      <a:pPr>
                        <a:spcAft>
                          <a:spcPts val="0"/>
                        </a:spcAft>
                      </a:pPr>
                      <a:endParaRPr lang="en-GB" sz="1400" dirty="0">
                        <a:latin typeface="Calibri"/>
                        <a:ea typeface="Calibri"/>
                        <a:cs typeface="Times New Roman"/>
                      </a:endParaRPr>
                    </a:p>
                    <a:p>
                      <a:pPr>
                        <a:spcAft>
                          <a:spcPts val="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92275" y="115888"/>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u="sng" kern="0" dirty="0">
                <a:solidFill>
                  <a:srgbClr val="6699FF"/>
                </a:solidFill>
                <a:latin typeface="+mj-lt"/>
                <a:ea typeface="+mj-ea"/>
                <a:cs typeface="+mj-cs"/>
              </a:rPr>
              <a:t>Day 5</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graphicFrame>
        <p:nvGraphicFramePr>
          <p:cNvPr id="7" name="Table 6"/>
          <p:cNvGraphicFramePr>
            <a:graphicFrameLocks noGrp="1"/>
          </p:cNvGraphicFramePr>
          <p:nvPr/>
        </p:nvGraphicFramePr>
        <p:xfrm>
          <a:off x="2339975" y="981075"/>
          <a:ext cx="5868670" cy="4693920"/>
        </p:xfrm>
        <a:graphic>
          <a:graphicData uri="http://schemas.openxmlformats.org/drawingml/2006/table">
            <a:tbl>
              <a:tblPr/>
              <a:tblGrid>
                <a:gridCol w="1508760"/>
                <a:gridCol w="4359910"/>
              </a:tblGrid>
              <a:tr h="0">
                <a:tc>
                  <a:txBody>
                    <a:bodyPr/>
                    <a:lstStyle/>
                    <a:p>
                      <a:pPr>
                        <a:spcAft>
                          <a:spcPts val="0"/>
                        </a:spcAft>
                      </a:pPr>
                      <a:r>
                        <a:rPr lang="en-GB" sz="1400" b="1" dirty="0">
                          <a:latin typeface="Arial"/>
                          <a:ea typeface="Calibri"/>
                          <a:cs typeface="Times New Roman"/>
                        </a:rPr>
                        <a:t>Day 5</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1400" b="1" dirty="0">
                          <a:latin typeface="Arial"/>
                          <a:ea typeface="Calibri"/>
                          <a:cs typeface="Times New Roman"/>
                        </a:rPr>
                        <a:t>Activity</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0">
                <a:tc>
                  <a:txBody>
                    <a:bodyPr/>
                    <a:lstStyle/>
                    <a:p>
                      <a:pPr>
                        <a:spcAft>
                          <a:spcPts val="0"/>
                        </a:spcAft>
                      </a:pPr>
                      <a:r>
                        <a:rPr lang="en-GB" sz="1400" dirty="0">
                          <a:latin typeface="Arial"/>
                          <a:ea typeface="Calibri"/>
                          <a:cs typeface="Times New Roman"/>
                        </a:rPr>
                        <a:t>Time agreed with principal, governors and RI</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Arial"/>
                          <a:ea typeface="Calibri"/>
                          <a:cs typeface="Times New Roman"/>
                        </a:rPr>
                        <a:t>RI and DRI report orally the key findings of the inspection. </a:t>
                      </a:r>
                      <a:endParaRPr lang="en-GB" sz="1400" dirty="0">
                        <a:latin typeface="Calibri"/>
                        <a:ea typeface="Calibri"/>
                        <a:cs typeface="Times New Roman"/>
                      </a:endParaRPr>
                    </a:p>
                    <a:p>
                      <a:pPr>
                        <a:spcAft>
                          <a:spcPts val="0"/>
                        </a:spcAft>
                      </a:pPr>
                      <a:r>
                        <a:rPr lang="en-GB" sz="1400" dirty="0" smtClean="0">
                          <a:latin typeface="Arial"/>
                          <a:ea typeface="Calibri"/>
                          <a:cs typeface="Times New Roman"/>
                        </a:rPr>
                        <a:t> </a:t>
                      </a:r>
                      <a:endParaRPr lang="en-GB" sz="1400" dirty="0">
                        <a:latin typeface="Calibri"/>
                        <a:ea typeface="Calibri"/>
                        <a:cs typeface="Times New Roman"/>
                      </a:endParaRPr>
                    </a:p>
                    <a:p>
                      <a:pPr>
                        <a:spcAft>
                          <a:spcPts val="0"/>
                        </a:spcAft>
                      </a:pPr>
                      <a:r>
                        <a:rPr lang="en-GB" sz="1400" dirty="0">
                          <a:latin typeface="Arial"/>
                          <a:ea typeface="Calibri"/>
                          <a:cs typeface="Times New Roman"/>
                        </a:rPr>
                        <a:t>The performance levels and overall effectiveness conclusion fed back at the oral report back are provisional, and subject to adjustment as part of the ETI’s moderation and quality assurance process. </a:t>
                      </a:r>
                      <a:endParaRPr lang="en-GB" sz="1400" dirty="0" smtClean="0">
                        <a:latin typeface="Arial"/>
                        <a:ea typeface="Calibri"/>
                        <a:cs typeface="Times New Roman"/>
                      </a:endParaRPr>
                    </a:p>
                    <a:p>
                      <a:pPr>
                        <a:spcAft>
                          <a:spcPts val="0"/>
                        </a:spcAft>
                      </a:pPr>
                      <a:r>
                        <a:rPr lang="en-GB" sz="1400" dirty="0" smtClean="0">
                          <a:latin typeface="Arial"/>
                          <a:ea typeface="Calibri"/>
                          <a:cs typeface="Times New Roman"/>
                        </a:rPr>
                        <a:t>  </a:t>
                      </a:r>
                      <a:endParaRPr lang="en-GB" sz="1400" dirty="0">
                        <a:latin typeface="Calibri"/>
                        <a:ea typeface="Calibri"/>
                        <a:cs typeface="Times New Roman"/>
                      </a:endParaRPr>
                    </a:p>
                    <a:p>
                      <a:pPr>
                        <a:spcAft>
                          <a:spcPts val="0"/>
                        </a:spcAft>
                      </a:pPr>
                      <a:r>
                        <a:rPr lang="en-GB" sz="1400" dirty="0">
                          <a:latin typeface="Arial"/>
                          <a:ea typeface="Calibri"/>
                          <a:cs typeface="Times New Roman"/>
                        </a:rPr>
                        <a:t>At the oral report, the provisional conclusion to be used in the full written report will be shared with the school. The wording of the conclusion will indicate clearly to the school</a:t>
                      </a:r>
                      <a:r>
                        <a:rPr lang="en-GB" sz="1400" dirty="0" smtClean="0">
                          <a:latin typeface="Arial"/>
                          <a:ea typeface="Calibri"/>
                          <a:cs typeface="Times New Roman"/>
                        </a:rPr>
                        <a:t>:</a:t>
                      </a:r>
                    </a:p>
                    <a:p>
                      <a:pPr>
                        <a:spcAft>
                          <a:spcPts val="0"/>
                        </a:spcAft>
                      </a:pPr>
                      <a:endParaRPr lang="en-GB" sz="1400" dirty="0">
                        <a:latin typeface="Calibri"/>
                        <a:ea typeface="Calibri"/>
                        <a:cs typeface="Times New Roman"/>
                      </a:endParaRPr>
                    </a:p>
                    <a:p>
                      <a:pPr marL="342900" lvl="0" indent="-342900">
                        <a:spcAft>
                          <a:spcPts val="0"/>
                        </a:spcAft>
                        <a:buFont typeface="Symbol"/>
                        <a:buChar char=""/>
                      </a:pPr>
                      <a:r>
                        <a:rPr lang="en-GB" sz="1400" dirty="0">
                          <a:latin typeface="Arial"/>
                          <a:ea typeface="Calibri"/>
                          <a:cs typeface="Times New Roman"/>
                        </a:rPr>
                        <a:t>the capacity of the school for sustained improvement;</a:t>
                      </a:r>
                      <a:endParaRPr lang="en-GB" sz="1400" dirty="0">
                        <a:latin typeface="Calibri"/>
                        <a:ea typeface="Calibri"/>
                        <a:cs typeface="Times New Roman"/>
                      </a:endParaRPr>
                    </a:p>
                    <a:p>
                      <a:pPr marL="342900" lvl="0" indent="-342900">
                        <a:spcAft>
                          <a:spcPts val="0"/>
                        </a:spcAft>
                        <a:buFont typeface="Symbol"/>
                        <a:buChar char=""/>
                      </a:pPr>
                      <a:r>
                        <a:rPr lang="en-GB" sz="1400" dirty="0">
                          <a:latin typeface="Arial"/>
                          <a:ea typeface="Calibri"/>
                          <a:cs typeface="Times New Roman"/>
                        </a:rPr>
                        <a:t>the level of follow-up activity; and</a:t>
                      </a:r>
                      <a:endParaRPr lang="en-GB" sz="1400" dirty="0">
                        <a:latin typeface="Calibri"/>
                        <a:ea typeface="Calibri"/>
                        <a:cs typeface="Times New Roman"/>
                      </a:endParaRPr>
                    </a:p>
                    <a:p>
                      <a:pPr marL="342900" lvl="0" indent="-342900">
                        <a:spcAft>
                          <a:spcPts val="0"/>
                        </a:spcAft>
                        <a:buFont typeface="Symbol"/>
                        <a:buChar char=""/>
                      </a:pPr>
                      <a:r>
                        <a:rPr lang="en-GB" sz="1400" dirty="0">
                          <a:latin typeface="Arial"/>
                          <a:ea typeface="Calibri"/>
                          <a:cs typeface="Times New Roman"/>
                        </a:rPr>
                        <a:t>the urgency of any actions for improvement.</a:t>
                      </a:r>
                      <a:endParaRPr lang="en-GB" sz="1400" dirty="0">
                        <a:latin typeface="Calibri"/>
                        <a:ea typeface="Calibri"/>
                        <a:cs typeface="Times New Roman"/>
                      </a:endParaRPr>
                    </a:p>
                    <a:p>
                      <a:pPr>
                        <a:spcAft>
                          <a:spcPts val="0"/>
                        </a:spcAft>
                      </a:pPr>
                      <a:endParaRPr lang="en-GB" sz="1400" dirty="0" smtClean="0">
                        <a:latin typeface="Arial"/>
                        <a:ea typeface="Calibri"/>
                        <a:cs typeface="Times New Roman"/>
                      </a:endParaRPr>
                    </a:p>
                    <a:p>
                      <a:pPr>
                        <a:spcAft>
                          <a:spcPts val="0"/>
                        </a:spcAft>
                      </a:pPr>
                      <a:r>
                        <a:rPr lang="en-GB" sz="1400" dirty="0" smtClean="0">
                          <a:latin typeface="Arial"/>
                          <a:ea typeface="Calibri"/>
                          <a:cs typeface="Times New Roman"/>
                        </a:rPr>
                        <a:t>A summary</a:t>
                      </a:r>
                      <a:r>
                        <a:rPr lang="en-GB" sz="1400" baseline="0" dirty="0" smtClean="0">
                          <a:latin typeface="Arial"/>
                          <a:ea typeface="Calibri"/>
                          <a:cs typeface="Times New Roman"/>
                        </a:rPr>
                        <a:t> </a:t>
                      </a:r>
                      <a:r>
                        <a:rPr lang="en-GB" sz="1400" dirty="0" smtClean="0">
                          <a:latin typeface="Arial"/>
                          <a:ea typeface="Calibri"/>
                          <a:cs typeface="Times New Roman"/>
                        </a:rPr>
                        <a:t>of </a:t>
                      </a:r>
                      <a:r>
                        <a:rPr lang="en-GB" sz="1400" dirty="0">
                          <a:latin typeface="Arial"/>
                          <a:ea typeface="Calibri"/>
                          <a:cs typeface="Times New Roman"/>
                        </a:rPr>
                        <a:t>the key performance levels, the overall conclusion and any areas for improvement will be left with the school.  </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1050" y="260350"/>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kern="0" dirty="0">
                <a:solidFill>
                  <a:srgbClr val="6699FF"/>
                </a:solidFill>
                <a:latin typeface="+mj-lt"/>
                <a:ea typeface="+mj-ea"/>
                <a:cs typeface="+mj-cs"/>
              </a:rPr>
              <a:t>Content ...</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sp>
        <p:nvSpPr>
          <p:cNvPr id="3" name="Subtitle 2"/>
          <p:cNvSpPr txBox="1">
            <a:spLocks/>
          </p:cNvSpPr>
          <p:nvPr/>
        </p:nvSpPr>
        <p:spPr bwMode="auto">
          <a:xfrm>
            <a:off x="1763713" y="1314450"/>
            <a:ext cx="6624637" cy="4778375"/>
          </a:xfrm>
          <a:prstGeom prst="rect">
            <a:avLst/>
          </a:prstGeom>
          <a:noFill/>
          <a:ln w="9525">
            <a:noFill/>
            <a:miter lim="800000"/>
            <a:headEnd/>
            <a:tailEnd/>
          </a:ln>
        </p:spPr>
        <p:txBody>
          <a:bodyPr/>
          <a:lstStyle/>
          <a:p>
            <a:pPr marL="266700" indent="-266700" eaLnBrk="0" hangingPunct="0">
              <a:spcBef>
                <a:spcPct val="20000"/>
              </a:spcBef>
              <a:buFont typeface="Arial" pitchFamily="34" charset="0"/>
              <a:buChar char="•"/>
              <a:defRPr/>
            </a:pPr>
            <a:r>
              <a:rPr lang="en-GB" kern="0" dirty="0">
                <a:latin typeface="+mn-lt"/>
              </a:rPr>
              <a:t>Recent revisions to post-primary model</a:t>
            </a:r>
            <a:br>
              <a:rPr lang="en-GB" kern="0" dirty="0">
                <a:latin typeface="+mn-lt"/>
              </a:rPr>
            </a:br>
            <a:endParaRPr lang="en-GB" kern="0" dirty="0">
              <a:latin typeface="+mn-lt"/>
            </a:endParaRPr>
          </a:p>
          <a:p>
            <a:pPr marL="266700" indent="-266700" eaLnBrk="0" hangingPunct="0">
              <a:spcBef>
                <a:spcPct val="20000"/>
              </a:spcBef>
              <a:buFont typeface="Arial" pitchFamily="34" charset="0"/>
              <a:buChar char="•"/>
              <a:defRPr/>
            </a:pPr>
            <a:r>
              <a:rPr lang="en-GB" kern="0" dirty="0">
                <a:latin typeface="+mn-lt"/>
              </a:rPr>
              <a:t>Guidance for principals/schools</a:t>
            </a:r>
            <a:br>
              <a:rPr lang="en-GB" kern="0" dirty="0">
                <a:latin typeface="+mn-lt"/>
              </a:rPr>
            </a:br>
            <a:endParaRPr lang="en-GB" kern="0" dirty="0">
              <a:latin typeface="+mn-lt"/>
            </a:endParaRPr>
          </a:p>
          <a:p>
            <a:pPr marL="266700" indent="-266700" eaLnBrk="0" hangingPunct="0">
              <a:spcBef>
                <a:spcPct val="20000"/>
              </a:spcBef>
              <a:buFont typeface="Arial" pitchFamily="34" charset="0"/>
              <a:buChar char="•"/>
              <a:defRPr/>
            </a:pPr>
            <a:r>
              <a:rPr lang="en-GB" kern="0" dirty="0">
                <a:latin typeface="+mn-lt"/>
              </a:rPr>
              <a:t>Pre-inspection</a:t>
            </a:r>
            <a:br>
              <a:rPr lang="en-GB" kern="0" dirty="0">
                <a:latin typeface="+mn-lt"/>
              </a:rPr>
            </a:br>
            <a:endParaRPr lang="en-GB" kern="0" dirty="0">
              <a:latin typeface="+mn-lt"/>
            </a:endParaRPr>
          </a:p>
          <a:p>
            <a:pPr marL="266700" indent="-266700" eaLnBrk="0" hangingPunct="0">
              <a:spcBef>
                <a:spcPct val="20000"/>
              </a:spcBef>
              <a:buFont typeface="Arial" pitchFamily="34" charset="0"/>
              <a:buChar char="•"/>
              <a:defRPr/>
            </a:pPr>
            <a:r>
              <a:rPr lang="en-GB" kern="0" dirty="0">
                <a:latin typeface="+mn-lt"/>
              </a:rPr>
              <a:t>The inspection</a:t>
            </a:r>
            <a:br>
              <a:rPr lang="en-GB" kern="0" dirty="0">
                <a:latin typeface="+mn-lt"/>
              </a:rPr>
            </a:br>
            <a:endParaRPr lang="en-GB" kern="0" dirty="0">
              <a:latin typeface="+mn-lt"/>
            </a:endParaRPr>
          </a:p>
          <a:p>
            <a:pPr marL="266700" indent="-266700" eaLnBrk="0" hangingPunct="0">
              <a:spcBef>
                <a:spcPct val="20000"/>
              </a:spcBef>
              <a:buFont typeface="Arial" pitchFamily="34" charset="0"/>
              <a:buChar char="•"/>
              <a:defRPr/>
            </a:pPr>
            <a:r>
              <a:rPr lang="en-GB" kern="0" dirty="0">
                <a:latin typeface="+mn-lt"/>
              </a:rPr>
              <a:t>What happens after an inspection?</a:t>
            </a:r>
            <a:br>
              <a:rPr lang="en-GB" kern="0" dirty="0">
                <a:latin typeface="+mn-lt"/>
              </a:rPr>
            </a:br>
            <a:endParaRPr lang="en-GB" kern="0" dirty="0">
              <a:latin typeface="+mn-lt"/>
            </a:endParaRPr>
          </a:p>
          <a:p>
            <a:pPr marL="266700" indent="-266700" eaLnBrk="0" hangingPunct="0">
              <a:spcBef>
                <a:spcPct val="20000"/>
              </a:spcBef>
              <a:buFont typeface="Arial" pitchFamily="34" charset="0"/>
              <a:buChar char="•"/>
              <a:defRPr/>
            </a:pPr>
            <a:r>
              <a:rPr lang="en-GB" kern="0" dirty="0">
                <a:latin typeface="+mn-lt"/>
              </a:rPr>
              <a:t>Questions/queries</a:t>
            </a:r>
            <a:br>
              <a:rPr lang="en-GB" kern="0" dirty="0">
                <a:latin typeface="+mn-lt"/>
              </a:rPr>
            </a:br>
            <a:endParaRPr lang="en-GB" kern="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835150" y="0"/>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kern="0" dirty="0">
                <a:solidFill>
                  <a:srgbClr val="6699FF"/>
                </a:solidFill>
                <a:latin typeface="+mj-lt"/>
                <a:ea typeface="+mj-ea"/>
                <a:cs typeface="+mj-cs"/>
              </a:rPr>
              <a:t>What Happens After an Inspection?</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sp>
        <p:nvSpPr>
          <p:cNvPr id="3" name="Subtitle 2"/>
          <p:cNvSpPr txBox="1">
            <a:spLocks/>
          </p:cNvSpPr>
          <p:nvPr/>
        </p:nvSpPr>
        <p:spPr>
          <a:xfrm>
            <a:off x="1835150" y="835025"/>
            <a:ext cx="7058025" cy="4681538"/>
          </a:xfrm>
          <a:prstGeom prst="rect">
            <a:avLst/>
          </a:prstGeom>
        </p:spPr>
        <p:txBody>
          <a:bodyPr/>
          <a:lstStyle/>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Completion of the ETI quality assurance process</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Pre-publication copy of report (check for factual accuracy)</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Publication of report</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Written confirmation of receipt of report</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DE School Improvement Team contact (request for an action plan if necessary)</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Follow-up inspection activity (where necessary)</a:t>
            </a:r>
            <a:br>
              <a:rPr lang="en-GB" kern="0" dirty="0">
                <a:latin typeface="+mn-lt"/>
                <a:cs typeface="Calibri" pitchFamily="34" charset="0"/>
              </a:rPr>
            </a:br>
            <a:r>
              <a:rPr lang="en-GB" kern="0" dirty="0">
                <a:latin typeface="+mn-lt"/>
                <a:cs typeface="Calibri" pitchFamily="34" charset="0"/>
              </a:rPr>
              <a:t>- Annex C Every School a Good School (DE)</a:t>
            </a:r>
            <a:br>
              <a:rPr lang="en-GB" kern="0" dirty="0">
                <a:latin typeface="+mn-lt"/>
                <a:cs typeface="Calibri" pitchFamily="34" charset="0"/>
              </a:rPr>
            </a:br>
            <a:r>
              <a:rPr lang="en-GB" kern="0" dirty="0">
                <a:latin typeface="+mn-lt"/>
                <a:cs typeface="Calibri" pitchFamily="34" charset="0"/>
              </a:rPr>
              <a:t>- What Happens After an Inspection (ETI) </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endParaRPr lang="en-US" kern="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051050" y="2708275"/>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3200" b="1" kern="0" dirty="0">
                <a:solidFill>
                  <a:srgbClr val="75BAFF"/>
                </a:solidFill>
                <a:latin typeface="+mj-lt"/>
                <a:ea typeface="+mj-ea"/>
                <a:cs typeface="+mj-cs"/>
              </a:rPr>
              <a:t>Questions?</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1050" y="187325"/>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kern="0" dirty="0">
                <a:solidFill>
                  <a:srgbClr val="6699FF"/>
                </a:solidFill>
                <a:latin typeface="+mj-lt"/>
                <a:ea typeface="+mj-ea"/>
                <a:cs typeface="+mj-cs"/>
              </a:rPr>
              <a:t>Over the past two years, we have revised post-primary inspections to ...</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sp>
        <p:nvSpPr>
          <p:cNvPr id="3" name="Rectangle 2"/>
          <p:cNvSpPr/>
          <p:nvPr/>
        </p:nvSpPr>
        <p:spPr>
          <a:xfrm>
            <a:off x="2051050" y="1412875"/>
            <a:ext cx="6481763" cy="3970338"/>
          </a:xfrm>
          <a:prstGeom prst="rect">
            <a:avLst/>
          </a:prstGeom>
        </p:spPr>
        <p:txBody>
          <a:bodyPr>
            <a:spAutoFit/>
          </a:bodyPr>
          <a:lstStyle/>
          <a:p>
            <a:pPr marL="342900" indent="-342900">
              <a:spcBef>
                <a:spcPts val="0"/>
              </a:spcBef>
              <a:buFont typeface="Arial" charset="0"/>
              <a:buChar char="•"/>
              <a:defRPr/>
            </a:pPr>
            <a:r>
              <a:rPr lang="en-GB" dirty="0">
                <a:solidFill>
                  <a:prstClr val="black"/>
                </a:solidFill>
                <a:latin typeface="+mn-lt"/>
                <a:cs typeface="Calibri" pitchFamily="34" charset="0"/>
              </a:rPr>
              <a:t>Work in even greater partnership with those we inspect</a:t>
            </a:r>
            <a:r>
              <a:rPr lang="en-GB" dirty="0">
                <a:latin typeface="+mn-lt"/>
                <a:cs typeface="Calibri" pitchFamily="34" charset="0"/>
              </a:rPr>
              <a:t>, </a:t>
            </a:r>
            <a:r>
              <a:rPr lang="en-GB" dirty="0">
                <a:solidFill>
                  <a:prstClr val="black"/>
                </a:solidFill>
                <a:latin typeface="+mn-lt"/>
                <a:cs typeface="Calibri" pitchFamily="34" charset="0"/>
              </a:rPr>
              <a:t>particularly school leaders </a:t>
            </a:r>
            <a:endParaRPr lang="en-GB" dirty="0">
              <a:latin typeface="+mn-lt"/>
              <a:cs typeface="Calibri" pitchFamily="34" charset="0"/>
            </a:endParaRPr>
          </a:p>
          <a:p>
            <a:pPr marL="342900" indent="-342900">
              <a:spcBef>
                <a:spcPts val="0"/>
              </a:spcBef>
              <a:buFont typeface="Arial" charset="0"/>
              <a:buChar char="•"/>
              <a:defRPr/>
            </a:pPr>
            <a:endParaRPr lang="en-GB" dirty="0">
              <a:latin typeface="+mn-lt"/>
              <a:cs typeface="Calibri" pitchFamily="34" charset="0"/>
            </a:endParaRPr>
          </a:p>
          <a:p>
            <a:pPr marL="342900" indent="-342900">
              <a:spcBef>
                <a:spcPts val="0"/>
              </a:spcBef>
              <a:buFont typeface="Arial" charset="0"/>
              <a:buChar char="•"/>
              <a:defRPr/>
            </a:pPr>
            <a:r>
              <a:rPr lang="en-GB" dirty="0">
                <a:latin typeface="+mn-lt"/>
                <a:cs typeface="Calibri" pitchFamily="34" charset="0"/>
              </a:rPr>
              <a:t>Ensure we inspect the whole school</a:t>
            </a:r>
          </a:p>
          <a:p>
            <a:pPr marL="342900" indent="-342900">
              <a:spcBef>
                <a:spcPts val="0"/>
              </a:spcBef>
              <a:buFont typeface="Arial" charset="0"/>
              <a:buChar char="•"/>
              <a:defRPr/>
            </a:pPr>
            <a:endParaRPr lang="en-GB" dirty="0">
              <a:latin typeface="+mn-lt"/>
              <a:cs typeface="Calibri" pitchFamily="34" charset="0"/>
            </a:endParaRPr>
          </a:p>
          <a:p>
            <a:pPr marL="342900" indent="-342900">
              <a:spcBef>
                <a:spcPts val="0"/>
              </a:spcBef>
              <a:buFont typeface="Arial" charset="0"/>
              <a:buChar char="•"/>
              <a:defRPr/>
            </a:pPr>
            <a:r>
              <a:rPr lang="en-GB" dirty="0">
                <a:latin typeface="+mn-lt"/>
                <a:cs typeface="Calibri" pitchFamily="34" charset="0"/>
              </a:rPr>
              <a:t>Take account of education reform</a:t>
            </a:r>
          </a:p>
          <a:p>
            <a:pPr marL="342900" indent="-342900">
              <a:spcBef>
                <a:spcPts val="0"/>
              </a:spcBef>
              <a:buFont typeface="Arial" charset="0"/>
              <a:buChar char="•"/>
              <a:defRPr/>
            </a:pPr>
            <a:endParaRPr lang="en-GB" dirty="0">
              <a:latin typeface="+mn-lt"/>
              <a:cs typeface="Calibri" pitchFamily="34" charset="0"/>
            </a:endParaRPr>
          </a:p>
          <a:p>
            <a:pPr marL="342900" indent="-342900">
              <a:spcBef>
                <a:spcPts val="0"/>
              </a:spcBef>
              <a:buFont typeface="Arial" charset="0"/>
              <a:buChar char="•"/>
              <a:defRPr/>
            </a:pPr>
            <a:r>
              <a:rPr lang="en-GB" dirty="0">
                <a:latin typeface="+mn-lt"/>
                <a:cs typeface="Calibri" pitchFamily="34" charset="0"/>
              </a:rPr>
              <a:t>Strengthen the ETI improvement agenda</a:t>
            </a:r>
            <a:r>
              <a:rPr lang="en-GB" i="1" dirty="0">
                <a:latin typeface="+mn-lt"/>
                <a:cs typeface="Calibri" pitchFamily="34" charset="0"/>
              </a:rPr>
              <a:t> </a:t>
            </a:r>
          </a:p>
          <a:p>
            <a:pPr marL="342900" indent="-342900">
              <a:spcBef>
                <a:spcPts val="0"/>
              </a:spcBef>
              <a:buFont typeface="Arial" charset="0"/>
              <a:buChar char="•"/>
              <a:defRPr/>
            </a:pPr>
            <a:endParaRPr lang="en-GB" dirty="0">
              <a:latin typeface="+mn-lt"/>
              <a:cs typeface="Calibri" pitchFamily="34" charset="0"/>
            </a:endParaRPr>
          </a:p>
          <a:p>
            <a:pPr marL="342900" indent="-342900">
              <a:spcBef>
                <a:spcPts val="0"/>
              </a:spcBef>
              <a:buFont typeface="Arial" charset="0"/>
              <a:buChar char="•"/>
              <a:defRPr/>
            </a:pPr>
            <a:r>
              <a:rPr lang="en-GB" dirty="0">
                <a:latin typeface="+mn-lt"/>
                <a:cs typeface="Calibri" pitchFamily="34" charset="0"/>
              </a:rPr>
              <a:t>Create an </a:t>
            </a:r>
            <a:r>
              <a:rPr lang="en-GB" i="1" dirty="0">
                <a:latin typeface="+mn-lt"/>
                <a:cs typeface="Calibri" pitchFamily="34" charset="0"/>
              </a:rPr>
              <a:t>improvement discussion </a:t>
            </a:r>
            <a:r>
              <a:rPr lang="en-GB" dirty="0">
                <a:latin typeface="+mn-lt"/>
                <a:cs typeface="Calibri" pitchFamily="34" charset="0"/>
              </a:rPr>
              <a:t>to help build the school’s capacity for improvement </a:t>
            </a:r>
          </a:p>
          <a:p>
            <a:pPr marL="342900" indent="-342900">
              <a:spcBef>
                <a:spcPts val="0"/>
              </a:spcBef>
              <a:buFont typeface="Arial" charset="0"/>
              <a:buChar char="•"/>
              <a:defRPr/>
            </a:pPr>
            <a:endParaRPr lang="en-GB" dirty="0">
              <a:latin typeface="+mn-lt"/>
              <a:cs typeface="Calibri" pitchFamily="34" charset="0"/>
            </a:endParaRPr>
          </a:p>
          <a:p>
            <a:pPr marL="342900" indent="-342900">
              <a:spcBef>
                <a:spcPts val="0"/>
              </a:spcBef>
              <a:buFont typeface="Arial" charset="0"/>
              <a:buChar char="•"/>
              <a:defRPr/>
            </a:pPr>
            <a:r>
              <a:rPr lang="en-GB" dirty="0">
                <a:latin typeface="+mn-lt"/>
                <a:cs typeface="Calibri" pitchFamily="34" charset="0"/>
              </a:rPr>
              <a:t>Report and write in a manner that is concise, clear and simple and meets the needs of all readers</a:t>
            </a:r>
            <a:endParaRPr lang="en-US" dirty="0">
              <a:latin typeface="+mn-lt"/>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051050" y="187325"/>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2400" kern="0" dirty="0">
                <a:solidFill>
                  <a:schemeClr val="tx2"/>
                </a:solidFill>
                <a:latin typeface="+mj-lt"/>
                <a:ea typeface="+mj-ea"/>
                <a:cs typeface="+mj-cs"/>
              </a:rPr>
              <a:t> </a:t>
            </a:r>
            <a:r>
              <a:rPr lang="en-GB" sz="2000" b="1" kern="0" dirty="0">
                <a:solidFill>
                  <a:srgbClr val="6699FF"/>
                </a:solidFill>
                <a:latin typeface="+mj-lt"/>
                <a:ea typeface="+mj-ea"/>
                <a:cs typeface="+mj-cs"/>
              </a:rPr>
              <a:t>Main Revisions ...</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sp>
        <p:nvSpPr>
          <p:cNvPr id="5" name="Subtitle 2"/>
          <p:cNvSpPr txBox="1">
            <a:spLocks/>
          </p:cNvSpPr>
          <p:nvPr/>
        </p:nvSpPr>
        <p:spPr>
          <a:xfrm>
            <a:off x="1835150" y="981075"/>
            <a:ext cx="7058025" cy="4679950"/>
          </a:xfrm>
          <a:prstGeom prst="rect">
            <a:avLst/>
          </a:prstGeom>
        </p:spPr>
        <p:txBody>
          <a:bodyPr/>
          <a:lstStyle/>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Focus on the SDP as central and on school processes (in particular self-evaluation)</a:t>
            </a: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The pre-inspection preparation day</a:t>
            </a: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School gives its own evaluation of achievements and standards</a:t>
            </a: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The class pursuit on day 1</a:t>
            </a: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An enhanced pupil voice through discussions with the pupils and piloting a pupil questionnaire (2015/16)</a:t>
            </a: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Meeting governors on day 2</a:t>
            </a: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Flexibility to follow up issues and for subjects (esp. En/ma) as necessary</a:t>
            </a: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Seeking even greater engagement with the school through</a:t>
            </a:r>
          </a:p>
          <a:p>
            <a:pPr marL="722313" lvl="1" indent="-265113" eaLnBrk="0" hangingPunct="0">
              <a:lnSpc>
                <a:spcPct val="115000"/>
              </a:lnSpc>
              <a:spcBef>
                <a:spcPct val="20000"/>
              </a:spcBef>
              <a:buFontTx/>
              <a:buChar char="-"/>
              <a:defRPr/>
            </a:pPr>
            <a:r>
              <a:rPr lang="en-GB" kern="0" dirty="0">
                <a:latin typeface="+mn-lt"/>
                <a:cs typeface="Calibri" pitchFamily="34" charset="0"/>
              </a:rPr>
              <a:t>offer of joint lesson observations</a:t>
            </a:r>
          </a:p>
          <a:p>
            <a:pPr marL="722313" lvl="1" indent="-265113" eaLnBrk="0" hangingPunct="0">
              <a:lnSpc>
                <a:spcPct val="115000"/>
              </a:lnSpc>
              <a:spcBef>
                <a:spcPct val="20000"/>
              </a:spcBef>
              <a:buFontTx/>
              <a:buChar char="-"/>
              <a:defRPr/>
            </a:pPr>
            <a:r>
              <a:rPr lang="en-GB" kern="0" dirty="0">
                <a:latin typeface="+mn-lt"/>
                <a:cs typeface="Calibri" pitchFamily="34" charset="0"/>
              </a:rPr>
              <a:t>the role of the representative</a:t>
            </a:r>
          </a:p>
          <a:p>
            <a:pPr marL="722313" lvl="1" indent="-265113" eaLnBrk="0" hangingPunct="0">
              <a:lnSpc>
                <a:spcPct val="115000"/>
              </a:lnSpc>
              <a:spcBef>
                <a:spcPct val="20000"/>
              </a:spcBef>
              <a:buFontTx/>
              <a:buChar char="–"/>
              <a:defRPr/>
            </a:pPr>
            <a:endParaRPr lang="en-US" kern="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92275" y="44450"/>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kern="0" dirty="0">
                <a:solidFill>
                  <a:srgbClr val="6699FF"/>
                </a:solidFill>
                <a:latin typeface="+mj-lt"/>
                <a:ea typeface="+mj-ea"/>
                <a:cs typeface="+mj-cs"/>
              </a:rPr>
              <a:t>Guidance for Post-primary Principals 2015/16</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sp>
        <p:nvSpPr>
          <p:cNvPr id="3" name="Subtitle 2"/>
          <p:cNvSpPr txBox="1">
            <a:spLocks/>
          </p:cNvSpPr>
          <p:nvPr/>
        </p:nvSpPr>
        <p:spPr bwMode="auto">
          <a:xfrm>
            <a:off x="1979613" y="620713"/>
            <a:ext cx="7056437" cy="504825"/>
          </a:xfrm>
          <a:prstGeom prst="rect">
            <a:avLst/>
          </a:prstGeom>
          <a:noFill/>
          <a:ln w="9525">
            <a:noFill/>
            <a:miter lim="800000"/>
            <a:headEnd/>
            <a:tailEnd/>
          </a:ln>
        </p:spPr>
        <p:txBody>
          <a:bodyPr/>
          <a:lstStyle/>
          <a:p>
            <a:pPr marL="266700" indent="-266700" eaLnBrk="0" hangingPunct="0">
              <a:spcBef>
                <a:spcPct val="20000"/>
              </a:spcBef>
              <a:buFont typeface="Arial" pitchFamily="34" charset="0"/>
              <a:buChar char="•"/>
              <a:defRPr/>
            </a:pPr>
            <a:r>
              <a:rPr lang="en-GB" kern="0" dirty="0">
                <a:latin typeface="+mn-lt"/>
                <a:hlinkClick r:id="rId3" action="ppaction://hlinkfile"/>
              </a:rPr>
              <a:t>Guidance</a:t>
            </a:r>
            <a:r>
              <a:rPr lang="en-GB" kern="0" dirty="0">
                <a:latin typeface="+mn-lt"/>
              </a:rPr>
              <a:t> available to principals on ETI website: </a:t>
            </a:r>
            <a:br>
              <a:rPr lang="en-GB" kern="0" dirty="0">
                <a:latin typeface="+mn-lt"/>
              </a:rPr>
            </a:br>
            <a:endParaRPr lang="en-GB" kern="0" dirty="0">
              <a:latin typeface="+mn-lt"/>
            </a:endParaRPr>
          </a:p>
        </p:txBody>
      </p:sp>
      <p:pic>
        <p:nvPicPr>
          <p:cNvPr id="19460" name="Picture 2"/>
          <p:cNvPicPr>
            <a:picLocks noChangeAspect="1" noChangeArrowheads="1"/>
          </p:cNvPicPr>
          <p:nvPr/>
        </p:nvPicPr>
        <p:blipFill>
          <a:blip r:embed="rId4" cstate="print"/>
          <a:srcRect/>
          <a:stretch>
            <a:fillRect/>
          </a:stretch>
        </p:blipFill>
        <p:spPr bwMode="auto">
          <a:xfrm>
            <a:off x="3708400" y="1125538"/>
            <a:ext cx="3167063" cy="4192587"/>
          </a:xfrm>
          <a:prstGeom prst="rect">
            <a:avLst/>
          </a:prstGeom>
          <a:noFill/>
          <a:ln w="9525">
            <a:solidFill>
              <a:srgbClr val="00B050"/>
            </a:solidFill>
            <a:miter lim="800000"/>
            <a:headEnd/>
            <a:tailEnd/>
          </a:ln>
        </p:spPr>
      </p:pic>
      <p:sp>
        <p:nvSpPr>
          <p:cNvPr id="5" name="Subtitle 2"/>
          <p:cNvSpPr txBox="1">
            <a:spLocks/>
          </p:cNvSpPr>
          <p:nvPr/>
        </p:nvSpPr>
        <p:spPr bwMode="auto">
          <a:xfrm>
            <a:off x="1908175" y="5516563"/>
            <a:ext cx="7056438" cy="504825"/>
          </a:xfrm>
          <a:prstGeom prst="rect">
            <a:avLst/>
          </a:prstGeom>
          <a:noFill/>
          <a:ln w="9525">
            <a:noFill/>
            <a:miter lim="800000"/>
            <a:headEnd/>
            <a:tailEnd/>
          </a:ln>
        </p:spPr>
        <p:txBody>
          <a:bodyPr/>
          <a:lstStyle/>
          <a:p>
            <a:pPr marL="266700" indent="-266700" eaLnBrk="0" hangingPunct="0">
              <a:spcBef>
                <a:spcPct val="20000"/>
              </a:spcBef>
              <a:buFont typeface="Arial" pitchFamily="34" charset="0"/>
              <a:buChar char="•"/>
              <a:defRPr/>
            </a:pPr>
            <a:r>
              <a:rPr lang="en-GB" i="1" dirty="0"/>
              <a:t>Together Towards Improvement: a process for self evaluation</a:t>
            </a:r>
            <a:r>
              <a:rPr lang="en-GB" kern="0" dirty="0"/>
              <a:t> outlines </a:t>
            </a:r>
            <a:r>
              <a:rPr lang="en-GB" dirty="0"/>
              <a:t>the key questions and quality indicators which guide inspection and self-evaluation in post-primary schools. </a:t>
            </a:r>
            <a:r>
              <a:rPr lang="en-GB" kern="0" dirty="0">
                <a:latin typeface="+mn-lt"/>
              </a:rPr>
              <a:t/>
            </a:r>
            <a:br>
              <a:rPr lang="en-GB" kern="0" dirty="0">
                <a:latin typeface="+mn-lt"/>
              </a:rPr>
            </a:br>
            <a:endParaRPr lang="en-GB" kern="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92275" y="188913"/>
            <a:ext cx="6994525" cy="576262"/>
          </a:xfrm>
        </p:spPr>
        <p:txBody>
          <a:bodyPr/>
          <a:lstStyle/>
          <a:p>
            <a:r>
              <a:rPr lang="en-GB" sz="2000" b="1" smtClean="0">
                <a:solidFill>
                  <a:srgbClr val="6699FF"/>
                </a:solidFill>
              </a:rPr>
              <a:t>Pre-inspection: Preparation for inspection</a:t>
            </a:r>
          </a:p>
        </p:txBody>
      </p:sp>
      <p:sp>
        <p:nvSpPr>
          <p:cNvPr id="17411" name="Content Placeholder 2"/>
          <p:cNvSpPr>
            <a:spLocks noGrp="1"/>
          </p:cNvSpPr>
          <p:nvPr>
            <p:ph idx="1"/>
          </p:nvPr>
        </p:nvSpPr>
        <p:spPr>
          <a:xfrm>
            <a:off x="1835150" y="1052513"/>
            <a:ext cx="6994525" cy="4525962"/>
          </a:xfrm>
        </p:spPr>
        <p:txBody>
          <a:bodyPr/>
          <a:lstStyle/>
          <a:p>
            <a:pPr marL="269875" indent="-269875">
              <a:lnSpc>
                <a:spcPct val="115000"/>
              </a:lnSpc>
              <a:buFont typeface="Arial" pitchFamily="34" charset="0"/>
              <a:buChar char="•"/>
              <a:defRPr/>
            </a:pPr>
            <a:r>
              <a:rPr lang="en-GB" sz="2000" dirty="0" smtClean="0">
                <a:cs typeface="Calibri" pitchFamily="34" charset="0"/>
              </a:rPr>
              <a:t>Inspection overview document</a:t>
            </a:r>
            <a:br>
              <a:rPr lang="en-GB" sz="2000" dirty="0" smtClean="0">
                <a:cs typeface="Calibri" pitchFamily="34" charset="0"/>
              </a:rPr>
            </a:br>
            <a:r>
              <a:rPr lang="en-GB" sz="2000" dirty="0" smtClean="0">
                <a:cs typeface="Calibri" pitchFamily="34" charset="0"/>
              </a:rPr>
              <a:t> </a:t>
            </a:r>
          </a:p>
          <a:p>
            <a:pPr marL="269875" indent="-269875">
              <a:lnSpc>
                <a:spcPct val="115000"/>
              </a:lnSpc>
              <a:buFont typeface="Arial" pitchFamily="34" charset="0"/>
              <a:buChar char="•"/>
              <a:defRPr/>
            </a:pPr>
            <a:r>
              <a:rPr lang="en-GB" sz="2000" dirty="0" smtClean="0">
                <a:cs typeface="Calibri" pitchFamily="34" charset="0"/>
              </a:rPr>
              <a:t>School self-evaluation of achievements and standards</a:t>
            </a:r>
            <a:br>
              <a:rPr lang="en-GB" sz="2000" dirty="0" smtClean="0">
                <a:cs typeface="Calibri" pitchFamily="34" charset="0"/>
              </a:rPr>
            </a:br>
            <a:endParaRPr lang="en-GB" sz="2000" dirty="0" smtClean="0">
              <a:cs typeface="Calibri" pitchFamily="34" charset="0"/>
            </a:endParaRPr>
          </a:p>
          <a:p>
            <a:pPr marL="269875" indent="-269875">
              <a:lnSpc>
                <a:spcPct val="115000"/>
              </a:lnSpc>
              <a:buFont typeface="Arial" pitchFamily="34" charset="0"/>
              <a:buChar char="•"/>
              <a:defRPr/>
            </a:pPr>
            <a:r>
              <a:rPr lang="en-GB" sz="2000" dirty="0" smtClean="0">
                <a:cs typeface="Calibri" pitchFamily="34" charset="0"/>
              </a:rPr>
              <a:t>Pre-inspection questionnaire for governors</a:t>
            </a:r>
            <a:br>
              <a:rPr lang="en-GB" sz="2000" dirty="0" smtClean="0">
                <a:cs typeface="Calibri" pitchFamily="34" charset="0"/>
              </a:rPr>
            </a:br>
            <a:endParaRPr lang="en-GB" sz="2000" dirty="0" smtClean="0">
              <a:cs typeface="Calibri" pitchFamily="34" charset="0"/>
            </a:endParaRPr>
          </a:p>
          <a:p>
            <a:pPr marL="269875" indent="-269875">
              <a:lnSpc>
                <a:spcPct val="115000"/>
              </a:lnSpc>
              <a:buFont typeface="Arial" pitchFamily="34" charset="0"/>
              <a:buChar char="•"/>
              <a:defRPr/>
            </a:pPr>
            <a:r>
              <a:rPr lang="en-GB" sz="2000" dirty="0" smtClean="0">
                <a:cs typeface="Calibri" pitchFamily="34" charset="0"/>
              </a:rPr>
              <a:t>Pastoral care and safeguarding proforma</a:t>
            </a:r>
            <a:br>
              <a:rPr lang="en-GB" sz="2000" dirty="0" smtClean="0">
                <a:cs typeface="Calibri" pitchFamily="34" charset="0"/>
              </a:rPr>
            </a:br>
            <a:endParaRPr lang="en-GB" sz="2000" dirty="0" smtClean="0">
              <a:cs typeface="Calibri" pitchFamily="34" charset="0"/>
            </a:endParaRPr>
          </a:p>
          <a:p>
            <a:pPr marL="269875" indent="-269875">
              <a:lnSpc>
                <a:spcPct val="115000"/>
              </a:lnSpc>
              <a:buFont typeface="Arial" pitchFamily="34" charset="0"/>
              <a:buChar char="•"/>
              <a:defRPr/>
            </a:pPr>
            <a:r>
              <a:rPr lang="en-GB" sz="2000" dirty="0" smtClean="0">
                <a:cs typeface="Calibri" pitchFamily="34" charset="0"/>
              </a:rPr>
              <a:t>Completion of online questionnaires</a:t>
            </a:r>
            <a:br>
              <a:rPr lang="en-GB" sz="2000" dirty="0" smtClean="0">
                <a:cs typeface="Calibri" pitchFamily="34" charset="0"/>
              </a:rPr>
            </a:br>
            <a:endParaRPr lang="en-GB" sz="2000" dirty="0" smtClean="0">
              <a:cs typeface="Calibri" pitchFamily="34" charset="0"/>
            </a:endParaRPr>
          </a:p>
          <a:p>
            <a:pPr marL="269875" indent="-269875">
              <a:lnSpc>
                <a:spcPct val="115000"/>
              </a:lnSpc>
              <a:buFont typeface="Arial" pitchFamily="34" charset="0"/>
              <a:buChar char="•"/>
              <a:defRPr/>
            </a:pPr>
            <a:r>
              <a:rPr lang="en-GB" sz="2000" dirty="0" smtClean="0">
                <a:cs typeface="Calibri" pitchFamily="34" charset="0"/>
              </a:rPr>
              <a:t>Role of the representative</a:t>
            </a:r>
          </a:p>
          <a:p>
            <a:pPr>
              <a:defRPr/>
            </a:pP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2051050" y="115888"/>
            <a:ext cx="6550025" cy="865187"/>
          </a:xfrm>
        </p:spPr>
        <p:txBody>
          <a:bodyPr/>
          <a:lstStyle/>
          <a:p>
            <a:r>
              <a:rPr lang="en-GB" sz="2400" smtClean="0"/>
              <a:t/>
            </a:r>
            <a:br>
              <a:rPr lang="en-GB" sz="2400" smtClean="0"/>
            </a:br>
            <a:r>
              <a:rPr lang="en-GB" sz="3200" smtClean="0"/>
              <a:t> </a:t>
            </a:r>
            <a:r>
              <a:rPr lang="en-GB" sz="2000" b="1" smtClean="0">
                <a:solidFill>
                  <a:srgbClr val="6699FF"/>
                </a:solidFill>
              </a:rPr>
              <a:t>Inspection Overview Document </a:t>
            </a:r>
            <a:r>
              <a:rPr lang="en-GB" sz="3200" b="1" smtClean="0">
                <a:latin typeface="Calibri" pitchFamily="34" charset="0"/>
                <a:ea typeface="Calibri" pitchFamily="34" charset="0"/>
                <a:cs typeface="Calibri" pitchFamily="34" charset="0"/>
              </a:rPr>
              <a:t/>
            </a:r>
            <a:br>
              <a:rPr lang="en-GB" sz="3200" b="1" smtClean="0">
                <a:latin typeface="Calibri" pitchFamily="34" charset="0"/>
                <a:ea typeface="Calibri" pitchFamily="34" charset="0"/>
                <a:cs typeface="Calibri" pitchFamily="34" charset="0"/>
              </a:rPr>
            </a:br>
            <a:endParaRPr lang="en-US" sz="3200" b="1" smtClean="0">
              <a:latin typeface="Calibri" pitchFamily="34" charset="0"/>
              <a:ea typeface="Calibri" pitchFamily="34" charset="0"/>
              <a:cs typeface="Calibri" pitchFamily="34" charset="0"/>
            </a:endParaRPr>
          </a:p>
        </p:txBody>
      </p:sp>
      <p:sp>
        <p:nvSpPr>
          <p:cNvPr id="6" name="Subtitle 2"/>
          <p:cNvSpPr txBox="1">
            <a:spLocks/>
          </p:cNvSpPr>
          <p:nvPr/>
        </p:nvSpPr>
        <p:spPr bwMode="auto">
          <a:xfrm>
            <a:off x="1835150" y="5876925"/>
            <a:ext cx="7056438" cy="504825"/>
          </a:xfrm>
          <a:prstGeom prst="rect">
            <a:avLst/>
          </a:prstGeom>
          <a:noFill/>
          <a:ln w="9525">
            <a:noFill/>
            <a:miter lim="800000"/>
            <a:headEnd/>
            <a:tailEnd/>
          </a:ln>
        </p:spPr>
        <p:txBody>
          <a:bodyPr/>
          <a:lstStyle/>
          <a:p>
            <a:pPr marL="266700" indent="-266700" eaLnBrk="0" hangingPunct="0">
              <a:spcBef>
                <a:spcPct val="20000"/>
              </a:spcBef>
              <a:buFont typeface="Arial" pitchFamily="34" charset="0"/>
              <a:buChar char="•"/>
              <a:defRPr/>
            </a:pPr>
            <a:r>
              <a:rPr lang="en-GB" sz="1600" kern="0" dirty="0">
                <a:latin typeface="+mn-lt"/>
              </a:rPr>
              <a:t>The overview document should contain an evidence-based evaluation of the quality of learning and teaching. </a:t>
            </a:r>
            <a:r>
              <a:rPr lang="en-GB" kern="0" dirty="0">
                <a:latin typeface="+mn-lt"/>
              </a:rPr>
              <a:t/>
            </a:r>
            <a:br>
              <a:rPr lang="en-GB" kern="0" dirty="0">
                <a:latin typeface="+mn-lt"/>
              </a:rPr>
            </a:br>
            <a:endParaRPr lang="en-GB" kern="0" dirty="0">
              <a:latin typeface="+mn-lt"/>
            </a:endParaRPr>
          </a:p>
        </p:txBody>
      </p:sp>
      <p:pic>
        <p:nvPicPr>
          <p:cNvPr id="21508" name="Picture 5"/>
          <p:cNvPicPr>
            <a:picLocks noChangeAspect="1" noChangeArrowheads="1"/>
          </p:cNvPicPr>
          <p:nvPr/>
        </p:nvPicPr>
        <p:blipFill>
          <a:blip r:embed="rId3" cstate="print"/>
          <a:srcRect/>
          <a:stretch>
            <a:fillRect/>
          </a:stretch>
        </p:blipFill>
        <p:spPr bwMode="auto">
          <a:xfrm>
            <a:off x="1979613" y="1052513"/>
            <a:ext cx="6659562"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2051050" y="44450"/>
            <a:ext cx="6550025" cy="1008063"/>
          </a:xfrm>
        </p:spPr>
        <p:txBody>
          <a:bodyPr/>
          <a:lstStyle/>
          <a:p>
            <a:r>
              <a:rPr lang="en-GB" sz="2400" smtClean="0"/>
              <a:t/>
            </a:r>
            <a:br>
              <a:rPr lang="en-GB" sz="2400" smtClean="0"/>
            </a:br>
            <a:r>
              <a:rPr lang="en-GB" sz="3200" smtClean="0">
                <a:solidFill>
                  <a:srgbClr val="6699FF"/>
                </a:solidFill>
              </a:rPr>
              <a:t> </a:t>
            </a:r>
            <a:r>
              <a:rPr lang="en-GB" sz="2000" b="1" smtClean="0">
                <a:solidFill>
                  <a:srgbClr val="6699FF"/>
                </a:solidFill>
              </a:rPr>
              <a:t>School’s evaluation of achievements and standards </a:t>
            </a:r>
            <a:r>
              <a:rPr lang="en-GB" sz="3200" b="1" smtClean="0">
                <a:latin typeface="Calibri" pitchFamily="34" charset="0"/>
                <a:ea typeface="Calibri" pitchFamily="34" charset="0"/>
                <a:cs typeface="Calibri" pitchFamily="34" charset="0"/>
              </a:rPr>
              <a:t/>
            </a:r>
            <a:br>
              <a:rPr lang="en-GB" sz="3200" b="1" smtClean="0">
                <a:latin typeface="Calibri" pitchFamily="34" charset="0"/>
                <a:ea typeface="Calibri" pitchFamily="34" charset="0"/>
                <a:cs typeface="Calibri" pitchFamily="34" charset="0"/>
              </a:rPr>
            </a:br>
            <a:endParaRPr lang="en-US" sz="3200" b="1" smtClean="0">
              <a:latin typeface="Calibri" pitchFamily="34" charset="0"/>
              <a:ea typeface="Calibri" pitchFamily="34" charset="0"/>
              <a:cs typeface="Calibri" pitchFamily="34" charset="0"/>
            </a:endParaRPr>
          </a:p>
        </p:txBody>
      </p:sp>
      <p:pic>
        <p:nvPicPr>
          <p:cNvPr id="22531" name="Picture 4"/>
          <p:cNvPicPr>
            <a:picLocks noChangeAspect="1" noChangeArrowheads="1"/>
          </p:cNvPicPr>
          <p:nvPr/>
        </p:nvPicPr>
        <p:blipFill>
          <a:blip r:embed="rId3" cstate="print"/>
          <a:srcRect/>
          <a:stretch>
            <a:fillRect/>
          </a:stretch>
        </p:blipFill>
        <p:spPr bwMode="auto">
          <a:xfrm>
            <a:off x="2411413" y="836613"/>
            <a:ext cx="55816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92275" y="44450"/>
            <a:ext cx="6550025" cy="504825"/>
          </a:xfrm>
          <a:prstGeom prst="rect">
            <a:avLst/>
          </a:prstGeom>
          <a:noFill/>
          <a:ln w="9525">
            <a:noFill/>
            <a:miter lim="800000"/>
            <a:headEnd/>
            <a:tailEnd/>
          </a:ln>
        </p:spPr>
        <p:txBody>
          <a:bodyPr anchor="ctr"/>
          <a:lstStyle/>
          <a:p>
            <a:pPr algn="ctr" eaLnBrk="0" hangingPunct="0">
              <a:defRPr/>
            </a:pPr>
            <a:r>
              <a:rPr lang="en-GB" sz="2400" kern="0" dirty="0">
                <a:solidFill>
                  <a:schemeClr val="tx2"/>
                </a:solidFill>
                <a:latin typeface="+mj-lt"/>
                <a:ea typeface="+mj-ea"/>
                <a:cs typeface="+mj-cs"/>
              </a:rPr>
              <a:t/>
            </a:r>
            <a:br>
              <a:rPr lang="en-GB" sz="2400" kern="0" dirty="0">
                <a:solidFill>
                  <a:schemeClr val="tx2"/>
                </a:solidFill>
                <a:latin typeface="+mj-lt"/>
                <a:ea typeface="+mj-ea"/>
                <a:cs typeface="+mj-cs"/>
              </a:rPr>
            </a:br>
            <a:r>
              <a:rPr lang="en-GB" sz="3200" kern="0" dirty="0">
                <a:solidFill>
                  <a:schemeClr val="tx2"/>
                </a:solidFill>
                <a:latin typeface="+mj-lt"/>
                <a:ea typeface="+mj-ea"/>
                <a:cs typeface="+mj-cs"/>
              </a:rPr>
              <a:t> </a:t>
            </a:r>
            <a:r>
              <a:rPr lang="en-GB" sz="2000" b="1" kern="0" dirty="0">
                <a:solidFill>
                  <a:srgbClr val="6699FF"/>
                </a:solidFill>
                <a:latin typeface="+mj-lt"/>
                <a:ea typeface="+mj-ea"/>
                <a:cs typeface="+mj-cs"/>
              </a:rPr>
              <a:t>Pre-inspection Preparation Visit</a:t>
            </a:r>
            <a:r>
              <a:rPr lang="en-GB" sz="2000" b="1" kern="0" dirty="0">
                <a:solidFill>
                  <a:schemeClr val="tx2"/>
                </a:solidFill>
                <a:latin typeface="+mj-lt"/>
                <a:ea typeface="+mj-ea"/>
                <a:cs typeface="+mj-cs"/>
              </a:rPr>
              <a:t/>
            </a:r>
            <a:br>
              <a:rPr lang="en-GB" sz="2000" b="1" kern="0" dirty="0">
                <a:solidFill>
                  <a:schemeClr val="tx2"/>
                </a:solidFill>
                <a:latin typeface="+mj-lt"/>
                <a:ea typeface="+mj-ea"/>
                <a:cs typeface="+mj-cs"/>
              </a:rPr>
            </a:br>
            <a:endParaRPr lang="en-US" sz="2000" kern="0" dirty="0">
              <a:solidFill>
                <a:schemeClr val="tx2"/>
              </a:solidFill>
              <a:latin typeface="Calibri" pitchFamily="34" charset="0"/>
              <a:ea typeface="+mj-ea"/>
              <a:cs typeface="Calibri" pitchFamily="34" charset="0"/>
            </a:endParaRPr>
          </a:p>
        </p:txBody>
      </p:sp>
      <p:sp>
        <p:nvSpPr>
          <p:cNvPr id="3" name="Subtitle 2"/>
          <p:cNvSpPr txBox="1">
            <a:spLocks/>
          </p:cNvSpPr>
          <p:nvPr/>
        </p:nvSpPr>
        <p:spPr>
          <a:xfrm>
            <a:off x="1835150" y="692150"/>
            <a:ext cx="7058025" cy="4681538"/>
          </a:xfrm>
          <a:prstGeom prst="rect">
            <a:avLst/>
          </a:prstGeom>
        </p:spPr>
        <p:txBody>
          <a:bodyPr/>
          <a:lstStyle/>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Preparation visit by RI to:</a:t>
            </a:r>
            <a:br>
              <a:rPr lang="en-GB" kern="0" dirty="0">
                <a:latin typeface="+mn-lt"/>
                <a:cs typeface="Calibri" pitchFamily="34" charset="0"/>
              </a:rPr>
            </a:br>
            <a:r>
              <a:rPr lang="en-GB" kern="0" dirty="0">
                <a:latin typeface="+mn-lt"/>
                <a:cs typeface="Calibri" pitchFamily="34" charset="0"/>
              </a:rPr>
              <a:t>- agree class pursuits </a:t>
            </a:r>
            <a:br>
              <a:rPr lang="en-GB" kern="0" dirty="0">
                <a:latin typeface="+mn-lt"/>
                <a:cs typeface="Calibri" pitchFamily="34" charset="0"/>
              </a:rPr>
            </a:br>
            <a:r>
              <a:rPr lang="en-GB" kern="0" dirty="0">
                <a:latin typeface="+mn-lt"/>
                <a:cs typeface="Calibri" pitchFamily="34" charset="0"/>
              </a:rPr>
              <a:t>- discuss role of representative</a:t>
            </a:r>
            <a:br>
              <a:rPr lang="en-GB" kern="0" dirty="0">
                <a:latin typeface="+mn-lt"/>
                <a:cs typeface="Calibri" pitchFamily="34" charset="0"/>
              </a:rPr>
            </a:br>
            <a:r>
              <a:rPr lang="en-GB" kern="0" dirty="0">
                <a:latin typeface="+mn-lt"/>
                <a:cs typeface="Calibri" pitchFamily="34" charset="0"/>
              </a:rPr>
              <a:t>- arrange principal’s short ‘briefing’ on morning of day 1</a:t>
            </a:r>
            <a:br>
              <a:rPr lang="en-GB" kern="0" dirty="0">
                <a:latin typeface="+mn-lt"/>
                <a:cs typeface="Calibri" pitchFamily="34" charset="0"/>
              </a:rPr>
            </a:br>
            <a:r>
              <a:rPr lang="en-GB" kern="0" dirty="0">
                <a:latin typeface="+mn-lt"/>
                <a:cs typeface="Calibri" pitchFamily="34" charset="0"/>
              </a:rPr>
              <a:t>- agree governors meeting (day 2)</a:t>
            </a:r>
            <a:br>
              <a:rPr lang="en-GB" kern="0" dirty="0">
                <a:latin typeface="+mn-lt"/>
                <a:cs typeface="Calibri" pitchFamily="34" charset="0"/>
              </a:rPr>
            </a:br>
            <a:r>
              <a:rPr lang="en-GB" kern="0" dirty="0">
                <a:latin typeface="+mn-lt"/>
                <a:cs typeface="Calibri" pitchFamily="34" charset="0"/>
              </a:rPr>
              <a:t>- arrange report back</a:t>
            </a:r>
            <a:br>
              <a:rPr lang="en-GB" kern="0" dirty="0">
                <a:latin typeface="+mn-lt"/>
                <a:cs typeface="Calibri" pitchFamily="34" charset="0"/>
              </a:rPr>
            </a:br>
            <a:r>
              <a:rPr lang="en-GB" kern="0" dirty="0">
                <a:latin typeface="+mn-lt"/>
                <a:cs typeface="Calibri" pitchFamily="34" charset="0"/>
              </a:rPr>
              <a:t>- meet with key members of senior leadership team (SLT)</a:t>
            </a:r>
            <a:br>
              <a:rPr lang="en-GB" kern="0" dirty="0">
                <a:latin typeface="+mn-lt"/>
                <a:cs typeface="Calibri" pitchFamily="34" charset="0"/>
              </a:rPr>
            </a:br>
            <a:r>
              <a:rPr lang="en-GB" kern="0" dirty="0">
                <a:latin typeface="+mn-lt"/>
                <a:cs typeface="Calibri" pitchFamily="34" charset="0"/>
              </a:rPr>
              <a:t>- meet chair of governors (or a representative)</a:t>
            </a:r>
            <a:br>
              <a:rPr lang="en-GB" kern="0" dirty="0">
                <a:latin typeface="+mn-lt"/>
                <a:cs typeface="Calibri" pitchFamily="34" charset="0"/>
              </a:rPr>
            </a:br>
            <a:r>
              <a:rPr lang="en-GB" kern="0" dirty="0">
                <a:latin typeface="+mn-lt"/>
                <a:cs typeface="Calibri" pitchFamily="34" charset="0"/>
              </a:rPr>
              <a:t>- meet a group of pupils</a:t>
            </a:r>
            <a:br>
              <a:rPr lang="en-GB" kern="0" dirty="0">
                <a:latin typeface="+mn-lt"/>
                <a:cs typeface="Calibri" pitchFamily="34" charset="0"/>
              </a:rPr>
            </a:br>
            <a:r>
              <a:rPr lang="en-GB" kern="0" dirty="0">
                <a:latin typeface="+mn-lt"/>
                <a:cs typeface="Calibri" pitchFamily="34" charset="0"/>
              </a:rPr>
              <a:t>- check on progress with C2k data</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Brief staff at the end of the school day</a:t>
            </a:r>
            <a:br>
              <a:rPr lang="en-GB" kern="0" dirty="0">
                <a:latin typeface="+mn-lt"/>
                <a:cs typeface="Calibri" pitchFamily="34" charset="0"/>
              </a:rPr>
            </a:br>
            <a:endParaRPr lang="en-GB" kern="0" dirty="0">
              <a:latin typeface="+mn-lt"/>
              <a:cs typeface="Calibri" pitchFamily="34" charset="0"/>
            </a:endParaRPr>
          </a:p>
          <a:p>
            <a:pPr marL="269875" indent="-269875" eaLnBrk="0" hangingPunct="0">
              <a:lnSpc>
                <a:spcPct val="115000"/>
              </a:lnSpc>
              <a:spcBef>
                <a:spcPct val="20000"/>
              </a:spcBef>
              <a:buFont typeface="Arial" pitchFamily="34" charset="0"/>
              <a:buChar char="•"/>
              <a:defRPr/>
            </a:pPr>
            <a:r>
              <a:rPr lang="en-GB" kern="0" dirty="0">
                <a:latin typeface="+mn-lt"/>
                <a:cs typeface="Calibri" pitchFamily="34" charset="0"/>
              </a:rPr>
              <a:t>Collect relevant documentation</a:t>
            </a:r>
            <a:br>
              <a:rPr lang="en-GB" kern="0" dirty="0">
                <a:latin typeface="+mn-lt"/>
                <a:cs typeface="Calibri" pitchFamily="34" charset="0"/>
              </a:rPr>
            </a:br>
            <a:r>
              <a:rPr lang="en-GB" kern="0" dirty="0">
                <a:latin typeface="+mn-lt"/>
                <a:cs typeface="Calibri" pitchFamily="34" charset="0"/>
              </a:rPr>
              <a:t>- SDP and action plans</a:t>
            </a:r>
            <a:br>
              <a:rPr lang="en-GB" kern="0" dirty="0">
                <a:latin typeface="+mn-lt"/>
                <a:cs typeface="Calibri" pitchFamily="34" charset="0"/>
              </a:rPr>
            </a:br>
            <a:r>
              <a:rPr lang="en-GB" kern="0" dirty="0">
                <a:latin typeface="+mn-lt"/>
                <a:cs typeface="Calibri" pitchFamily="34" charset="0"/>
              </a:rPr>
              <a:t>- inspection overview document</a:t>
            </a:r>
            <a:br>
              <a:rPr lang="en-GB" kern="0" dirty="0">
                <a:latin typeface="+mn-lt"/>
                <a:cs typeface="Calibri" pitchFamily="34" charset="0"/>
              </a:rPr>
            </a:br>
            <a:r>
              <a:rPr lang="en-GB" kern="0" dirty="0">
                <a:latin typeface="+mn-lt"/>
                <a:cs typeface="Calibri" pitchFamily="34" charset="0"/>
              </a:rPr>
              <a:t>- achievements and standards proforma</a:t>
            </a:r>
            <a:r>
              <a:rPr lang="en-GB" kern="0" dirty="0">
                <a:latin typeface="+mn-lt"/>
                <a:cs typeface="Calibr" pitchFamily="34" charset="0"/>
              </a:rPr>
              <a:t/>
            </a:r>
            <a:br>
              <a:rPr lang="en-GB" kern="0" dirty="0">
                <a:latin typeface="+mn-lt"/>
                <a:cs typeface="Calibr" pitchFamily="34" charset="0"/>
              </a:rPr>
            </a:br>
            <a:r>
              <a:rPr lang="en-GB" kern="0" dirty="0">
                <a:latin typeface="+mn-lt"/>
                <a:cs typeface="Calibr" pitchFamily="34" charset="0"/>
              </a:rPr>
              <a:t>- governors </a:t>
            </a:r>
            <a:r>
              <a:rPr lang="en-GB" kern="0" dirty="0">
                <a:latin typeface="+mn-lt"/>
                <a:cs typeface="Calibri" pitchFamily="34" charset="0"/>
              </a:rPr>
              <a:t>proforma</a:t>
            </a:r>
            <a:br>
              <a:rPr lang="en-GB" kern="0" dirty="0">
                <a:latin typeface="+mn-lt"/>
                <a:cs typeface="Calibri" pitchFamily="34" charset="0"/>
              </a:rPr>
            </a:br>
            <a:r>
              <a:rPr lang="en-GB" kern="0" dirty="0">
                <a:latin typeface="+mn-lt"/>
                <a:cs typeface="Calibri" pitchFamily="34" charset="0"/>
              </a:rPr>
              <a:t>- safeguarding proforma</a:t>
            </a:r>
            <a:endParaRPr lang="en-US" kern="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934</Words>
  <Application>Microsoft Office PowerPoint</Application>
  <PresentationFormat>On-screen Show (4:3)</PresentationFormat>
  <Paragraphs>171</Paragraphs>
  <Slides>21</Slides>
  <Notes>7</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Default Design</vt:lpstr>
      <vt:lpstr>Custom Design</vt:lpstr>
      <vt:lpstr>Post-primary model of inspection </vt:lpstr>
      <vt:lpstr>Slide 2</vt:lpstr>
      <vt:lpstr>Slide 3</vt:lpstr>
      <vt:lpstr>Slide 4</vt:lpstr>
      <vt:lpstr>Slide 5</vt:lpstr>
      <vt:lpstr>Pre-inspection: Preparation for inspection</vt:lpstr>
      <vt:lpstr>  Inspection Overview Document  </vt:lpstr>
      <vt:lpstr>  School’s evaluation of achievements and standards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N.I.C.S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 McCaul (2328403)</dc:creator>
  <cp:lastModifiedBy>Janet McCaul</cp:lastModifiedBy>
  <cp:revision>173</cp:revision>
  <dcterms:created xsi:type="dcterms:W3CDTF">2009-01-14T16:38:43Z</dcterms:created>
  <dcterms:modified xsi:type="dcterms:W3CDTF">2015-10-08T10:40:47Z</dcterms:modified>
</cp:coreProperties>
</file>