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8" r:id="rId2"/>
    <p:sldId id="482" r:id="rId3"/>
    <p:sldId id="493" r:id="rId4"/>
    <p:sldId id="488" r:id="rId5"/>
    <p:sldId id="491" r:id="rId6"/>
    <p:sldId id="494" r:id="rId7"/>
    <p:sldId id="492" r:id="rId8"/>
    <p:sldId id="495" r:id="rId9"/>
    <p:sldId id="557" r:id="rId10"/>
    <p:sldId id="558" r:id="rId11"/>
    <p:sldId id="559" r:id="rId12"/>
    <p:sldId id="560" r:id="rId13"/>
    <p:sldId id="497" r:id="rId14"/>
    <p:sldId id="553" r:id="rId15"/>
    <p:sldId id="550" r:id="rId16"/>
    <p:sldId id="561" r:id="rId17"/>
    <p:sldId id="551" r:id="rId18"/>
    <p:sldId id="562" r:id="rId19"/>
    <p:sldId id="563" r:id="rId20"/>
    <p:sldId id="547" r:id="rId21"/>
    <p:sldId id="496" r:id="rId22"/>
    <p:sldId id="548" r:id="rId23"/>
    <p:sldId id="530" r:id="rId24"/>
    <p:sldId id="564" r:id="rId2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 Chambers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89B"/>
    <a:srgbClr val="D65CE6"/>
    <a:srgbClr val="B6489A"/>
    <a:srgbClr val="00A2B2"/>
    <a:srgbClr val="407CCA"/>
    <a:srgbClr val="9C8C9E"/>
    <a:srgbClr val="B22B24"/>
    <a:srgbClr val="F19F53"/>
    <a:srgbClr val="836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77738" autoAdjust="0"/>
  </p:normalViewPr>
  <p:slideViewPr>
    <p:cSldViewPr>
      <p:cViewPr varScale="1">
        <p:scale>
          <a:sx n="85" d="100"/>
          <a:sy n="85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 varScale="1">
        <p:scale>
          <a:sx n="64" d="100"/>
          <a:sy n="64" d="100"/>
        </p:scale>
        <p:origin x="-339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E503841-350B-4BDE-8F19-73AD5556B275}" type="datetimeFigureOut">
              <a:rPr lang="en-GB" smtClean="0"/>
              <a:pPr/>
              <a:t>28/09/2017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14EE421-5B77-46B2-83E8-6BC740E64B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74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FBC8E2-E1ED-47BE-A083-9ED1DE0EF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7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B567B-FBC1-4FBC-979F-5271A7EEA3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2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4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8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6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4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4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Patter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505968" cy="6446520"/>
          </a:xfrm>
          <a:prstGeom prst="rect">
            <a:avLst/>
          </a:prstGeom>
        </p:spPr>
      </p:pic>
      <p:pic>
        <p:nvPicPr>
          <p:cNvPr id="9" name="Picture 8" descr="Providing inspection ...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37373" y="5877272"/>
            <a:ext cx="4173310" cy="6556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5832648" cy="936104"/>
          </a:xfr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91680" y="2276872"/>
            <a:ext cx="5832648" cy="4176464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 descr="Cover Patter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505968" cy="64465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1943100" y="5711825"/>
            <a:ext cx="5257800" cy="812800"/>
            <a:chOff x="1547664" y="5805264"/>
            <a:chExt cx="5256584" cy="813373"/>
          </a:xfrm>
        </p:grpSpPr>
        <p:pic>
          <p:nvPicPr>
            <p:cNvPr id="6" name="Picture 10" descr="ETI Logo Temporary 281 - only to be used with Letterhead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5805264"/>
              <a:ext cx="1512168" cy="8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CSEUK Primary (r) 7448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5821037"/>
              <a:ext cx="648072" cy="78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 userDrawn="1"/>
        </p:nvSpPr>
        <p:spPr bwMode="auto">
          <a:xfrm>
            <a:off x="4067175" y="5899150"/>
            <a:ext cx="21605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750" dirty="0">
                <a:solidFill>
                  <a:srgbClr val="001F5B"/>
                </a:solidFill>
              </a:rPr>
              <a:t>Providing inspection services for:</a:t>
            </a:r>
          </a:p>
          <a:p>
            <a:pPr>
              <a:defRPr/>
            </a:pPr>
            <a:r>
              <a:rPr lang="en-GB" sz="750" dirty="0">
                <a:solidFill>
                  <a:srgbClr val="001F5B"/>
                </a:solidFill>
              </a:rPr>
              <a:t>Department of Education</a:t>
            </a:r>
          </a:p>
          <a:p>
            <a:pPr>
              <a:defRPr/>
            </a:pPr>
            <a:r>
              <a:rPr lang="en-GB" sz="750" dirty="0">
                <a:solidFill>
                  <a:srgbClr val="001F5B"/>
                </a:solidFill>
              </a:rPr>
              <a:t>Department for the Economy</a:t>
            </a:r>
            <a:br>
              <a:rPr lang="en-GB" sz="750" dirty="0">
                <a:solidFill>
                  <a:srgbClr val="001F5B"/>
                </a:solidFill>
              </a:rPr>
            </a:br>
            <a:r>
              <a:rPr lang="en-GB" sz="750" dirty="0">
                <a:solidFill>
                  <a:srgbClr val="001F5B"/>
                </a:solidFill>
              </a:rPr>
              <a:t>and other commissioning Departments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3"/>
            <a:ext cx="6400800" cy="16561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472B-E50E-4ACC-A2E0-D58DED6B8E88}" type="datetimeFigureOut">
              <a:rPr lang="en-GB"/>
              <a:pPr>
                <a:defRPr/>
              </a:pPr>
              <a:t>28/09/2017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54DD3-9ADE-425B-ACAB-D517CCB81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4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5472" y="274638"/>
            <a:ext cx="59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472" y="1600200"/>
            <a:ext cx="5915000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88" r:id="rId2"/>
    <p:sldLayoutId id="2147484176" r:id="rId3"/>
    <p:sldLayoutId id="2147484202" r:id="rId4"/>
    <p:sldLayoutId id="2147484251" r:id="rId5"/>
  </p:sldLayoutIdLst>
  <p:transition spd="slow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6422" y="1700808"/>
            <a:ext cx="7775575" cy="2376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chemeClr val="tx1"/>
                </a:solidFill>
              </a:rPr>
              <a:t>Inspection and Self-evaluation Framework (ISEF)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chemeClr val="tx1"/>
                </a:solidFill>
              </a:rPr>
              <a:t>Inspecting Care and Welfare and Safeguarding</a:t>
            </a:r>
          </a:p>
          <a:p>
            <a:pPr>
              <a:defRPr/>
            </a:pPr>
            <a:endParaRPr lang="en-GB" sz="800" dirty="0" smtClean="0"/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26 September 2017</a:t>
            </a:r>
          </a:p>
          <a:p>
            <a:pPr>
              <a:defRPr/>
            </a:pPr>
            <a:endParaRPr lang="en-GB" sz="800" dirty="0" smtClean="0"/>
          </a:p>
          <a:p>
            <a:pPr>
              <a:defRPr/>
            </a:pPr>
            <a:r>
              <a:rPr lang="en-GB" b="1" dirty="0" smtClean="0">
                <a:solidFill>
                  <a:schemeClr val="tx1"/>
                </a:solidFill>
              </a:rPr>
              <a:t>John Anderson</a:t>
            </a:r>
          </a:p>
          <a:p>
            <a:pPr>
              <a:defRPr/>
            </a:pPr>
            <a:r>
              <a:rPr lang="en-GB" dirty="0" smtClean="0"/>
              <a:t> </a:t>
            </a:r>
          </a:p>
          <a:p>
            <a:pPr>
              <a:defRPr/>
            </a:pPr>
            <a:endParaRPr lang="en-GB" dirty="0" smtClean="0"/>
          </a:p>
        </p:txBody>
      </p:sp>
      <p:pic>
        <p:nvPicPr>
          <p:cNvPr id="4" name="Picture 3" descr="Image for Powerpoint - 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1563"/>
            <a:ext cx="9143999" cy="13823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1008112"/>
          </a:xfrm>
        </p:spPr>
        <p:txBody>
          <a:bodyPr/>
          <a:lstStyle/>
          <a:p>
            <a:r>
              <a:rPr lang="en-GB" altLang="en-US" sz="2400" dirty="0"/>
              <a:t>Six components of good pedagogy  </a:t>
            </a:r>
            <a:br>
              <a:rPr lang="en-GB" altLang="en-US" sz="2400" dirty="0"/>
            </a:br>
            <a:r>
              <a:rPr lang="en-GB" altLang="en-US" sz="2400" dirty="0"/>
              <a:t>                ......in terms of impact on learning.  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96752"/>
            <a:ext cx="7704856" cy="5472608"/>
          </a:xfrm>
        </p:spPr>
        <p:txBody>
          <a:bodyPr/>
          <a:lstStyle/>
          <a:p>
            <a:r>
              <a:rPr lang="en-GB" altLang="en-US" dirty="0"/>
              <a:t>teacher’s deep subject knowledge and understanding of how learners think and make mistakes in their subject</a:t>
            </a:r>
          </a:p>
          <a:p>
            <a:r>
              <a:rPr lang="en-GB" altLang="en-US" dirty="0"/>
              <a:t>effective questioning and use of assessment by teachers</a:t>
            </a:r>
          </a:p>
          <a:p>
            <a:endParaRPr lang="en-GB" altLang="en-US" sz="800" dirty="0"/>
          </a:p>
          <a:p>
            <a:r>
              <a:rPr lang="en-GB" altLang="en-US" dirty="0"/>
              <a:t>high quality classroom interactions which, while being demanding, also recognise self-worth</a:t>
            </a:r>
          </a:p>
          <a:p>
            <a:r>
              <a:rPr lang="en-GB" altLang="en-US" dirty="0"/>
              <a:t>effective classroom management which ensures a good pace of learning</a:t>
            </a:r>
          </a:p>
          <a:p>
            <a:endParaRPr lang="en-GB" altLang="en-US" sz="800" dirty="0"/>
          </a:p>
          <a:p>
            <a:r>
              <a:rPr lang="en-GB" altLang="en-US" dirty="0"/>
              <a:t>teacher’s belief in what they are doing and why, including their understanding of how learning happens</a:t>
            </a:r>
          </a:p>
          <a:p>
            <a:r>
              <a:rPr lang="en-GB" altLang="en-US" dirty="0"/>
              <a:t>the professional behaviour of reflective practice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89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792088"/>
          </a:xfrm>
        </p:spPr>
        <p:txBody>
          <a:bodyPr/>
          <a:lstStyle/>
          <a:p>
            <a:r>
              <a:rPr lang="en-GB" altLang="en-US" sz="3200" dirty="0"/>
              <a:t>How could this promote better learning?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60" y="1268760"/>
            <a:ext cx="8211825" cy="5256584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800" dirty="0" smtClean="0"/>
              <a:t>   Effective </a:t>
            </a:r>
            <a:r>
              <a:rPr lang="en-GB" altLang="en-US" sz="2800" dirty="0"/>
              <a:t>feedback to teachers raises and sustains the learners’ standards consistently ...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8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dirty="0" smtClean="0"/>
              <a:t>   Ensures </a:t>
            </a:r>
            <a:r>
              <a:rPr lang="en-GB" altLang="en-US" sz="2800" dirty="0"/>
              <a:t>that teachers do not ‘plateau’ in their effectiveness after three to five years of teaching, but continue to </a:t>
            </a:r>
            <a:r>
              <a:rPr lang="en-GB" altLang="en-US" sz="2800" dirty="0" smtClean="0"/>
              <a:t>improve</a:t>
            </a:r>
            <a:endParaRPr lang="en-GB" altLang="en-US" sz="2800" dirty="0"/>
          </a:p>
          <a:p>
            <a:pPr>
              <a:buFont typeface="Arial" panose="020B0604020202020204" pitchFamily="34" charset="0"/>
              <a:buNone/>
            </a:pPr>
            <a:endParaRPr lang="en-GB" altLang="en-US" sz="28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dirty="0" smtClean="0"/>
              <a:t>   This </a:t>
            </a:r>
            <a:r>
              <a:rPr lang="en-GB" altLang="en-US" sz="2800" dirty="0"/>
              <a:t>is dependent on the school creating a supportive, reflective professional culture with </a:t>
            </a:r>
            <a:r>
              <a:rPr lang="en-GB" altLang="en-US" sz="2800" dirty="0" smtClean="0"/>
              <a:t>(what </a:t>
            </a:r>
            <a:r>
              <a:rPr lang="en-GB" altLang="en-US" sz="2800" dirty="0"/>
              <a:t>the researchers </a:t>
            </a:r>
            <a:r>
              <a:rPr lang="en-GB" altLang="en-US" sz="2800" dirty="0" smtClean="0"/>
              <a:t>call) </a:t>
            </a:r>
            <a:r>
              <a:rPr lang="en-GB" altLang="en-US" sz="2800" dirty="0"/>
              <a:t>a ‘knowledge-building cycle</a:t>
            </a:r>
            <a:r>
              <a:rPr lang="en-GB" altLang="en-US" sz="2800" dirty="0" smtClean="0"/>
              <a:t>’</a:t>
            </a:r>
            <a:endParaRPr lang="en-GB" alt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838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340768"/>
          </a:xfrm>
        </p:spPr>
        <p:txBody>
          <a:bodyPr/>
          <a:lstStyle/>
          <a:p>
            <a:r>
              <a:rPr lang="en-GB" altLang="en-US" dirty="0"/>
              <a:t>Sustained professional learning is most likely to result when feedback to teachers: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328592"/>
          </a:xfrm>
        </p:spPr>
        <p:txBody>
          <a:bodyPr/>
          <a:lstStyle/>
          <a:p>
            <a:r>
              <a:rPr lang="en-GB" altLang="en-US" sz="2800" dirty="0"/>
              <a:t>focuses on improving the </a:t>
            </a:r>
            <a:r>
              <a:rPr lang="en-GB" altLang="en-US" sz="2800" u="sng" dirty="0"/>
              <a:t>learners’ </a:t>
            </a:r>
            <a:r>
              <a:rPr lang="en-GB" altLang="en-US" sz="2800" u="sng" dirty="0" smtClean="0"/>
              <a:t>outcomes</a:t>
            </a:r>
            <a:endParaRPr lang="en-GB" altLang="en-US" sz="2800" dirty="0"/>
          </a:p>
          <a:p>
            <a:r>
              <a:rPr lang="en-GB" altLang="en-US" sz="2800" dirty="0"/>
              <a:t>relates clear, specific and challenging goals for the </a:t>
            </a:r>
            <a:r>
              <a:rPr lang="en-GB" altLang="en-US" sz="2800" dirty="0" smtClean="0"/>
              <a:t>teacher</a:t>
            </a:r>
            <a:endParaRPr lang="en-GB" altLang="en-US" sz="2800" dirty="0"/>
          </a:p>
          <a:p>
            <a:r>
              <a:rPr lang="en-GB" altLang="en-US" sz="2800" dirty="0"/>
              <a:t>attends to the </a:t>
            </a:r>
            <a:r>
              <a:rPr lang="en-GB" altLang="en-US" sz="2800" u="sng" dirty="0"/>
              <a:t>learning</a:t>
            </a:r>
            <a:r>
              <a:rPr lang="en-GB" altLang="en-US" sz="2800" dirty="0"/>
              <a:t>, not to the person or to comparisons with </a:t>
            </a:r>
            <a:r>
              <a:rPr lang="en-GB" altLang="en-US" sz="2800" dirty="0" smtClean="0"/>
              <a:t>others</a:t>
            </a:r>
            <a:endParaRPr lang="en-GB" altLang="en-US" sz="2800" dirty="0"/>
          </a:p>
          <a:p>
            <a:r>
              <a:rPr lang="en-GB" altLang="en-US" sz="2800" dirty="0"/>
              <a:t>encourages the </a:t>
            </a:r>
            <a:r>
              <a:rPr lang="en-GB" altLang="en-US" sz="2800" u="sng" dirty="0"/>
              <a:t>teacher</a:t>
            </a:r>
            <a:r>
              <a:rPr lang="en-GB" altLang="en-US" sz="2800" dirty="0"/>
              <a:t> to continue to be an </a:t>
            </a:r>
            <a:r>
              <a:rPr lang="en-GB" altLang="en-US" sz="2800" u="sng" dirty="0"/>
              <a:t>independent </a:t>
            </a:r>
            <a:r>
              <a:rPr lang="en-GB" altLang="en-US" sz="2800" u="sng" dirty="0" smtClean="0"/>
              <a:t>learner</a:t>
            </a:r>
            <a:endParaRPr lang="en-GB" altLang="en-US" sz="2800" dirty="0"/>
          </a:p>
          <a:p>
            <a:r>
              <a:rPr lang="en-GB" altLang="en-US" sz="2800" dirty="0"/>
              <a:t>mediates feedback in a </a:t>
            </a:r>
            <a:r>
              <a:rPr lang="en-GB" altLang="en-US" sz="2800" u="sng" dirty="0"/>
              <a:t>trusting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environment</a:t>
            </a:r>
            <a:endParaRPr lang="en-GB" altLang="en-US" sz="2800" dirty="0"/>
          </a:p>
          <a:p>
            <a:r>
              <a:rPr lang="en-GB" altLang="en-US" sz="2800" b="1" dirty="0"/>
              <a:t>promotes </a:t>
            </a:r>
            <a:r>
              <a:rPr lang="en-GB" altLang="en-US" sz="2800" b="1" dirty="0" smtClean="0"/>
              <a:t>teacher professional </a:t>
            </a:r>
            <a:r>
              <a:rPr lang="en-GB" altLang="en-US" sz="2800" b="1" dirty="0"/>
              <a:t>learning through effective school leadership.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402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832648" cy="720080"/>
          </a:xfrm>
        </p:spPr>
        <p:txBody>
          <a:bodyPr/>
          <a:lstStyle/>
          <a:p>
            <a:r>
              <a:rPr lang="en-GB" sz="3200" dirty="0" smtClean="0"/>
              <a:t>Governance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68760"/>
            <a:ext cx="6768752" cy="5184576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3600" dirty="0" smtClean="0"/>
              <a:t>High degree of confidence</a:t>
            </a:r>
          </a:p>
          <a:p>
            <a:pPr lvl="1"/>
            <a:endParaRPr lang="en-GB" sz="3600" dirty="0" smtClean="0"/>
          </a:p>
          <a:p>
            <a:r>
              <a:rPr lang="en-GB" sz="3600" dirty="0" smtClean="0"/>
              <a:t>Confidence</a:t>
            </a:r>
          </a:p>
          <a:p>
            <a:pPr lvl="1"/>
            <a:endParaRPr lang="en-GB" sz="3600" dirty="0" smtClean="0"/>
          </a:p>
          <a:p>
            <a:r>
              <a:rPr lang="en-GB" sz="3600" dirty="0" smtClean="0"/>
              <a:t>Limited confidence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5832648" cy="908720"/>
          </a:xfrm>
        </p:spPr>
        <p:txBody>
          <a:bodyPr/>
          <a:lstStyle/>
          <a:p>
            <a:r>
              <a:rPr lang="en-GB" sz="3200" dirty="0" smtClean="0"/>
              <a:t>Governance ISEFs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632848" cy="5688632"/>
          </a:xfrm>
        </p:spPr>
        <p:txBody>
          <a:bodyPr/>
          <a:lstStyle/>
          <a:p>
            <a:r>
              <a:rPr lang="en-GB" sz="2800" dirty="0" smtClean="0"/>
              <a:t>Revised and updated in line with ISEF</a:t>
            </a:r>
          </a:p>
          <a:p>
            <a:endParaRPr lang="en-GB" sz="2800" dirty="0" smtClean="0"/>
          </a:p>
          <a:p>
            <a:r>
              <a:rPr lang="en-GB" sz="2800" dirty="0" smtClean="0"/>
              <a:t>Revised pre-inspection questionnaire for primary, special and post-primary school governors</a:t>
            </a:r>
          </a:p>
          <a:p>
            <a:endParaRPr lang="en-GB" sz="2800" dirty="0"/>
          </a:p>
          <a:p>
            <a:r>
              <a:rPr lang="en-GB" sz="2800" dirty="0" smtClean="0"/>
              <a:t>Supports the role of governors to provide the school with both support </a:t>
            </a:r>
            <a:r>
              <a:rPr lang="en-GB" sz="2800" b="1" dirty="0" smtClean="0"/>
              <a:t>and</a:t>
            </a:r>
            <a:r>
              <a:rPr lang="en-GB" sz="2800" dirty="0" smtClean="0"/>
              <a:t> challenge</a:t>
            </a:r>
          </a:p>
          <a:p>
            <a:endParaRPr lang="en-GB" sz="2800" dirty="0" smtClean="0"/>
          </a:p>
          <a:p>
            <a:r>
              <a:rPr lang="en-GB" sz="2800" dirty="0" smtClean="0"/>
              <a:t>Now available online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683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27384"/>
            <a:ext cx="6264696" cy="68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16824" cy="908720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The Children Act (Order 1995)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7776864" cy="5544616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The </a:t>
            </a:r>
            <a:r>
              <a:rPr lang="en-GB" sz="2800" dirty="0" smtClean="0">
                <a:solidFill>
                  <a:srgbClr val="FF0000"/>
                </a:solidFill>
              </a:rPr>
              <a:t>child/</a:t>
            </a:r>
            <a:r>
              <a:rPr lang="en-GB" sz="2800" dirty="0" err="1" smtClean="0">
                <a:solidFill>
                  <a:srgbClr val="FF0000"/>
                </a:solidFill>
              </a:rPr>
              <a:t>YP’s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welfare is paramount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The voice of the </a:t>
            </a:r>
            <a:r>
              <a:rPr lang="en-GB" sz="2800" dirty="0" smtClean="0">
                <a:solidFill>
                  <a:srgbClr val="FF0000"/>
                </a:solidFill>
              </a:rPr>
              <a:t>child/</a:t>
            </a:r>
            <a:r>
              <a:rPr lang="en-GB" sz="2800" dirty="0" err="1" smtClean="0">
                <a:solidFill>
                  <a:srgbClr val="FF0000"/>
                </a:solidFill>
              </a:rPr>
              <a:t>YP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should be heard</a:t>
            </a:r>
            <a:r>
              <a:rPr lang="en-GB" sz="2800" dirty="0"/>
              <a:t> </a:t>
            </a:r>
          </a:p>
          <a:p>
            <a:r>
              <a:rPr lang="en-GB" sz="2800" dirty="0"/>
              <a:t>Parents are supported to exercise parental responsibility and families helped to stay together </a:t>
            </a:r>
          </a:p>
          <a:p>
            <a:r>
              <a:rPr lang="en-GB" sz="2800" dirty="0"/>
              <a:t>Partnership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Prevention</a:t>
            </a:r>
          </a:p>
          <a:p>
            <a:r>
              <a:rPr lang="en-GB" sz="2800" dirty="0"/>
              <a:t>Responses should be proportionate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Protection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Evidence-based and informed decision making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0900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332656"/>
            <a:ext cx="7560840" cy="792088"/>
          </a:xfrm>
        </p:spPr>
        <p:txBody>
          <a:bodyPr/>
          <a:lstStyle/>
          <a:p>
            <a:r>
              <a:rPr lang="en-GB" sz="3200" dirty="0" smtClean="0"/>
              <a:t>Circular 2017/04</a:t>
            </a:r>
            <a:br>
              <a:rPr lang="en-GB" sz="3200" dirty="0" smtClean="0"/>
            </a:br>
            <a:endParaRPr lang="en-GB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1"/>
            <a:ext cx="7704856" cy="5472608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3200" dirty="0"/>
              <a:t>DE Circular 2017/04 Guide for </a:t>
            </a:r>
            <a:r>
              <a:rPr lang="en-GB" sz="3200" dirty="0" smtClean="0"/>
              <a:t>Schools</a:t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i="1" dirty="0" smtClean="0"/>
              <a:t>Replaces 1999/10</a:t>
            </a:r>
          </a:p>
          <a:p>
            <a:endParaRPr lang="en-GB" sz="3200" dirty="0"/>
          </a:p>
          <a:p>
            <a:r>
              <a:rPr lang="en-GB" sz="3200" dirty="0" smtClean="0"/>
              <a:t>The handbook Guide for Schools </a:t>
            </a:r>
          </a:p>
          <a:p>
            <a:pPr marL="457200" lvl="1" indent="0">
              <a:buNone/>
            </a:pPr>
            <a:r>
              <a:rPr lang="en-GB" sz="3200" dirty="0" smtClean="0"/>
              <a:t>… work in progress</a:t>
            </a:r>
          </a:p>
          <a:p>
            <a:endParaRPr lang="en-GB" sz="3200" dirty="0"/>
          </a:p>
          <a:p>
            <a:r>
              <a:rPr lang="en-GB" sz="3200" dirty="0" smtClean="0"/>
              <a:t>Para 4.2 </a:t>
            </a:r>
            <a:r>
              <a:rPr lang="en-GB" sz="3200" dirty="0"/>
              <a:t>– </a:t>
            </a:r>
            <a:r>
              <a:rPr lang="en-GB" sz="3200" dirty="0" smtClean="0"/>
              <a:t>recommends the use of the ETI </a:t>
            </a:r>
            <a:r>
              <a:rPr lang="en-GB" sz="3200" dirty="0"/>
              <a:t>Safeguarding Proforma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6745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0"/>
            <a:ext cx="8028384" cy="645333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Articles </a:t>
            </a:r>
            <a:r>
              <a:rPr lang="en-GB" sz="2800" b="1" dirty="0"/>
              <a:t>17 and 18 of the Education and Libraries (NI) Order </a:t>
            </a:r>
            <a:r>
              <a:rPr lang="en-GB" sz="2800" b="1" dirty="0" smtClean="0"/>
              <a:t>2003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board of governors of a grant aided school has a statutory duty to:</a:t>
            </a:r>
          </a:p>
          <a:p>
            <a:r>
              <a:rPr lang="en-GB" sz="2800" dirty="0" smtClean="0"/>
              <a:t>safeguard </a:t>
            </a:r>
            <a:r>
              <a:rPr lang="en-GB" sz="2800" dirty="0"/>
              <a:t>and promote the welfare of registered pupils at the school at all times when the pupils are on the school premises or in the lawful control or charge of a member of school staff; and </a:t>
            </a:r>
            <a:endParaRPr lang="en-GB" sz="2800" dirty="0" smtClean="0"/>
          </a:p>
          <a:p>
            <a:r>
              <a:rPr lang="en-GB" sz="2800" dirty="0" smtClean="0"/>
              <a:t>decide </a:t>
            </a:r>
            <a:r>
              <a:rPr lang="en-GB" sz="2800" dirty="0"/>
              <a:t>on the measures to be taken by all persons associated with the school to protect pupils from abuse, whether at school or elsewhere, and review these measures from time to time.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697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45333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The Schedule for Regulation 4 of The Education (School Development Plans) Regulations (NI) 2010 </a:t>
            </a:r>
          </a:p>
          <a:p>
            <a:pPr marL="0" indent="0">
              <a:buNone/>
            </a:pPr>
            <a:r>
              <a:rPr lang="en-GB" sz="2800" dirty="0" smtClean="0"/>
              <a:t>requires </a:t>
            </a:r>
            <a:r>
              <a:rPr lang="en-GB" sz="2800" dirty="0"/>
              <a:t>schools to monitor and review annually </a:t>
            </a:r>
            <a:r>
              <a:rPr lang="en-GB" sz="2800" b="1" dirty="0"/>
              <a:t>(Regulation 7) </a:t>
            </a:r>
            <a:r>
              <a:rPr lang="en-GB" sz="2800" dirty="0"/>
              <a:t>the progress made in the school’s approach to</a:t>
            </a:r>
            <a:r>
              <a:rPr lang="en-GB" sz="2800" dirty="0" smtClean="0"/>
              <a:t>:</a:t>
            </a:r>
          </a:p>
          <a:p>
            <a:pPr marL="800100" lvl="2" indent="0">
              <a:buNone/>
            </a:pPr>
            <a:r>
              <a:rPr lang="en-GB" dirty="0" smtClean="0"/>
              <a:t>(</a:t>
            </a:r>
            <a:r>
              <a:rPr lang="en-GB" dirty="0"/>
              <a:t>c) promoting the health and well-being, attendance, good behaviour and discipline of </a:t>
            </a:r>
            <a:r>
              <a:rPr lang="en-GB" dirty="0" smtClean="0"/>
              <a:t>pupils; </a:t>
            </a:r>
            <a:r>
              <a:rPr lang="en-GB" dirty="0"/>
              <a:t>and </a:t>
            </a:r>
            <a:endParaRPr lang="en-GB" dirty="0" smtClean="0"/>
          </a:p>
          <a:p>
            <a:pPr marL="800100" lvl="2" indent="0">
              <a:buNone/>
            </a:pPr>
            <a:r>
              <a:rPr lang="en-GB" dirty="0" smtClean="0"/>
              <a:t>(</a:t>
            </a:r>
            <a:r>
              <a:rPr lang="en-GB" dirty="0"/>
              <a:t>e) managing the attendance and promoting the health and well-being of staff.</a:t>
            </a:r>
          </a:p>
          <a:p>
            <a:pPr marL="0" indent="0">
              <a:buNone/>
            </a:pPr>
            <a:r>
              <a:rPr lang="en-GB" sz="2800" b="1" dirty="0" smtClean="0"/>
              <a:t>The </a:t>
            </a:r>
            <a:r>
              <a:rPr lang="en-GB" sz="2800" b="1" dirty="0"/>
              <a:t>2003 Order </a:t>
            </a:r>
            <a:r>
              <a:rPr lang="en-GB" sz="2800" dirty="0"/>
              <a:t>places a further obligation on the board of governors to prepare a written statement of such measures and to secure that copies of the statement are available for inspection at the school.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846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09789" y="32048"/>
            <a:ext cx="7344221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Revised </a:t>
            </a:r>
            <a:r>
              <a:rPr lang="en-US" sz="2400" dirty="0" smtClean="0">
                <a:solidFill>
                  <a:srgbClr val="C00000"/>
                </a:solidFill>
              </a:rPr>
              <a:t>(Jan 2017)</a:t>
            </a:r>
            <a:r>
              <a:rPr lang="en-US" sz="2400" dirty="0" smtClean="0"/>
              <a:t> </a:t>
            </a:r>
            <a:r>
              <a:rPr lang="en-US" dirty="0" smtClean="0"/>
              <a:t>Inspection and </a:t>
            </a:r>
            <a:br>
              <a:rPr lang="en-US" dirty="0" smtClean="0"/>
            </a:br>
            <a:r>
              <a:rPr lang="en-US" dirty="0" smtClean="0"/>
              <a:t>Self-Evaluation Framework (ISEF)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14159" y="1164998"/>
            <a:ext cx="7920880" cy="5432354"/>
          </a:xfrm>
        </p:spPr>
        <p:txBody>
          <a:bodyPr/>
          <a:lstStyle/>
          <a:p>
            <a:r>
              <a:rPr lang="en-US" sz="2600" dirty="0" smtClean="0"/>
              <a:t>Key areas remain:</a:t>
            </a:r>
          </a:p>
          <a:p>
            <a:pPr lvl="1"/>
            <a:r>
              <a:rPr lang="en-US" sz="1800" dirty="0" smtClean="0"/>
              <a:t>Leadership and management</a:t>
            </a:r>
          </a:p>
          <a:p>
            <a:pPr lvl="1"/>
            <a:r>
              <a:rPr lang="en-US" sz="1800" dirty="0" smtClean="0"/>
              <a:t>Quality of provision for learning</a:t>
            </a:r>
          </a:p>
          <a:p>
            <a:pPr lvl="1"/>
            <a:r>
              <a:rPr lang="en-US" sz="1800" dirty="0" smtClean="0"/>
              <a:t>Outcomes for learners</a:t>
            </a:r>
          </a:p>
          <a:p>
            <a:pPr lvl="1"/>
            <a:endParaRPr lang="en-US" sz="1800" dirty="0" smtClean="0"/>
          </a:p>
          <a:p>
            <a:r>
              <a:rPr lang="en-US" dirty="0"/>
              <a:t>Slimmed down to strengths/AFIs for 9 essential quality indicators</a:t>
            </a:r>
          </a:p>
          <a:p>
            <a:r>
              <a:rPr lang="en-US" dirty="0" smtClean="0"/>
              <a:t>Holistic </a:t>
            </a:r>
            <a:r>
              <a:rPr lang="en-US" dirty="0"/>
              <a:t>evaluations of care, welfare, safeguarding and </a:t>
            </a:r>
            <a:r>
              <a:rPr lang="en-US" dirty="0" smtClean="0"/>
              <a:t>governance</a:t>
            </a:r>
            <a:endParaRPr lang="en-US" dirty="0"/>
          </a:p>
          <a:p>
            <a:r>
              <a:rPr lang="en-US" dirty="0"/>
              <a:t>Inclusion of characteristics of best practice and challenge questions to support self-evaluation</a:t>
            </a:r>
          </a:p>
          <a:p>
            <a:r>
              <a:rPr lang="en-US" dirty="0" smtClean="0"/>
              <a:t>ETI </a:t>
            </a:r>
            <a:r>
              <a:rPr lang="en-US" dirty="0"/>
              <a:t>does not ‘inspect’ for the use of ISEF – schools are free to adapt suitable indicators (can continue to use TTI </a:t>
            </a:r>
            <a:r>
              <a:rPr lang="en-US" dirty="0" smtClean="0"/>
              <a:t>etc.) </a:t>
            </a:r>
            <a:r>
              <a:rPr lang="en-US" dirty="0"/>
              <a:t>for their stage of development</a:t>
            </a:r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221" cy="836712"/>
          </a:xfrm>
        </p:spPr>
        <p:txBody>
          <a:bodyPr/>
          <a:lstStyle/>
          <a:p>
            <a:r>
              <a:rPr lang="en-US" sz="3200" dirty="0" smtClean="0"/>
              <a:t>Care and welfare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8028383" cy="5688632"/>
          </a:xfrm>
        </p:spPr>
        <p:txBody>
          <a:bodyPr/>
          <a:lstStyle/>
          <a:p>
            <a:r>
              <a:rPr lang="en-US" dirty="0" smtClean="0"/>
              <a:t>a broader, outcomes-based evaluation of care and welfare: reported at two levels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 smtClean="0"/>
              <a:t>ETI will </a:t>
            </a:r>
            <a:r>
              <a:rPr lang="en-GB" u="sng" dirty="0" smtClean="0"/>
              <a:t>not necessarily focus </a:t>
            </a:r>
            <a:r>
              <a:rPr lang="en-GB" dirty="0" smtClean="0"/>
              <a:t>on how the organisation’s arrangements are structured and managed</a:t>
            </a:r>
          </a:p>
          <a:p>
            <a:pPr lvl="1"/>
            <a:r>
              <a:rPr lang="en-GB" b="1" i="1" dirty="0" smtClean="0"/>
              <a:t>unless concerns arise</a:t>
            </a:r>
            <a:endParaRPr lang="en-GB" i="1" dirty="0" smtClean="0">
              <a:solidFill>
                <a:srgbClr val="FF0000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the evaluation of care, welfare and safeguarding is a collective view made by the whole team</a:t>
            </a:r>
          </a:p>
          <a:p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nd is related to the evaluations on outcomes, quality of provision and leadership and management</a:t>
            </a:r>
          </a:p>
          <a:p>
            <a:endParaRPr lang="en-US" sz="2200" dirty="0" smtClean="0"/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830137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32648" cy="836712"/>
          </a:xfrm>
        </p:spPr>
        <p:txBody>
          <a:bodyPr/>
          <a:lstStyle/>
          <a:p>
            <a:r>
              <a:rPr lang="en-GB" sz="3200" dirty="0" smtClean="0"/>
              <a:t>Care and welfare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8028384" cy="532859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The school’s approach to….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dirty="0" smtClean="0"/>
              <a:t>Level 1.     </a:t>
            </a:r>
            <a:r>
              <a:rPr lang="en-GB" sz="3200" dirty="0"/>
              <a:t>c</a:t>
            </a:r>
            <a:r>
              <a:rPr lang="en-GB" sz="3200" dirty="0" smtClean="0"/>
              <a:t>are and welfare impacts positively on learning, teaching and outcomes for learners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Level 2.     </a:t>
            </a:r>
            <a:r>
              <a:rPr lang="en-GB" sz="3200" dirty="0"/>
              <a:t>c</a:t>
            </a:r>
            <a:r>
              <a:rPr lang="en-GB" sz="3200" dirty="0" smtClean="0"/>
              <a:t>are and welfare does not impact positively enough on one or more of learning, teaching and outcomes for learners	</a:t>
            </a:r>
          </a:p>
          <a:p>
            <a:pPr lvl="1"/>
            <a:endParaRPr lang="en-GB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31937" y="107504"/>
            <a:ext cx="7344221" cy="585192"/>
          </a:xfrm>
        </p:spPr>
        <p:txBody>
          <a:bodyPr/>
          <a:lstStyle/>
          <a:p>
            <a:r>
              <a:rPr lang="en-US" dirty="0" smtClean="0"/>
              <a:t>SAFEGUARDING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71598" y="980728"/>
            <a:ext cx="8064897" cy="5285184"/>
          </a:xfrm>
        </p:spPr>
        <p:txBody>
          <a:bodyPr/>
          <a:lstStyle/>
          <a:p>
            <a:r>
              <a:rPr lang="en-US" sz="2600" dirty="0" smtClean="0"/>
              <a:t>No significant changes to reporting </a:t>
            </a:r>
          </a:p>
          <a:p>
            <a:pPr lvl="1"/>
            <a:r>
              <a:rPr lang="en-US" sz="2600" dirty="0" smtClean="0"/>
              <a:t>which remains at three levels.   </a:t>
            </a:r>
          </a:p>
          <a:p>
            <a:pPr lvl="1"/>
            <a:endParaRPr lang="en-US" sz="800" dirty="0" smtClean="0"/>
          </a:p>
          <a:p>
            <a:r>
              <a:rPr lang="en-US" sz="2600" dirty="0" smtClean="0"/>
              <a:t>An UNSATISFACTORY outcome leads to a 6-week follow-up.  </a:t>
            </a:r>
          </a:p>
          <a:p>
            <a:endParaRPr lang="en-US" sz="800" dirty="0" smtClean="0"/>
          </a:p>
          <a:p>
            <a:r>
              <a:rPr lang="en-US" sz="2600" dirty="0" smtClean="0"/>
              <a:t>If there is a significant risk or risks to children or young people then SG is unsatisfactory</a:t>
            </a:r>
          </a:p>
          <a:p>
            <a:endParaRPr lang="en-US" sz="800" dirty="0" smtClean="0"/>
          </a:p>
          <a:p>
            <a:r>
              <a:rPr lang="en-US" sz="2600" dirty="0" smtClean="0"/>
              <a:t>The ETI Safeguarding Proforma is the recommended self-evaluation tool for schools to use (six different versions)</a:t>
            </a:r>
          </a:p>
          <a:p>
            <a:endParaRPr lang="en-US" sz="800" dirty="0" smtClean="0"/>
          </a:p>
          <a:p>
            <a:r>
              <a:rPr lang="en-US" sz="2600" dirty="0" smtClean="0"/>
              <a:t>It is important that schools review SG for themselves – it’s not </a:t>
            </a:r>
            <a:r>
              <a:rPr lang="en-US" sz="2600" i="1" dirty="0" smtClean="0"/>
              <a:t>to keep ETI happy</a:t>
            </a:r>
            <a:r>
              <a:rPr lang="en-US" sz="2600" i="1" dirty="0"/>
              <a:t>!</a:t>
            </a:r>
            <a:endParaRPr lang="en-US" sz="2200" i="1" dirty="0" smtClean="0"/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871511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32648" cy="720080"/>
          </a:xfrm>
        </p:spPr>
        <p:txBody>
          <a:bodyPr/>
          <a:lstStyle/>
          <a:p>
            <a:r>
              <a:rPr lang="en-GB" dirty="0" smtClean="0"/>
              <a:t>Safeguarding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196752"/>
            <a:ext cx="7920372" cy="5184576"/>
          </a:xfrm>
        </p:spPr>
        <p:txBody>
          <a:bodyPr/>
          <a:lstStyle/>
          <a:p>
            <a:r>
              <a:rPr lang="en-GB" sz="2800" dirty="0" smtClean="0"/>
              <a:t>Level 1. Arrangements reflect the relevant guidance</a:t>
            </a:r>
          </a:p>
          <a:p>
            <a:pPr lvl="1">
              <a:buNone/>
            </a:pPr>
            <a:r>
              <a:rPr lang="en-GB" sz="2800" i="1" dirty="0" smtClean="0"/>
              <a:t>	(of the Department of Education)</a:t>
            </a:r>
          </a:p>
          <a:p>
            <a:endParaRPr lang="en-GB" sz="800" dirty="0" smtClean="0"/>
          </a:p>
          <a:p>
            <a:r>
              <a:rPr lang="en-GB" sz="2800" dirty="0" smtClean="0"/>
              <a:t>Level 2. Arrangements reflect broadly the guidance</a:t>
            </a:r>
          </a:p>
          <a:p>
            <a:pPr lvl="1"/>
            <a:r>
              <a:rPr lang="en-GB" sz="2000" dirty="0" smtClean="0"/>
              <a:t>training for one person, or a policy may be out of date by a short period</a:t>
            </a:r>
          </a:p>
          <a:p>
            <a:pPr lvl="1"/>
            <a:r>
              <a:rPr lang="en-GB" sz="2000" dirty="0" smtClean="0"/>
              <a:t>Health and Safety issues may be remedied immediately </a:t>
            </a:r>
          </a:p>
          <a:p>
            <a:pPr marL="457200" lvl="1" indent="0">
              <a:buNone/>
            </a:pPr>
            <a:endParaRPr lang="en-GB" sz="800" dirty="0" smtClean="0"/>
          </a:p>
          <a:p>
            <a:pPr lvl="1"/>
            <a:endParaRPr lang="en-GB" sz="800" dirty="0" smtClean="0"/>
          </a:p>
          <a:p>
            <a:r>
              <a:rPr lang="en-GB" sz="2800" dirty="0" smtClean="0"/>
              <a:t>Level 3.   </a:t>
            </a:r>
            <a:r>
              <a:rPr lang="en-GB" sz="2800" dirty="0"/>
              <a:t>A</a:t>
            </a:r>
            <a:r>
              <a:rPr lang="en-GB" sz="2800" dirty="0" smtClean="0"/>
              <a:t>rrangements are </a:t>
            </a:r>
            <a:r>
              <a:rPr lang="en-GB" sz="2800" b="1" dirty="0"/>
              <a:t>u</a:t>
            </a:r>
            <a:r>
              <a:rPr lang="en-GB" sz="2800" b="1" dirty="0" smtClean="0"/>
              <a:t>nsatisfactory</a:t>
            </a:r>
          </a:p>
          <a:p>
            <a:pPr lvl="1"/>
            <a:r>
              <a:rPr lang="en-GB" dirty="0" smtClean="0"/>
              <a:t>Follow up visit in 6 weeks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Engravers MT" panose="02090707080505020304" pitchFamily="18" charset="0"/>
              </a:rPr>
              <a:t>Lord </a:t>
            </a:r>
            <a:r>
              <a:rPr lang="en-GB" sz="3200" dirty="0" err="1">
                <a:latin typeface="Engravers MT" panose="02090707080505020304" pitchFamily="18" charset="0"/>
              </a:rPr>
              <a:t>Lamy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>
                <a:latin typeface="Engravers MT" panose="02090707080505020304" pitchFamily="18" charset="0"/>
              </a:rPr>
              <a:t>Professional curiosity</a:t>
            </a:r>
          </a:p>
          <a:p>
            <a:endParaRPr lang="en-GB" sz="3200" dirty="0">
              <a:latin typeface="Engravers MT" panose="02090707080505020304" pitchFamily="18" charset="0"/>
            </a:endParaRPr>
          </a:p>
          <a:p>
            <a:r>
              <a:rPr lang="en-GB" sz="3200" dirty="0">
                <a:latin typeface="Engravers MT" panose="02090707080505020304" pitchFamily="18" charset="0"/>
              </a:rPr>
              <a:t>Respectful challenge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377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32648" cy="692696"/>
          </a:xfrm>
        </p:spPr>
        <p:txBody>
          <a:bodyPr/>
          <a:lstStyle/>
          <a:p>
            <a:r>
              <a:rPr lang="en-GB" dirty="0" smtClean="0"/>
              <a:t>ISEF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692696"/>
            <a:ext cx="7704856" cy="5904656"/>
          </a:xfrm>
        </p:spPr>
        <p:txBody>
          <a:bodyPr/>
          <a:lstStyle/>
          <a:p>
            <a:r>
              <a:rPr lang="en-GB" sz="2800" dirty="0" smtClean="0"/>
              <a:t>A more holistic overview</a:t>
            </a:r>
          </a:p>
          <a:p>
            <a:r>
              <a:rPr lang="en-GB" sz="2800" dirty="0" smtClean="0"/>
              <a:t>Consistent across all phases and sectors</a:t>
            </a:r>
          </a:p>
          <a:p>
            <a:r>
              <a:rPr lang="en-GB" sz="2800" dirty="0" smtClean="0"/>
              <a:t>Open and transparent</a:t>
            </a:r>
          </a:p>
          <a:p>
            <a:r>
              <a:rPr lang="en-GB" sz="2800" dirty="0" smtClean="0"/>
              <a:t>Focuses on the </a:t>
            </a:r>
            <a:r>
              <a:rPr lang="en-GB" sz="2800" i="1" dirty="0" smtClean="0"/>
              <a:t>key</a:t>
            </a:r>
            <a:r>
              <a:rPr lang="en-GB" sz="2800" dirty="0" smtClean="0"/>
              <a:t> aspects, not </a:t>
            </a:r>
            <a:r>
              <a:rPr lang="en-GB" sz="2800" i="1" dirty="0" smtClean="0"/>
              <a:t>all</a:t>
            </a:r>
            <a:r>
              <a:rPr lang="en-GB" sz="2800" dirty="0" smtClean="0"/>
              <a:t> aspects</a:t>
            </a:r>
          </a:p>
          <a:p>
            <a:r>
              <a:rPr lang="en-GB" sz="2800" dirty="0" smtClean="0"/>
              <a:t>Care, welfare and safeguarding are paramount</a:t>
            </a:r>
          </a:p>
          <a:p>
            <a:r>
              <a:rPr lang="en-GB" sz="2800" dirty="0" smtClean="0"/>
              <a:t>Designed to enable self-reflection leading to improvement</a:t>
            </a:r>
          </a:p>
          <a:p>
            <a:r>
              <a:rPr lang="en-GB" sz="2800" dirty="0" smtClean="0"/>
              <a:t>Not designed to be a check-list</a:t>
            </a:r>
          </a:p>
          <a:p>
            <a:r>
              <a:rPr lang="en-GB" sz="2800" dirty="0" smtClean="0"/>
              <a:t>Helpful to focus on key transition points</a:t>
            </a:r>
          </a:p>
          <a:p>
            <a:r>
              <a:rPr lang="en-GB" sz="2800" dirty="0" smtClean="0"/>
              <a:t>Useable at all stages of development of the organisation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252520" cy="59046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7" y="332656"/>
            <a:ext cx="8929583" cy="61926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32648" cy="692696"/>
          </a:xfrm>
        </p:spPr>
        <p:txBody>
          <a:bodyPr/>
          <a:lstStyle/>
          <a:p>
            <a:r>
              <a:rPr lang="en-GB" sz="3200" dirty="0" smtClean="0"/>
              <a:t>Outcomes for learners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48680"/>
            <a:ext cx="7848872" cy="5904656"/>
          </a:xfrm>
        </p:spPr>
        <p:txBody>
          <a:bodyPr/>
          <a:lstStyle/>
          <a:p>
            <a:r>
              <a:rPr lang="en-GB" sz="2800" b="1" dirty="0" smtClean="0"/>
              <a:t>Standards attained</a:t>
            </a:r>
          </a:p>
          <a:p>
            <a:pPr lvl="1"/>
            <a:r>
              <a:rPr lang="en-GB" dirty="0" smtClean="0"/>
              <a:t>Knowledge, skills and understanding across areas of learning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igh expectations</a:t>
            </a:r>
          </a:p>
          <a:p>
            <a:pPr lvl="1"/>
            <a:r>
              <a:rPr lang="en-GB" dirty="0" smtClean="0"/>
              <a:t>Thinking skills, personal capabilities</a:t>
            </a:r>
          </a:p>
          <a:p>
            <a:r>
              <a:rPr lang="en-GB" sz="2800" b="1" dirty="0" smtClean="0"/>
              <a:t>Progression</a:t>
            </a:r>
          </a:p>
          <a:p>
            <a:pPr lvl="1"/>
            <a:r>
              <a:rPr lang="en-GB" dirty="0" smtClean="0"/>
              <a:t>Consistent and commensurate with ability</a:t>
            </a:r>
          </a:p>
          <a:p>
            <a:pPr lvl="1"/>
            <a:r>
              <a:rPr lang="en-GB" dirty="0" smtClean="0"/>
              <a:t>High quality assessment and feedback</a:t>
            </a:r>
          </a:p>
          <a:p>
            <a:r>
              <a:rPr lang="en-GB" sz="2800" b="1" dirty="0" smtClean="0"/>
              <a:t>Wider skills and dispositions</a:t>
            </a:r>
          </a:p>
          <a:p>
            <a:pPr lvl="1"/>
            <a:r>
              <a:rPr lang="en-GB" dirty="0" smtClean="0"/>
              <a:t>Self confidence and self-esteem</a:t>
            </a:r>
          </a:p>
          <a:p>
            <a:pPr lvl="1"/>
            <a:r>
              <a:rPr lang="en-GB" dirty="0" smtClean="0"/>
              <a:t>Resilience and positive engagement</a:t>
            </a:r>
          </a:p>
          <a:p>
            <a:pPr lvl="1"/>
            <a:r>
              <a:rPr lang="en-GB" dirty="0" smtClean="0"/>
              <a:t>Self-regulating</a:t>
            </a:r>
          </a:p>
          <a:p>
            <a:pPr lvl="1"/>
            <a:r>
              <a:rPr lang="en-GB" dirty="0" smtClean="0"/>
              <a:t>Skills, dispositions and </a:t>
            </a:r>
            <a:r>
              <a:rPr lang="en-GB" dirty="0"/>
              <a:t>v</a:t>
            </a:r>
            <a:r>
              <a:rPr lang="en-GB" dirty="0" smtClean="0"/>
              <a:t>alues</a:t>
            </a: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32648" cy="548680"/>
          </a:xfrm>
        </p:spPr>
        <p:txBody>
          <a:bodyPr/>
          <a:lstStyle/>
          <a:p>
            <a:r>
              <a:rPr lang="en-GB" sz="3200" dirty="0" smtClean="0"/>
              <a:t>Quality of provision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548680"/>
            <a:ext cx="7884368" cy="6309320"/>
          </a:xfrm>
        </p:spPr>
        <p:txBody>
          <a:bodyPr/>
          <a:lstStyle/>
          <a:p>
            <a:r>
              <a:rPr lang="en-GB" sz="2800" b="1" dirty="0" smtClean="0"/>
              <a:t>Quality of the curriculum</a:t>
            </a:r>
          </a:p>
          <a:p>
            <a:pPr lvl="1"/>
            <a:r>
              <a:rPr lang="en-GB" dirty="0" smtClean="0"/>
              <a:t>Broad, balance flexible</a:t>
            </a:r>
          </a:p>
          <a:p>
            <a:pPr lvl="1"/>
            <a:r>
              <a:rPr lang="en-GB" dirty="0" smtClean="0"/>
              <a:t>Meets individual needs</a:t>
            </a:r>
          </a:p>
          <a:p>
            <a:pPr lvl="1"/>
            <a:r>
              <a:rPr lang="en-GB" dirty="0" smtClean="0"/>
              <a:t>Socially inclusive and shared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mployability </a:t>
            </a:r>
            <a:r>
              <a:rPr lang="en-GB" dirty="0"/>
              <a:t>skills, including the </a:t>
            </a:r>
            <a:r>
              <a:rPr lang="en-GB" dirty="0" smtClean="0"/>
              <a:t>use of ICT </a:t>
            </a:r>
            <a:endParaRPr lang="en-GB" dirty="0"/>
          </a:p>
          <a:p>
            <a:r>
              <a:rPr lang="en-GB" sz="2800" b="1" dirty="0" smtClean="0"/>
              <a:t>Effectiveness of guidance and support</a:t>
            </a:r>
          </a:p>
          <a:p>
            <a:pPr lvl="1"/>
            <a:r>
              <a:rPr lang="en-GB" dirty="0" smtClean="0"/>
              <a:t>Addresses individual learning needs</a:t>
            </a:r>
          </a:p>
          <a:p>
            <a:pPr lvl="1"/>
            <a:r>
              <a:rPr lang="en-GB" dirty="0" smtClean="0"/>
              <a:t>Clear and realistic targets</a:t>
            </a:r>
          </a:p>
          <a:p>
            <a:r>
              <a:rPr lang="en-GB" sz="2800" b="1" dirty="0" smtClean="0"/>
              <a:t>Effectiveness and impact of planning, teaching and assessment</a:t>
            </a:r>
          </a:p>
          <a:p>
            <a:pPr lvl="1"/>
            <a:r>
              <a:rPr lang="en-GB" dirty="0" smtClean="0"/>
              <a:t>Planning reflects the curriculum</a:t>
            </a:r>
          </a:p>
          <a:p>
            <a:pPr lvl="1"/>
            <a:r>
              <a:rPr lang="en-GB" dirty="0" smtClean="0"/>
              <a:t>Builds on interests</a:t>
            </a:r>
            <a:r>
              <a:rPr lang="en-GB" dirty="0"/>
              <a:t>, needs and prior learning </a:t>
            </a:r>
            <a:endParaRPr lang="en-GB" dirty="0" smtClean="0"/>
          </a:p>
          <a:p>
            <a:pPr lvl="1"/>
            <a:r>
              <a:rPr lang="en-GB" dirty="0" smtClean="0"/>
              <a:t>A range of learning strategies</a:t>
            </a:r>
          </a:p>
          <a:p>
            <a:pPr lvl="1"/>
            <a:r>
              <a:rPr lang="en-GB" dirty="0" smtClean="0"/>
              <a:t>Assessment information informs planning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32648" cy="548680"/>
          </a:xfrm>
        </p:spPr>
        <p:txBody>
          <a:bodyPr/>
          <a:lstStyle/>
          <a:p>
            <a:r>
              <a:rPr lang="en-GB" dirty="0" smtClean="0"/>
              <a:t>Leadership and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48680"/>
            <a:ext cx="8028384" cy="6309320"/>
          </a:xfrm>
        </p:spPr>
        <p:txBody>
          <a:bodyPr/>
          <a:lstStyle/>
          <a:p>
            <a:r>
              <a:rPr lang="en-GB" sz="2800" b="1" dirty="0" smtClean="0"/>
              <a:t>Effectiveness and impact of strategic leadership</a:t>
            </a:r>
          </a:p>
          <a:p>
            <a:pPr lvl="1"/>
            <a:r>
              <a:rPr lang="en-GB" sz="2000" dirty="0" smtClean="0"/>
              <a:t>Shared, coherent and child-centred vision</a:t>
            </a:r>
          </a:p>
          <a:p>
            <a:pPr lvl="1"/>
            <a:r>
              <a:rPr lang="en-GB" sz="2000" dirty="0" smtClean="0"/>
              <a:t>Effective partnerships</a:t>
            </a:r>
          </a:p>
          <a:p>
            <a:pPr lvl="1"/>
            <a:r>
              <a:rPr lang="en-GB" sz="2000" dirty="0" smtClean="0"/>
              <a:t>Informed by action research </a:t>
            </a:r>
          </a:p>
          <a:p>
            <a:pPr lvl="1"/>
            <a:r>
              <a:rPr lang="en-GB" sz="2000" dirty="0" smtClean="0"/>
              <a:t>Career-long professional learning</a:t>
            </a:r>
          </a:p>
          <a:p>
            <a:pPr lvl="1"/>
            <a:r>
              <a:rPr lang="en-GB" sz="2000" dirty="0" smtClean="0"/>
              <a:t>Aligned and effective resource use</a:t>
            </a:r>
          </a:p>
          <a:p>
            <a:r>
              <a:rPr lang="en-GB" sz="2800" b="1" dirty="0" smtClean="0"/>
              <a:t>Effectiveness and impact middle leadership</a:t>
            </a:r>
          </a:p>
          <a:p>
            <a:pPr lvl="1"/>
            <a:r>
              <a:rPr lang="en-GB" sz="2000" dirty="0" smtClean="0"/>
              <a:t>Self-evaluation informs planning</a:t>
            </a:r>
          </a:p>
          <a:p>
            <a:pPr lvl="1"/>
            <a:r>
              <a:rPr lang="en-GB" sz="2000" dirty="0" smtClean="0"/>
              <a:t>Good practice identified and shared</a:t>
            </a:r>
            <a:endParaRPr lang="en-GB" sz="2000" dirty="0"/>
          </a:p>
          <a:p>
            <a:pPr lvl="1"/>
            <a:r>
              <a:rPr lang="en-GB" sz="2000" dirty="0" smtClean="0"/>
              <a:t>Evidence of impact on outcomes</a:t>
            </a:r>
            <a:endParaRPr lang="en-GB" dirty="0" smtClean="0"/>
          </a:p>
          <a:p>
            <a:r>
              <a:rPr lang="en-GB" sz="2800" b="1" dirty="0" smtClean="0"/>
              <a:t>Effectiveness of action to promote improvement</a:t>
            </a:r>
          </a:p>
          <a:p>
            <a:pPr lvl="1"/>
            <a:r>
              <a:rPr lang="en-GB" sz="2000" dirty="0" smtClean="0"/>
              <a:t>Development planning is consultative and monitored</a:t>
            </a:r>
          </a:p>
          <a:p>
            <a:pPr lvl="1"/>
            <a:r>
              <a:rPr lang="en-GB" sz="2000" dirty="0" smtClean="0"/>
              <a:t>Priorities and action plans effect improvement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56792"/>
            <a:ext cx="7812360" cy="5256584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GB" sz="2000" dirty="0" smtClean="0"/>
          </a:p>
          <a:p>
            <a:pPr>
              <a:buFont typeface="Arial" charset="0"/>
              <a:buNone/>
              <a:defRPr/>
            </a:pPr>
            <a:r>
              <a:rPr lang="en-GB" sz="2000" i="1" dirty="0"/>
              <a:t> </a:t>
            </a:r>
            <a:r>
              <a:rPr lang="en-GB" sz="2000" i="1" dirty="0" smtClean="0"/>
              <a:t>   </a:t>
            </a:r>
            <a:r>
              <a:rPr lang="en-GB" i="1" dirty="0" smtClean="0"/>
              <a:t>The </a:t>
            </a:r>
            <a:r>
              <a:rPr lang="en-GB" i="1" dirty="0"/>
              <a:t>fundamental purpose of school is that all students learn and not merely that all students are taught....   </a:t>
            </a:r>
            <a:br>
              <a:rPr lang="en-GB" i="1" dirty="0"/>
            </a:br>
            <a:r>
              <a:rPr lang="en-GB" i="1" dirty="0"/>
              <a:t>It is a collective responsibility... that all students are making at least a year’s growth for a year’s input.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1800" b="1" i="1" dirty="0"/>
              <a:t>Visible Learning for </a:t>
            </a:r>
            <a:r>
              <a:rPr lang="en-GB" sz="1600" b="1" i="1" dirty="0"/>
              <a:t>Teachers</a:t>
            </a:r>
            <a:r>
              <a:rPr lang="en-GB" sz="1800" dirty="0"/>
              <a:t> (Professor John Hattie) </a:t>
            </a:r>
            <a:endParaRPr lang="en-GB" sz="2000" dirty="0" smtClean="0"/>
          </a:p>
          <a:p>
            <a:pPr algn="ctr">
              <a:buFont typeface="Arial" charset="0"/>
              <a:buNone/>
              <a:defRPr/>
            </a:pPr>
            <a:endParaRPr lang="en-GB" sz="2000" dirty="0"/>
          </a:p>
          <a:p>
            <a:pPr algn="ctr">
              <a:buFont typeface="Arial" charset="0"/>
              <a:buNone/>
              <a:defRPr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832648" cy="144016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Observing , evaluating </a:t>
            </a:r>
            <a:br>
              <a:rPr lang="en-GB" dirty="0">
                <a:solidFill>
                  <a:prstClr val="black"/>
                </a:solidFill>
                <a:latin typeface="Calibri"/>
              </a:rPr>
            </a:br>
            <a:r>
              <a:rPr lang="en-GB" dirty="0">
                <a:solidFill>
                  <a:prstClr val="black"/>
                </a:solidFill>
                <a:latin typeface="Calibri"/>
              </a:rPr>
              <a:t>and reporting the quality of learning</a:t>
            </a:r>
            <a:br>
              <a:rPr lang="en-GB" dirty="0">
                <a:solidFill>
                  <a:prstClr val="black"/>
                </a:solidFill>
                <a:latin typeface="Calibri"/>
              </a:rPr>
            </a:br>
            <a:r>
              <a:rPr lang="en-GB" dirty="0">
                <a:solidFill>
                  <a:prstClr val="black"/>
                </a:solidFill>
                <a:latin typeface="Calibri"/>
              </a:rPr>
              <a:t/>
            </a:r>
            <a:br>
              <a:rPr lang="en-GB" dirty="0">
                <a:solidFill>
                  <a:prstClr val="black"/>
                </a:solidFill>
                <a:latin typeface="Calibri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1817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8478</TotalTime>
  <Words>1107</Words>
  <Application>Microsoft Office PowerPoint</Application>
  <PresentationFormat>On-screen Show (4:3)</PresentationFormat>
  <Paragraphs>195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Algerian</vt:lpstr>
      <vt:lpstr>Arial</vt:lpstr>
      <vt:lpstr>Calibri</vt:lpstr>
      <vt:lpstr>Engravers MT</vt:lpstr>
      <vt:lpstr>Wingdings</vt:lpstr>
      <vt:lpstr>Default Design</vt:lpstr>
      <vt:lpstr>PowerPoint Presentation</vt:lpstr>
      <vt:lpstr>Revised (Jan 2017) Inspection and  Self-Evaluation Framework (ISEF)</vt:lpstr>
      <vt:lpstr>ISEF </vt:lpstr>
      <vt:lpstr>PowerPoint Presentation</vt:lpstr>
      <vt:lpstr>PowerPoint Presentation</vt:lpstr>
      <vt:lpstr>Outcomes for learners</vt:lpstr>
      <vt:lpstr>Quality of provision</vt:lpstr>
      <vt:lpstr>Leadership and management</vt:lpstr>
      <vt:lpstr>Observing , evaluating  and reporting the quality of learning  </vt:lpstr>
      <vt:lpstr>Six components of good pedagogy                   ......in terms of impact on learning.   </vt:lpstr>
      <vt:lpstr>How could this promote better learning?</vt:lpstr>
      <vt:lpstr>Sustained professional learning is most likely to result when feedback to teachers:</vt:lpstr>
      <vt:lpstr>Governance</vt:lpstr>
      <vt:lpstr>Governance ISEFs</vt:lpstr>
      <vt:lpstr>PowerPoint Presentation</vt:lpstr>
      <vt:lpstr>The Children Act (Order 1995)</vt:lpstr>
      <vt:lpstr>Circular 2017/04 </vt:lpstr>
      <vt:lpstr>PowerPoint Presentation</vt:lpstr>
      <vt:lpstr>PowerPoint Presentation</vt:lpstr>
      <vt:lpstr>Care and welfare    </vt:lpstr>
      <vt:lpstr>Care and welfare</vt:lpstr>
      <vt:lpstr>SAFEGUARDING</vt:lpstr>
      <vt:lpstr>Safeguarding</vt:lpstr>
      <vt:lpstr>Lord Lamy</vt:lpstr>
    </vt:vector>
  </TitlesOfParts>
  <Company>N.I.C.S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McCaul (2328403)</dc:creator>
  <cp:lastModifiedBy>Sinead McKenna</cp:lastModifiedBy>
  <cp:revision>884</cp:revision>
  <cp:lastPrinted>2017-09-19T11:14:20Z</cp:lastPrinted>
  <dcterms:created xsi:type="dcterms:W3CDTF">2009-01-14T16:38:43Z</dcterms:created>
  <dcterms:modified xsi:type="dcterms:W3CDTF">2017-09-28T11:03:45Z</dcterms:modified>
</cp:coreProperties>
</file>