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3" r:id="rId2"/>
    <p:sldId id="346" r:id="rId3"/>
    <p:sldId id="361" r:id="rId4"/>
    <p:sldId id="360" r:id="rId5"/>
    <p:sldId id="347" r:id="rId6"/>
    <p:sldId id="349" r:id="rId7"/>
    <p:sldId id="350" r:id="rId8"/>
    <p:sldId id="352" r:id="rId9"/>
    <p:sldId id="353" r:id="rId10"/>
    <p:sldId id="348" r:id="rId11"/>
    <p:sldId id="351" r:id="rId12"/>
    <p:sldId id="354" r:id="rId13"/>
    <p:sldId id="355" r:id="rId14"/>
    <p:sldId id="356" r:id="rId15"/>
    <p:sldId id="330" r:id="rId16"/>
    <p:sldId id="357" r:id="rId17"/>
    <p:sldId id="363" r:id="rId18"/>
    <p:sldId id="358" r:id="rId19"/>
    <p:sldId id="327" r:id="rId20"/>
    <p:sldId id="328" r:id="rId21"/>
    <p:sldId id="331" r:id="rId22"/>
    <p:sldId id="334" r:id="rId23"/>
    <p:sldId id="333" r:id="rId24"/>
    <p:sldId id="340" r:id="rId25"/>
    <p:sldId id="341" r:id="rId26"/>
    <p:sldId id="364" r:id="rId27"/>
  </p:sldIdLst>
  <p:sldSz cx="12192000" cy="6858000"/>
  <p:notesSz cx="6864350" cy="99980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407CCA"/>
    <a:srgbClr val="9C8C9E"/>
    <a:srgbClr val="B6489A"/>
    <a:srgbClr val="B22B24"/>
    <a:srgbClr val="00A2B2"/>
    <a:srgbClr val="F19F53"/>
    <a:srgbClr val="83603F"/>
    <a:srgbClr val="8C1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 autoAdjust="0"/>
    <p:restoredTop sz="88841" autoAdjust="0"/>
  </p:normalViewPr>
  <p:slideViewPr>
    <p:cSldViewPr>
      <p:cViewPr varScale="1">
        <p:scale>
          <a:sx n="66" d="100"/>
          <a:sy n="66" d="100"/>
        </p:scale>
        <p:origin x="90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84" y="-102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7448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8E503841-350B-4BDE-8F19-73AD5556B275}" type="datetimeFigureOut">
              <a:rPr lang="en-GB" smtClean="0"/>
              <a:pPr/>
              <a:t>26/09/2017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093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7448" y="9496093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D14EE421-5B77-46B2-83E8-6BC740E64B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246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949" cy="53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4318" y="0"/>
            <a:ext cx="2924001" cy="53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" y="766763"/>
            <a:ext cx="6683375" cy="3760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369" y="4757639"/>
            <a:ext cx="5001582" cy="452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5277"/>
            <a:ext cx="3000949" cy="46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4318" y="9515277"/>
            <a:ext cx="2924001" cy="46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FBC8E2-E1ED-47BE-A083-9ED1DE0EF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84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8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43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CDFD7-890C-4ED4-A846-7A284207DE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6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14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14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3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46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16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65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21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7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33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4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8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14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68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78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1807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58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1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2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5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0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1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CDFD7-890C-4ED4-A846-7A284207DE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9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6763"/>
            <a:ext cx="6683375" cy="376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BC8E2-E1ED-47BE-A083-9ED1DE0EF4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5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2639616" y="2204864"/>
            <a:ext cx="7584843" cy="136815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2348880"/>
            <a:ext cx="7894517" cy="1872208"/>
          </a:xfrm>
        </p:spPr>
        <p:txBody>
          <a:bodyPr/>
          <a:lstStyle>
            <a:lvl1pPr>
              <a:defRPr sz="4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Inspection Briefing </a:t>
            </a:r>
            <a:br>
              <a:rPr lang="en-US" dirty="0" smtClean="0"/>
            </a:br>
            <a:r>
              <a:rPr lang="en-US" dirty="0" smtClean="0"/>
              <a:t>10th February 2017</a:t>
            </a:r>
            <a:endParaRPr lang="en-GB" dirty="0"/>
          </a:p>
        </p:txBody>
      </p:sp>
      <p:pic>
        <p:nvPicPr>
          <p:cNvPr id="10" name="Picture 9" descr="Image for Powerpoint -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7435" y="661482"/>
            <a:ext cx="10316427" cy="607279"/>
          </a:xfrm>
          <a:prstGeom prst="rect">
            <a:avLst/>
          </a:prstGeom>
        </p:spPr>
      </p:pic>
      <p:pic>
        <p:nvPicPr>
          <p:cNvPr id="11" name="Picture 10" descr="Providing inspection ...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51423" y="5589241"/>
            <a:ext cx="6628451" cy="916255"/>
          </a:xfrm>
          <a:prstGeom prst="rect">
            <a:avLst/>
          </a:prstGeom>
        </p:spPr>
      </p:pic>
      <p:pic>
        <p:nvPicPr>
          <p:cNvPr id="7" name="Picture 6" descr="ETI Logo Temporary 281 - only to be used with Letterhead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31638" y="5589241"/>
            <a:ext cx="2208245" cy="89083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255573" y="764704"/>
            <a:ext cx="7776864" cy="936104"/>
          </a:xfr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Purpose of inspection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55573" y="2276872"/>
            <a:ext cx="7776864" cy="4176464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" name="Picture 4" descr="Image for Powerpoint - vertic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71" y="188640"/>
            <a:ext cx="674624" cy="64465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3963" y="274638"/>
            <a:ext cx="78866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Inspection Briefing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963" y="1600200"/>
            <a:ext cx="7886667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88" r:id="rId2"/>
    <p:sldLayoutId id="2147484176" r:id="rId3"/>
  </p:sldLayoutIdLst>
  <p:transition spd="slow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2708920"/>
            <a:ext cx="7416824" cy="21602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The Inspection Process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/>
              <a:t>Wendy Crawford</a:t>
            </a: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1800" b="0" dirty="0"/>
              <a:t>Managing Inspector</a:t>
            </a:r>
            <a:br>
              <a:rPr lang="en-GB" sz="1800" b="0" dirty="0"/>
            </a:br>
            <a:r>
              <a:rPr lang="en-GB" sz="1800" b="0" dirty="0"/>
              <a:t>26 September 2017</a:t>
            </a: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800" b="0" dirty="0"/>
              <a:t/>
            </a:r>
            <a:br>
              <a:rPr lang="en-GB" sz="2800" b="0" dirty="0"/>
            </a:br>
            <a:r>
              <a:rPr lang="en-GB" sz="2800" b="0" dirty="0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 smtClean="0">
                <a:solidFill>
                  <a:srgbClr val="0070C0"/>
                </a:solidFill>
              </a:rPr>
              <a:t>Documentation</a:t>
            </a:r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80" y="1412776"/>
            <a:ext cx="5832648" cy="4104456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Returned to IST prior to the inspection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Available for the pre-inspection visit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Available in the base room during the inspection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Available in each classroom during the inspection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Data</a:t>
            </a:r>
          </a:p>
          <a:p>
            <a:endParaRPr lang="en-GB" dirty="0"/>
          </a:p>
        </p:txBody>
      </p:sp>
      <p:pic>
        <p:nvPicPr>
          <p:cNvPr id="4" name="Picture 1" descr="C:\Users\1227381\AppData\Local\Microsoft\Windows\Temporary Internet Files\Content.IE5\6HBOP5H9\768px-Document-ope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4797152"/>
            <a:ext cx="3717032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91145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cs typeface="Calibri" pitchFamily="34" charset="0"/>
              </a:rPr>
              <a:t>Meetings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Pupils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Principal/leader and governors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Senior managers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Safeguarding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/>
              <a:t>Middle managers</a:t>
            </a:r>
          </a:p>
          <a:p>
            <a:r>
              <a:rPr lang="en-GB" dirty="0" smtClean="0"/>
              <a:t>Based on ISEF</a:t>
            </a:r>
            <a:endParaRPr lang="en-GB" dirty="0"/>
          </a:p>
        </p:txBody>
      </p:sp>
      <p:pic>
        <p:nvPicPr>
          <p:cNvPr id="4" name="Picture 2" descr="C:\Users\1227381\AppData\Local\Microsoft\Windows\Temporary Internet Files\Content.IE5\6HBOP5H9\Management_Meeting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3502269"/>
            <a:ext cx="2755556" cy="2760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5443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cs typeface="Calibri" pitchFamily="34" charset="0"/>
              </a:rPr>
              <a:t>Oral r</a:t>
            </a:r>
            <a:r>
              <a:rPr lang="en-US" b="1" dirty="0" smtClean="0">
                <a:solidFill>
                  <a:srgbClr val="0070C0"/>
                </a:solidFill>
                <a:cs typeface="Calibri" pitchFamily="34" charset="0"/>
              </a:rPr>
              <a:t>eport back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Reporting inspector and deputy reporting inspector report orally the key findings of the inspection to the principal/leader, senior leaders, chair/representative of the governors, representative of the employing authority and other relevant stakeholders at the discretion of the organisation.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754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cs typeface="Calibri" pitchFamily="34" charset="0"/>
              </a:rPr>
              <a:t>The report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Summary of key findings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Pre-publication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Factual inaccuracies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Final report published on ETI      website</a:t>
            </a:r>
          </a:p>
          <a:p>
            <a:endParaRPr lang="en-GB" dirty="0"/>
          </a:p>
        </p:txBody>
      </p:sp>
      <p:pic>
        <p:nvPicPr>
          <p:cNvPr id="4" name="Picture 2" descr="C:\Users\1227381\AppData\Local\Microsoft\Windows\Temporary Internet Files\Content.IE5\D1J5JYWC\HandDrawnFountainPenDrawingLin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184" y="2924945"/>
            <a:ext cx="2448272" cy="3106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8975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What happens after inspection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/>
              <a:t>Sustaining improvement </a:t>
            </a:r>
            <a:r>
              <a:rPr lang="en-GB" dirty="0" smtClean="0"/>
              <a:t>inspection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Follow up inspection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2250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548680"/>
            <a:ext cx="6408712" cy="936104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Overall effectiveness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39616" y="2636913"/>
          <a:ext cx="7704856" cy="3869271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720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organisation </a:t>
                      </a: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has a high level of capacity for sustained improvement in the interest of all the </a:t>
                      </a: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learners. </a:t>
                      </a: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The ETI will monitor how the </a:t>
                      </a: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organisation sustains </a:t>
                      </a: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improvement.</a:t>
                      </a:r>
                      <a:endParaRPr lang="en-GB" sz="2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organisation demonstrates </a:t>
                      </a: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the capacity to identify and bring about improvement in the interest of all the </a:t>
                      </a: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learners. </a:t>
                      </a: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The ETI will monitor how the </a:t>
                      </a: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organisation sustains </a:t>
                      </a: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improvement.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173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organisation needs </a:t>
                      </a: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to address (an) important area(s) for improvement in the interest of all the </a:t>
                      </a: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learners. </a:t>
                      </a: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The ETI will monitor and report on the </a:t>
                      </a: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organisation’s progress </a:t>
                      </a: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in addressing the area(s) for improvement. There will be a formal follow-up inspection.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53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n-GB" sz="1600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organisation needs </a:t>
                      </a: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to address urgently the significant areas for improvement identified in the interest of all the </a:t>
                      </a: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learners</a:t>
                      </a: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. The ETI will monitor and report on the </a:t>
                      </a:r>
                      <a:r>
                        <a:rPr lang="en-GB" sz="16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organisation’s progress </a:t>
                      </a:r>
                      <a:r>
                        <a:rPr lang="en-GB" sz="16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in addressing the areas for improvement. There will be a formal follow-up inspection.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495600" y="2348880"/>
            <a:ext cx="7992888" cy="1080120"/>
          </a:xfrm>
          <a:prstGeom prst="round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1 L -0.00382 0.13126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13125 L -0.00382 0.278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27848 L -0.00382 0.4361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Sustaining improvement inspection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Capacity </a:t>
            </a:r>
            <a:r>
              <a:rPr lang="en-GB" dirty="0"/>
              <a:t>for self-evaluation leading to improvement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Two day</a:t>
            </a:r>
          </a:p>
          <a:p>
            <a:endParaRPr lang="en-GB" dirty="0" smtClean="0"/>
          </a:p>
          <a:p>
            <a:r>
              <a:rPr lang="en-GB" dirty="0" smtClean="0"/>
              <a:t>Area(s) of focus agreed</a:t>
            </a:r>
          </a:p>
          <a:p>
            <a:endParaRPr lang="en-GB" dirty="0" smtClean="0"/>
          </a:p>
          <a:p>
            <a:r>
              <a:rPr lang="en-GB" dirty="0" smtClean="0"/>
              <a:t>Safeguarding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3425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Follow-up inspection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Interim follow-up visit</a:t>
            </a:r>
          </a:p>
          <a:p>
            <a:endParaRPr lang="en-GB" dirty="0"/>
          </a:p>
          <a:p>
            <a:r>
              <a:rPr lang="en-GB" dirty="0" smtClean="0"/>
              <a:t>Follow-up inspection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7435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Frequently asked questions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3913" y="2276476"/>
            <a:ext cx="5577198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512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0" y="764704"/>
            <a:ext cx="6192688" cy="936104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Key features of ISEF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3632" y="1988840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en-GB" sz="2000" dirty="0">
              <a:solidFill>
                <a:srgbClr val="002060"/>
              </a:solidFill>
            </a:endParaRPr>
          </a:p>
          <a:p>
            <a:pPr marL="358775" indent="-358775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GB" sz="2000" dirty="0">
                <a:solidFill>
                  <a:srgbClr val="002060"/>
                </a:solidFill>
              </a:rPr>
              <a:t>Supported by characteristics of effective practice</a:t>
            </a:r>
          </a:p>
          <a:p>
            <a:pPr marL="358775" indent="-358775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en-GB" sz="2000" dirty="0">
              <a:solidFill>
                <a:srgbClr val="002060"/>
              </a:solidFill>
            </a:endParaRPr>
          </a:p>
          <a:p>
            <a:pPr marL="358775" indent="-358775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GB" sz="2000" dirty="0">
                <a:solidFill>
                  <a:srgbClr val="002060"/>
                </a:solidFill>
              </a:rPr>
              <a:t>It’s a more holistic overview the key aspects of education and training</a:t>
            </a:r>
          </a:p>
          <a:p>
            <a:pPr marL="358775" indent="-358775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en-GB" sz="2000" dirty="0">
              <a:solidFill>
                <a:srgbClr val="002060"/>
              </a:solidFill>
            </a:endParaRPr>
          </a:p>
          <a:p>
            <a:pPr marL="358775" indent="-358775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GB" sz="2000" dirty="0">
                <a:solidFill>
                  <a:srgbClr val="002060"/>
                </a:solidFill>
              </a:rPr>
              <a:t> An open and shared framework for both inspection and self-evaluation  </a:t>
            </a:r>
          </a:p>
          <a:p>
            <a:pPr>
              <a:buFont typeface="Arial" pitchFamily="34" charset="0"/>
              <a:buChar char="•"/>
            </a:pPr>
            <a:endParaRPr lang="en-GB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Inspection Procedures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Pre-inspection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During the inspection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Post-inspection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8256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3592" y="1412776"/>
            <a:ext cx="8488410" cy="460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548680"/>
            <a:ext cx="6408712" cy="936104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Overarching framework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3592" y="1916832"/>
            <a:ext cx="79928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3592" y="1412776"/>
            <a:ext cx="8488410" cy="460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548680"/>
            <a:ext cx="6408712" cy="936104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Overarching framework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952909"/>
              </p:ext>
            </p:extLst>
          </p:nvPr>
        </p:nvGraphicFramePr>
        <p:xfrm>
          <a:off x="4007769" y="3501009"/>
          <a:ext cx="4680519" cy="2194535"/>
        </p:xfrm>
        <a:graphic>
          <a:graphicData uri="http://schemas.openxmlformats.org/drawingml/2006/table">
            <a:tbl>
              <a:tblPr/>
              <a:tblGrid>
                <a:gridCol w="4680519"/>
              </a:tblGrid>
              <a:tr h="16801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Outstanding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Very good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Good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Important area(s) for improvement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Requires significant improvement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Requires urgent improvement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Up Arrow 6"/>
          <p:cNvSpPr/>
          <p:nvPr/>
        </p:nvSpPr>
        <p:spPr>
          <a:xfrm>
            <a:off x="5663951" y="2395790"/>
            <a:ext cx="1656184" cy="504056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1584" y="1196752"/>
            <a:ext cx="8712968" cy="460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548680"/>
            <a:ext cx="6408712" cy="936104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Overarching framework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51584" y="1700808"/>
            <a:ext cx="2736304" cy="2952328"/>
          </a:xfrm>
          <a:prstGeom prst="round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2934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4 0.00023 L 0.58472 -0.004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6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5600" y="1412776"/>
            <a:ext cx="8488410" cy="460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548680"/>
            <a:ext cx="6408712" cy="936104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Overarching framework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5600" y="4941168"/>
            <a:ext cx="83164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509 L 2.5E-6 0.0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419 L 2.5E-6 0.08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Arial"/>
                <a:ea typeface="Times New Roman"/>
              </a:rPr>
              <a:t>Outcomes attained </a:t>
            </a:r>
            <a:r>
              <a:rPr lang="en-GB" dirty="0" smtClean="0">
                <a:latin typeface="Times New Roman"/>
                <a:ea typeface="Times New Roman"/>
              </a:rPr>
              <a:t/>
            </a:r>
            <a:br>
              <a:rPr lang="en-GB" dirty="0" smtClean="0">
                <a:latin typeface="Times New Roman"/>
                <a:ea typeface="Times New Roman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16" y="1412776"/>
            <a:ext cx="7272808" cy="5256584"/>
          </a:xfr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algn="just">
              <a:spcAft>
                <a:spcPts val="0"/>
              </a:spcAft>
              <a:buNone/>
            </a:pPr>
            <a:r>
              <a:rPr lang="en-GB" sz="2000" b="1" dirty="0">
                <a:latin typeface="Arial"/>
                <a:ea typeface="Times New Roman"/>
              </a:rPr>
              <a:t>Effective practice is demonstrated when:</a:t>
            </a:r>
          </a:p>
          <a:p>
            <a:pPr marL="0" indent="0">
              <a:buNone/>
            </a:pPr>
            <a:r>
              <a:rPr lang="en-GB" sz="2000" dirty="0"/>
              <a:t>the school has raised attainment of the pupils and they achieve consistently high outcomes across all aspects of their learning;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where appropriate, the pupils achieve functional literacy and numeracy skills;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shared education experiences contribute to improved educational outcomes for the pupils;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pupils achieve appropriate levels of development in communication social and life skills; and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school has effective procedures to recognise and celebrate the personal and social achievement of the pupils. </a:t>
            </a:r>
          </a:p>
          <a:p>
            <a:pPr marL="0" indent="0">
              <a:buNone/>
            </a:pPr>
            <a:r>
              <a:rPr lang="en-GB" sz="2000" dirty="0"/>
              <a:t>	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Arial"/>
                <a:ea typeface="Times New Roman"/>
              </a:rPr>
              <a:t>Outcomes attained </a:t>
            </a:r>
            <a:r>
              <a:rPr lang="en-GB" dirty="0" smtClean="0">
                <a:latin typeface="Times New Roman"/>
                <a:ea typeface="Times New Roman"/>
              </a:rPr>
              <a:t/>
            </a:r>
            <a:br>
              <a:rPr lang="en-GB" dirty="0" smtClean="0">
                <a:latin typeface="Times New Roman"/>
                <a:ea typeface="Times New Roman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1340768"/>
            <a:ext cx="7344816" cy="5328592"/>
          </a:xfrm>
          <a:solidFill>
            <a:srgbClr val="FFFF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What are the outcomes achieved by the pupils?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How well is the focus on the development of functional literacy and numeracy skills preparing the young people for life after school?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Are pupils fully engaged in their learning?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Are pupils, where appropriate, able to participate in decision-making opportunities?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Are the young people prepared for and able </a:t>
            </a:r>
            <a:r>
              <a:rPr lang="en-GB" sz="2000" dirty="0" err="1">
                <a:solidFill>
                  <a:schemeClr val="tx1"/>
                </a:solidFill>
              </a:rPr>
              <a:t>tomove</a:t>
            </a:r>
            <a:r>
              <a:rPr lang="en-GB" sz="2000" dirty="0">
                <a:solidFill>
                  <a:schemeClr val="tx1"/>
                </a:solidFill>
              </a:rPr>
              <a:t> successfully on to positive destinations on leaving school?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How do the pupils benefit from shared education?</a:t>
            </a:r>
          </a:p>
          <a:p>
            <a:r>
              <a:rPr lang="en-GB" sz="2000" dirty="0"/>
              <a:t>	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Questions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3913" y="2276476"/>
            <a:ext cx="5577198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873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General Information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Outcomes for learners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Quality of provision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Leadership and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8066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What happens before inspection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Two weeks prior to the inspection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Receive telephone notification and issue an email with links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Reporting inspector makes contact by telephone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5303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Pre-inspection preparation visit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80" y="1484784"/>
            <a:ext cx="5832648" cy="4176464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600" dirty="0"/>
              <a:t>Reporting inspector visits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600" dirty="0"/>
              <a:t>Meets with the principal/leader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600" dirty="0"/>
              <a:t>Offer of role of the representative and joint lesson observations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600" dirty="0"/>
              <a:t>Discusses development plan priorities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600" dirty="0"/>
              <a:t>Meets with staff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6532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cs typeface="Calibri" pitchFamily="34" charset="0"/>
              </a:rPr>
              <a:t>Day one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80" y="1484784"/>
            <a:ext cx="7128792" cy="4176464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dirty="0"/>
              <a:t>Principal/leader meets ETI team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Governance meeting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Observation of lessons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Selection of pupils for the discussion group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Attend any requested meeting e.g. Parents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Scrutiny of the documentation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Meeting with the designated teacher safeguarding proforma 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Meetings with middle managers/co-ordinators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Team meeting, attended by representative.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6367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cs typeface="Calibri" pitchFamily="34" charset="0"/>
              </a:rPr>
              <a:t>Day two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80" y="1484784"/>
            <a:ext cx="5832648" cy="4176464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dirty="0" smtClean="0"/>
              <a:t>Meeting with principal/leader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Update team meeting 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Pupil discussions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Lesson observations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Scrutiny of the school documentation in the base room throughout the day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Meetings with middle management/co-ordinators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Team meeting attended by representative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777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cs typeface="Calibri" pitchFamily="34" charset="0"/>
              </a:rPr>
              <a:t>Day </a:t>
            </a:r>
            <a:r>
              <a:rPr lang="en-US" dirty="0" smtClean="0">
                <a:solidFill>
                  <a:srgbClr val="0070C0"/>
                </a:solidFill>
                <a:cs typeface="Calibri" pitchFamily="34" charset="0"/>
              </a:rPr>
              <a:t>three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80" y="1484784"/>
            <a:ext cx="5832648" cy="4176464"/>
          </a:xfrm>
        </p:spPr>
        <p:txBody>
          <a:bodyPr/>
          <a:lstStyle/>
          <a:p>
            <a:r>
              <a:rPr lang="en-US" b="1" dirty="0">
                <a:cs typeface="Calibri" pitchFamily="34" charset="0"/>
              </a:rPr>
              <a:t>Morning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Meeting with principal/leader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Update team meeting; 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Lesson observations; 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Scrutiny of the school documentation</a:t>
            </a:r>
          </a:p>
          <a:p>
            <a:pPr lvl="0"/>
            <a:r>
              <a:rPr lang="en-GB" b="1" dirty="0"/>
              <a:t>Afternoon</a:t>
            </a:r>
          </a:p>
          <a:p>
            <a:pPr lvl="0">
              <a:buFont typeface="Arial" pitchFamily="34" charset="0"/>
              <a:buChar char="•"/>
            </a:pPr>
            <a:r>
              <a:rPr lang="en-GB" dirty="0"/>
              <a:t>Moderation of evidence 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ETI team  and representative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Running record findings and lesson analysis and evidence discussed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Main findings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036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Day four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80" y="1772816"/>
            <a:ext cx="5832648" cy="4176464"/>
          </a:xfrm>
        </p:spPr>
        <p:txBody>
          <a:bodyPr/>
          <a:lstStyle/>
          <a:p>
            <a:r>
              <a:rPr lang="en-GB" dirty="0" smtClean="0"/>
              <a:t>Based on the evidence and moderation the report is brought together and written. </a:t>
            </a:r>
          </a:p>
          <a:p>
            <a:endParaRPr lang="en-GB" dirty="0" smtClean="0"/>
          </a:p>
          <a:p>
            <a:r>
              <a:rPr lang="en-GB" dirty="0" smtClean="0"/>
              <a:t>It may be used if necessary for a further moderation meeting if issues remain undecided or work not fully complete.  </a:t>
            </a:r>
          </a:p>
          <a:p>
            <a:endParaRPr lang="en-GB" dirty="0" smtClean="0"/>
          </a:p>
          <a:p>
            <a:r>
              <a:rPr lang="en-GB" dirty="0" smtClean="0"/>
              <a:t>No requirement for the representative to attend but may be invited.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3516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4925"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7521</TotalTime>
  <Words>778</Words>
  <Application>Microsoft Office PowerPoint</Application>
  <PresentationFormat>Widescreen</PresentationFormat>
  <Paragraphs>179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Default Design</vt:lpstr>
      <vt:lpstr> The Inspection Process  Wendy Crawford Managing Inspector 26 September 2017   </vt:lpstr>
      <vt:lpstr>Inspection Procedures</vt:lpstr>
      <vt:lpstr>General Information</vt:lpstr>
      <vt:lpstr>What happens before inspection</vt:lpstr>
      <vt:lpstr>Pre-inspection preparation visit</vt:lpstr>
      <vt:lpstr>Day one</vt:lpstr>
      <vt:lpstr>Day two</vt:lpstr>
      <vt:lpstr>Day three</vt:lpstr>
      <vt:lpstr>Day four</vt:lpstr>
      <vt:lpstr>Documentation </vt:lpstr>
      <vt:lpstr>Meetings</vt:lpstr>
      <vt:lpstr>Oral report back</vt:lpstr>
      <vt:lpstr>The report</vt:lpstr>
      <vt:lpstr>What happens after inspection</vt:lpstr>
      <vt:lpstr>Overall effectiveness</vt:lpstr>
      <vt:lpstr>Sustaining improvement inspection</vt:lpstr>
      <vt:lpstr>Follow-up inspection</vt:lpstr>
      <vt:lpstr>Frequently asked questions</vt:lpstr>
      <vt:lpstr>Key features of ISEF</vt:lpstr>
      <vt:lpstr>Overarching framework</vt:lpstr>
      <vt:lpstr>Overarching framework</vt:lpstr>
      <vt:lpstr>Overarching framework</vt:lpstr>
      <vt:lpstr>Overarching framework</vt:lpstr>
      <vt:lpstr>Outcomes attained  </vt:lpstr>
      <vt:lpstr>Outcomes attained  </vt:lpstr>
      <vt:lpstr>Questions</vt:lpstr>
    </vt:vector>
  </TitlesOfParts>
  <Company>N.I.C.S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 McCaul (2328403)</dc:creator>
  <cp:lastModifiedBy>Wendy Crawford</cp:lastModifiedBy>
  <cp:revision>558</cp:revision>
  <cp:lastPrinted>2017-09-25T12:10:27Z</cp:lastPrinted>
  <dcterms:created xsi:type="dcterms:W3CDTF">2009-01-14T16:38:43Z</dcterms:created>
  <dcterms:modified xsi:type="dcterms:W3CDTF">2017-09-26T15:16:57Z</dcterms:modified>
</cp:coreProperties>
</file>